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8EE"/>
    <a:srgbClr val="FDF0E7"/>
    <a:srgbClr val="FFFAEB"/>
    <a:srgbClr val="F5F5F5"/>
    <a:srgbClr val="FF8181"/>
    <a:srgbClr val="DEBDFF"/>
    <a:srgbClr val="CC99FF"/>
    <a:srgbClr val="7030A0"/>
    <a:srgbClr val="FF00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BDD1C6-A3B8-42DA-9E0E-1F6B1A284C95}" v="2" dt="2024-07-29T15:51:20.8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918" autoAdjust="0"/>
    <p:restoredTop sz="94660"/>
  </p:normalViewPr>
  <p:slideViewPr>
    <p:cSldViewPr snapToGrid="0">
      <p:cViewPr>
        <p:scale>
          <a:sx n="130" d="100"/>
          <a:sy n="130" d="100"/>
        </p:scale>
        <p:origin x="-157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8" d="100"/>
        <a:sy n="5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er Hunter" userId="222c38b5-b185-4a92-b32d-3dda7f493704" providerId="ADAL" clId="{5DBDD1C6-A3B8-42DA-9E0E-1F6B1A284C95}"/>
    <pc:docChg chg="addSld delSld modSld sldOrd">
      <pc:chgData name="Peter Hunter" userId="222c38b5-b185-4a92-b32d-3dda7f493704" providerId="ADAL" clId="{5DBDD1C6-A3B8-42DA-9E0E-1F6B1A284C95}" dt="2024-07-29T15:52:00.128" v="15" actId="1076"/>
      <pc:docMkLst>
        <pc:docMk/>
      </pc:docMkLst>
      <pc:sldChg chg="del">
        <pc:chgData name="Peter Hunter" userId="222c38b5-b185-4a92-b32d-3dda7f493704" providerId="ADAL" clId="{5DBDD1C6-A3B8-42DA-9E0E-1F6B1A284C95}" dt="2024-07-29T15:43:32.736" v="2" actId="47"/>
        <pc:sldMkLst>
          <pc:docMk/>
          <pc:sldMk cId="2798703654" sldId="263"/>
        </pc:sldMkLst>
      </pc:sldChg>
      <pc:sldChg chg="del">
        <pc:chgData name="Peter Hunter" userId="222c38b5-b185-4a92-b32d-3dda7f493704" providerId="ADAL" clId="{5DBDD1C6-A3B8-42DA-9E0E-1F6B1A284C95}" dt="2024-07-29T15:43:32.736" v="2" actId="47"/>
        <pc:sldMkLst>
          <pc:docMk/>
          <pc:sldMk cId="2854546166" sldId="267"/>
        </pc:sldMkLst>
      </pc:sldChg>
      <pc:sldChg chg="del">
        <pc:chgData name="Peter Hunter" userId="222c38b5-b185-4a92-b32d-3dda7f493704" providerId="ADAL" clId="{5DBDD1C6-A3B8-42DA-9E0E-1F6B1A284C95}" dt="2024-07-29T15:43:32.736" v="2" actId="47"/>
        <pc:sldMkLst>
          <pc:docMk/>
          <pc:sldMk cId="3754626330" sldId="268"/>
        </pc:sldMkLst>
      </pc:sldChg>
      <pc:sldChg chg="del">
        <pc:chgData name="Peter Hunter" userId="222c38b5-b185-4a92-b32d-3dda7f493704" providerId="ADAL" clId="{5DBDD1C6-A3B8-42DA-9E0E-1F6B1A284C95}" dt="2024-07-29T15:43:32.736" v="2" actId="47"/>
        <pc:sldMkLst>
          <pc:docMk/>
          <pc:sldMk cId="2154617890" sldId="269"/>
        </pc:sldMkLst>
      </pc:sldChg>
      <pc:sldChg chg="del">
        <pc:chgData name="Peter Hunter" userId="222c38b5-b185-4a92-b32d-3dda7f493704" providerId="ADAL" clId="{5DBDD1C6-A3B8-42DA-9E0E-1F6B1A284C95}" dt="2024-07-29T15:43:50.944" v="3" actId="47"/>
        <pc:sldMkLst>
          <pc:docMk/>
          <pc:sldMk cId="1765653109" sldId="270"/>
        </pc:sldMkLst>
      </pc:sldChg>
      <pc:sldChg chg="modSp mod">
        <pc:chgData name="Peter Hunter" userId="222c38b5-b185-4a92-b32d-3dda7f493704" providerId="ADAL" clId="{5DBDD1C6-A3B8-42DA-9E0E-1F6B1A284C95}" dt="2024-07-29T15:52:00.128" v="15" actId="1076"/>
        <pc:sldMkLst>
          <pc:docMk/>
          <pc:sldMk cId="3447547594" sldId="271"/>
        </pc:sldMkLst>
        <pc:grpChg chg="mod">
          <ac:chgData name="Peter Hunter" userId="222c38b5-b185-4a92-b32d-3dda7f493704" providerId="ADAL" clId="{5DBDD1C6-A3B8-42DA-9E0E-1F6B1A284C95}" dt="2024-07-29T15:52:00.128" v="15" actId="1076"/>
          <ac:grpSpMkLst>
            <pc:docMk/>
            <pc:sldMk cId="3447547594" sldId="271"/>
            <ac:grpSpMk id="203" creationId="{9DFD539E-C89F-4658-DD26-B5C19046A72B}"/>
          </ac:grpSpMkLst>
        </pc:grpChg>
      </pc:sldChg>
      <pc:sldChg chg="addSp modSp new mod ord">
        <pc:chgData name="Peter Hunter" userId="222c38b5-b185-4a92-b32d-3dda7f493704" providerId="ADAL" clId="{5DBDD1C6-A3B8-42DA-9E0E-1F6B1A284C95}" dt="2024-07-29T15:51:29.759" v="14" actId="113"/>
        <pc:sldMkLst>
          <pc:docMk/>
          <pc:sldMk cId="523645425" sldId="272"/>
        </pc:sldMkLst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3" creationId="{83649935-A805-703A-576B-7F54DE75AE93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11" creationId="{AA4A8EBF-3A50-DDAC-8187-F34EA7A17209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12" creationId="{6BECEB04-3F37-BDB3-4710-A7F7B3848DEE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13" creationId="{E1F7B648-F704-3931-2858-80A8FBDF5D2E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14" creationId="{9F4167F2-0B7C-7B9B-FBF9-502FA0425BC6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19" creationId="{1904FD55-4EC2-535F-ED20-82573599587E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20" creationId="{CCDFDD6A-AFEF-6112-394F-92098BAD9670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31" creationId="{1A3FB21B-6B7F-AB26-1FA4-C8A52C53ECF1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32" creationId="{C2D25A11-A847-8B5D-CE25-720CB127F99B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35" creationId="{29021113-00F2-6038-13F9-CC79329CB5CC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36" creationId="{6B8FE5D5-DB43-5426-6074-0FDE3B3C79E0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39" creationId="{DEB7E916-3C72-D10C-0BF3-274B6BE135EF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40" creationId="{7D6634EA-0A8F-617D-6210-CE6AF569A297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41" creationId="{207AA2ED-05E8-FAA0-08D9-55FBF90A1CEE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42" creationId="{42C14B63-410E-7EDD-EBAF-32AB4D8EA5B4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47" creationId="{32E5749C-8A84-32D6-97BF-F1E263FB83AC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48" creationId="{99A8C149-EA3F-653C-9E85-B5D14952B0DE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49" creationId="{DBF94395-5324-1BCC-B1A7-0E68C8D3279E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50" creationId="{417E0EE9-8565-DA91-5C37-E1142EB8146E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55" creationId="{2F0A483A-5BEF-3840-B6F7-5BFAE80680B5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56" creationId="{2178AB65-058D-299F-5AC1-492C04722C25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57" creationId="{A0A43E05-3768-3EFC-85DC-32DC96A08E2A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58" creationId="{72899371-487A-787D-2963-5233BAD34009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61" creationId="{39815E25-C297-B7B6-E99C-92C181463CBF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62" creationId="{61A7653F-AB6F-FD92-300B-4756DF55F543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63" creationId="{8A7A5B57-8BD9-1296-8DDF-D149DFF7D496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64" creationId="{CDC4AA00-1F6C-4C6A-865E-33ABE52BD263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68" creationId="{B3906E5A-FFF5-3EC4-41FC-1683E9293D63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69" creationId="{D3FC5015-99EC-71FF-9E82-6D7E53754B8F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70" creationId="{2D6BD22E-E45A-0632-B5DE-1CD2279B25A3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72" creationId="{87AD01A0-7081-7492-1718-D8F753B384DC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73" creationId="{071B3AA7-9529-94E1-1A3B-CE37DEF1C619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74" creationId="{2EF88310-D912-56F7-E49F-9F7409BABB1C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89" creationId="{1F6002B4-3EB3-1DC5-E8F5-50F371767879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90" creationId="{AD2E9519-7B22-0AB8-47B5-02C66CFCF5EF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91" creationId="{07DF9D35-FA6A-7584-BD6F-E0846BB1463C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92" creationId="{F1DBC8D2-08FD-F9AD-8AF0-906E67A5C4A1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93" creationId="{5B9811DE-CCE2-1E55-55F4-19FFA3D043B2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94" creationId="{8591DA46-FB3F-C599-4A9A-83CCC97D7010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95" creationId="{AA9A290A-F8BB-4324-5679-3B786662D948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96" creationId="{8A4DFC6A-ED14-3323-FCF2-F20877626BE3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97" creationId="{FE25EC87-10C2-5F53-CD25-C4A17C761F10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98" creationId="{4004F106-C023-F128-3DE4-735ACFB660BA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99" creationId="{D97D307B-A8C6-5303-9BEC-C8E782BD60C0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100" creationId="{EDD462F1-7090-1D73-1DE7-F47EFFE79B41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101" creationId="{291886BB-B65A-2DCD-31CF-4B516AB74568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102" creationId="{4929A794-924D-835E-5D3E-B549794FC05D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103" creationId="{5F090DFC-0316-EC14-E3BD-CDA987AD9BA6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104" creationId="{B9CA796C-FD71-32A9-2FC9-6008E2397F2F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105" creationId="{31A64224-D834-0A9A-3EE7-28632846E4FF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106" creationId="{EC5192CB-D956-C232-C493-B735E9DB518A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117" creationId="{83CA7693-0A95-1AB7-9724-1C1CDBB49E26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118" creationId="{89B407E9-02F4-E6CC-CE9E-7647983B78A1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119" creationId="{1EE033E9-05A2-9148-3F95-4CD95F1F5FCE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120" creationId="{B3E9925A-0649-6278-9110-28BFBF4E34EA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123" creationId="{8FE5F36E-D959-39AB-7196-8791A8C56BC0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124" creationId="{9E7C80E7-5FB1-1027-203F-05E3BEE28B7A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125" creationId="{AF797DF4-BAD1-8820-3F4A-12871DD83E11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126" creationId="{3DD941C5-37A1-38C1-C8F1-A506597540E0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132" creationId="{2BCB7FF5-A789-18FF-3C53-1A0E5E342AC6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133" creationId="{FDF9626B-971E-8421-9EC1-630E6B5CEB2C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136" creationId="{657A84C1-FB63-46AA-B691-25C75DEE0910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137" creationId="{8B713895-B68F-6B4D-0667-4B3811A648EC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138" creationId="{D8790A15-4651-BF35-C763-D9CA9384C8AB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139" creationId="{ACF18E2F-72A3-D26C-4793-2CF9DF408593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140" creationId="{C475B887-BF3E-7320-9865-857B32F874CC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141" creationId="{C66FA394-F900-BE7C-6A2B-CF3D5038F766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142" creationId="{64EE5157-C21A-B7E2-4C34-F1F6CA324A3E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143" creationId="{F6125CE0-E528-9F46-98A9-6CA1EA298382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148" creationId="{C86BA975-CD05-EF41-2D9C-420F15B3D77B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149" creationId="{67960237-3EEF-08D9-9299-1121C17CA83D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150" creationId="{145145DD-9FDA-40AD-330A-4F686CF51589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151" creationId="{9DEF021C-1577-E220-71C6-6D101DFE6281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154" creationId="{28313862-9EF7-0F59-9F54-44D475BF2708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155" creationId="{C9885F51-0E6A-6C11-5AF9-6513ADC0C0D1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158" creationId="{F1A07547-9639-9630-3394-F82439E2CD2F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159" creationId="{F46FC9B3-9CE9-DAE3-2F1F-F92D19B7AE52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160" creationId="{8D607BB0-265F-580C-8122-D8C05DF6F595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161" creationId="{CE695C3E-A1AC-EDCC-13A1-460A2A9E7921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165" creationId="{FE2A6131-CB97-BC48-1223-6A4EF5BA3C9E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166" creationId="{41506DFB-A44D-B591-9B9C-3621C55ED2BD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167" creationId="{D312A659-6ADF-8FBA-5FB3-6FF5FC1C1B41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168" creationId="{61D039CE-570E-6D14-2A41-5B828FAE776D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170" creationId="{A57ECF06-0A1C-3F52-C91C-CEBB0ADA0DC8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172" creationId="{33C1A23D-0353-1549-9328-BB12B1CBD8F5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173" creationId="{5AAE000F-4E9C-FF5C-E40F-6FEE4F1EB8CB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174" creationId="{E74D738B-DD4C-CD7F-4373-EA2434510386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175" creationId="{CE3054CE-3AB9-3271-5B23-0C4647BFEE8F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176" creationId="{7C7961F6-8A08-8D05-20B0-323FA59D96A8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179" creationId="{B22931C3-228F-2D01-9EE1-D423AC8A2884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180" creationId="{6382AE72-E5BB-DC0B-842A-5B5DEE82224B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181" creationId="{366DB4FA-BA04-1966-DA3E-E07B22CC057D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182" creationId="{24CC767B-6E08-5A61-0BCB-DBF5201346B5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183" creationId="{3DD64C83-A322-9BFF-B098-ADF27959CE1E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184" creationId="{CCDB2079-BC6A-4D74-8FA5-BFD8167A74C6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185" creationId="{78A28EF5-8199-1489-872A-93AA6599A0D7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186" creationId="{600BF50B-287C-9A57-4223-7F15B980B7F4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204" creationId="{6CCACC53-5857-3B2B-568D-587971B9C811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209" creationId="{4E7C47F9-993C-8EDE-D057-46082F68761A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210" creationId="{D6B113BC-52E5-F2F3-5282-FDCA751328F7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211" creationId="{477DA581-EBC8-BCC7-9CFC-FAA6B299388A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212" creationId="{D52A8CBF-1FF7-1B00-93CE-2E6A08937F99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213" creationId="{8768D021-CF0B-C753-65DB-5B5A66F84807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214" creationId="{6FAD1133-E40C-DE35-596C-D6B2C79D3953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219" creationId="{67E5EC5B-90A5-A77A-0C86-131853C470DE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220" creationId="{1A95C82B-0673-883C-B4B5-25E1F006004E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221" creationId="{B9EF1C0B-F651-AA66-1FDF-C01A6488F0EE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222" creationId="{32EDD836-502C-A7FF-5ABF-61376A0F7278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225" creationId="{559D5BCE-52F3-1D14-055B-8627C4B1986C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226" creationId="{FDF7E0B7-61BF-ECDB-7651-DCE29FC2753D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227" creationId="{D34F19AC-E8F3-9ABA-F883-72647F090BCD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230" creationId="{C6D65241-9635-D40A-D84F-375FC5490FDB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231" creationId="{BAD2A2CD-75B4-CF63-76DB-B9C34EB2AC20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233" creationId="{0268FFC6-8A95-6DF1-09E7-BD7E0ACF3C7F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235" creationId="{BBB34EE1-4B7E-E0AB-77AE-FACA46540761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237" creationId="{271A629F-8176-9807-205F-B794DAE9821B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247" creationId="{0C0DA239-C37C-1B72-E94E-A06C2ACAD523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248" creationId="{7B26380C-53A6-7A4F-9F62-DCC47C0B950E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249" creationId="{8FD8DCFD-FBD1-77C7-28E2-05F6CD738C79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250" creationId="{5AD764D5-2086-9201-0639-4645F8897C49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253" creationId="{368AF043-1BCA-4B53-CCBF-7A266C424352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254" creationId="{0B21D5FC-30F0-B769-1FD0-A3A56115A044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255" creationId="{5B2122C3-9168-52F8-996D-C56D147FC665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256" creationId="{6F5C89C3-3955-5022-B686-18A99232DFB1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258" creationId="{A5E455E2-A07E-3849-3CBB-A922606C6BEF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263" creationId="{182BE6DC-8094-B093-7E99-70C6AED1FA62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264" creationId="{F3A0CE34-575E-63A7-FDB1-FD3601E6AA4F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265" creationId="{EE417043-25DF-A993-02CF-0D1C9C3A8272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266" creationId="{7BD987DD-6AF2-BE70-C0C1-D28568BD74BA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268" creationId="{1CF3A4DF-BF79-B354-883E-0971BDC6E36A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269" creationId="{CB178205-0C42-CE58-62E1-F69E15DEAF7B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270" creationId="{E0E38DD8-A649-2C7D-506F-43357015B31B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271" creationId="{37154CE7-A768-7E75-09B3-853E120226B6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274" creationId="{E0FBA4E1-4BEC-8288-FE8F-3A3787216544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277" creationId="{C9097529-B190-9FBE-D86F-140500DFE5FA}"/>
          </ac:spMkLst>
        </pc:spChg>
        <pc:spChg chg="add mod">
          <ac:chgData name="Peter Hunter" userId="222c38b5-b185-4a92-b32d-3dda7f493704" providerId="ADAL" clId="{5DBDD1C6-A3B8-42DA-9E0E-1F6B1A284C95}" dt="2024-07-29T15:50:08.402" v="7"/>
          <ac:spMkLst>
            <pc:docMk/>
            <pc:sldMk cId="523645425" sldId="272"/>
            <ac:spMk id="278" creationId="{584D7F13-ADD7-496A-0FFF-F8A9C5AEBCDF}"/>
          </ac:spMkLst>
        </pc:spChg>
        <pc:spChg chg="add mod">
          <ac:chgData name="Peter Hunter" userId="222c38b5-b185-4a92-b32d-3dda7f493704" providerId="ADAL" clId="{5DBDD1C6-A3B8-42DA-9E0E-1F6B1A284C95}" dt="2024-07-29T15:51:29.759" v="14" actId="113"/>
          <ac:spMkLst>
            <pc:docMk/>
            <pc:sldMk cId="523645425" sldId="272"/>
            <ac:spMk id="279" creationId="{FCC90A6B-A82F-9F8B-CF69-32D81DF7AE22}"/>
          </ac:spMkLst>
        </pc:s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2" creationId="{F4CEFB88-58F4-2C28-8A6F-CA12533EE8D6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4" creationId="{E90F69A2-226D-285A-5C09-8664F1FD685A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5" creationId="{E8501A24-4D6D-0128-7025-CE55BBD08230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6" creationId="{7B6C75FA-A8E6-9736-B09B-56EAA4F45257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7" creationId="{D902A674-B99E-36FE-282C-245052638FC5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9" creationId="{C54765F9-D0CA-3777-C9CA-9EDDD23690A8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10" creationId="{7B2AE91D-70FD-B513-8E7B-E16F6A3820A7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15" creationId="{02A38511-49F8-ACBF-8F71-E5037D9830F8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16" creationId="{697CC57E-4E2A-83E2-5AA1-C6A3226B7EFD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17" creationId="{092E1682-97E4-2A64-BF8A-419D9AFCF1B5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18" creationId="{45D62B06-0468-BA87-9D46-E433F028242C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21" creationId="{0E31E45F-8376-89B5-8B26-52AEB8CBE0D6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22" creationId="{51AC258B-FC68-C75C-8D09-0BBF8BD17439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23" creationId="{86331C53-C100-A220-2690-DD232B45B1B7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24" creationId="{47D36FF9-D459-544C-4EA0-5E374A78D747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25" creationId="{036377EF-D351-4095-222F-FF951FFC858F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27" creationId="{C169FA62-3079-006E-46A2-BFDD242EEE50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28" creationId="{DE09BBDD-934A-43F2-32B1-2684B619BF1E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29" creationId="{E574ECC5-BD5C-13AF-9B84-F7BDC1DC17FC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30" creationId="{8AE01999-FEC3-BFF2-327C-CC2C61ED5E6D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37" creationId="{C8E972A5-2D9E-1672-930C-891140A7729C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38" creationId="{06AE42C0-EFFA-4672-9E04-EAD5EE9D903C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44" creationId="{71B3997C-6640-079C-C2E4-F8DAC752E24D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45" creationId="{3B60FCA2-9CF7-B14C-1665-A3EAA6F84FEA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46" creationId="{A21C2491-AD5B-0DA2-A10B-6E5F186B7ED5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51" creationId="{A07EA7C3-9467-D74C-3561-95867D7D0868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52" creationId="{4828C1AA-F1AE-553B-B671-AA575B53268B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53" creationId="{27385979-AC05-FC47-BA1D-084B353C686F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54" creationId="{2FBC3E60-B011-16BC-BF01-B6F4C2F9968E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59" creationId="{1E12D98C-F38E-3986-A5F5-967204B32C4C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60" creationId="{4EE09651-D786-C40A-A828-83F4B6C0DF25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65" creationId="{F2F8148F-F8E6-9642-0521-77118746B5EB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66" creationId="{A4DD4FB3-98DC-9D0B-4008-6F7BAE79D780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67" creationId="{8BA96096-514E-1C39-C638-5D3E67915B74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71" creationId="{36F6913D-BBD0-52CA-A8F0-47E1C1A2E16A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75" creationId="{7D12FCBC-13FB-0CB3-B3CF-A87B049C4526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76" creationId="{6C0E9919-5234-37DB-23D8-097F3DC8C3E5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77" creationId="{B07F2C92-F40C-F289-188C-3EA7F28FACC0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78" creationId="{2B42C3C2-A7A6-1CDF-C011-90CC2A6FF603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79" creationId="{9BE67437-5D52-A303-4603-E5B676A84734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80" creationId="{9E3C7A7E-A6ED-784F-EF1F-C3CF54B4D126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81" creationId="{A2F6B8BC-6C70-C0C2-C247-53E0278A6E85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82" creationId="{41CCBC55-50ED-5729-47A0-F37B2D327726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83" creationId="{937CCA9A-5B2A-08F8-DC10-499467BCAE89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84" creationId="{70C9C7F5-089A-94B5-BACA-2357D4F08F68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85" creationId="{8241A2FE-D47C-098C-1285-661B01F24BE4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86" creationId="{AFA44FDF-358A-1AB5-3B99-9F523C54A86C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87" creationId="{7F708460-FA35-37FC-34D9-646B4855E27D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88" creationId="{A9B1D175-46A9-BC53-B9D6-98980297E8AC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107" creationId="{BDAED384-CFB5-1B2E-994E-62521B69D584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108" creationId="{97A1947C-DB69-8202-AC66-BE58EB1D5DEC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109" creationId="{52F30E0C-4330-94F5-8408-C4A81D095394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110" creationId="{CF1E52BB-1769-7601-A578-5458867CE0A0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111" creationId="{1541494F-0597-165F-7A16-3BA6389BD429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112" creationId="{427FF189-6A23-C551-472F-D05F242A31C1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113" creationId="{715A5449-146F-2372-89C8-6AB3BF933827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114" creationId="{6C4C9E05-9AD8-1320-5798-3BADD678742B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115" creationId="{BF52298B-1AEB-B03A-9638-36370CCE2D62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116" creationId="{0C3E25AC-A5DA-B838-AB32-B3A3DB6E55D6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121" creationId="{01C1CA48-9F87-3DE0-CCA5-0A1CCFC0E855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122" creationId="{4F354200-719B-4EDE-2A7E-301E9C2E98E1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127" creationId="{CB3AC5F5-7BDD-778F-C6F5-FB511818F181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128" creationId="{DFCC692B-71BB-E11E-4881-E65BB2DCA712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129" creationId="{1204A578-5094-BBDE-40F0-B6C8699E2948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130" creationId="{B9FD965C-9250-00F5-D207-F5C36FF1859F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131" creationId="{EAFB4FF0-296D-3B7F-0AE6-522C3BE7F03D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134" creationId="{614A6C5B-AA66-B8C1-E1DF-EF772BE0EC05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135" creationId="{A564D3DC-430C-7B00-6EF4-FEF0B2098B99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144" creationId="{B7BF0A4D-027D-AE2E-D3F6-BEB66DB3F094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145" creationId="{107B23A2-D913-9901-726F-6F38EC53F67B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146" creationId="{BF77B79B-F065-43F4-2D39-BC9E5004151D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147" creationId="{59181036-299D-3948-C7AB-68BE5410E193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152" creationId="{0345575E-D5E1-9F26-D050-568BD62F913E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153" creationId="{6111DCB1-4938-ABC1-E8B6-771C3E47B585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156" creationId="{59C32437-4975-D293-3B2B-7A26DBF0C4F8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157" creationId="{93CC4042-1246-5686-A4E7-0A80CAA29037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162" creationId="{7822390D-F62E-3A97-2402-EC0A8A8D318E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163" creationId="{09342631-8971-9038-168E-22ED4EC10719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164" creationId="{A1971B08-12A6-05F1-19A2-F5CDE75ED0BB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169" creationId="{30E09488-E56E-C8A8-79F9-B5919A3FC31C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171" creationId="{A3334B6C-BB3F-5D56-7E14-D818F6308E14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177" creationId="{D4D5E820-59F2-8D1E-D9EE-F40679FA89A2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178" creationId="{E79C0F54-8225-36C4-0509-16D7EBCED45C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188" creationId="{816060EF-C67D-2DC4-0C26-613853156FA6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189" creationId="{DF27C373-570C-F491-67CE-94CB3B50E028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190" creationId="{58B840CF-024E-49A8-E24F-85CC1AABA551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192" creationId="{F7C44183-44F3-2732-03F1-F0213E189BFD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193" creationId="{CC38EF86-9408-EE42-3B5F-6C585DF688C5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194" creationId="{E6826890-2886-97F0-0199-41893138AE65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195" creationId="{F1004835-8873-4461-737C-E43535086611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196" creationId="{0F6CC014-10B6-C1CA-9D61-7A16603A77B4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197" creationId="{6F2A4F63-F08F-24F9-F14C-7ACD8159FCB8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198" creationId="{72A4171F-FBAE-A214-6859-FCD2CE81B320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199" creationId="{48FC706C-DB38-D0FA-3020-7B1B9EDC1A34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200" creationId="{53170AE4-D2F9-388B-5CAC-EE47F76FE828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201" creationId="{B560E156-D8B4-69AC-A198-8AFCFD41850C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202" creationId="{AF750347-F5A6-364F-5896-B63286570CAC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205" creationId="{0500CDCD-31BC-60DB-B69A-4EC37970F5C7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206" creationId="{DA729372-4945-A891-8BFE-3666FDC7F690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207" creationId="{6596D68E-1D86-1CB8-69B8-3574FCC3474D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208" creationId="{5D463B9E-7D7E-6D30-993A-D09A3455641F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215" creationId="{EB7974C1-A468-2572-FBF5-CA8D486BD430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216" creationId="{555222DE-7744-BD68-ADEE-6C9D0C58C2EF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223" creationId="{1E1F4D54-8AEC-CDF3-A5CA-855FC61148CE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228" creationId="{2355A070-824E-E4AD-6172-D1325C7FC0EC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229" creationId="{58346304-2703-B8B7-EEE8-84DF578889F3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236" creationId="{15697E90-D297-504D-29C9-42C8722B7D8F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239" creationId="{30A7A4E9-C9AB-4AF3-D969-36EC6268E939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240" creationId="{71182B51-E469-A4C9-2692-904D5DFF999B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241" creationId="{A209B0B5-E4D1-D5CC-29AF-D17622CCE492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242" creationId="{3A1EE3D8-F1C4-59D3-BD6A-391C96991749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243" creationId="{D1041B51-9045-5A67-EF12-8DD43A9242D9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244" creationId="{927FD18E-E2D6-1609-06BA-CD574A4798F4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245" creationId="{89A2C87A-F374-9057-5E44-5635D0963DA2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246" creationId="{E05D5071-6D7B-6087-A766-C0B70CCA9536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251" creationId="{627414B7-E339-FF9E-B5BE-1BCFB4539BE6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252" creationId="{B7344FB2-3F7A-9C40-4E57-5FDEE86B6871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259" creationId="{3EFB114D-76A5-8CFD-C723-307195CBC0D0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260" creationId="{D74DD430-5375-CCD6-A7A2-ABFF62668272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261" creationId="{5D353BC0-F4C0-3559-06A7-B3B62BB91CE2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262" creationId="{16F450A8-45DC-D295-5E53-4D650E59BAD0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272" creationId="{FDF58AFD-69DB-C09F-30E3-C739D69C7E4F}"/>
          </ac:grpSpMkLst>
        </pc:grpChg>
        <pc:grpChg chg="add mod">
          <ac:chgData name="Peter Hunter" userId="222c38b5-b185-4a92-b32d-3dda7f493704" providerId="ADAL" clId="{5DBDD1C6-A3B8-42DA-9E0E-1F6B1A284C95}" dt="2024-07-29T15:50:08.402" v="7"/>
          <ac:grpSpMkLst>
            <pc:docMk/>
            <pc:sldMk cId="523645425" sldId="272"/>
            <ac:grpSpMk id="275" creationId="{0EE16C9A-EA47-A50C-7D71-5221C2978C11}"/>
          </ac:grpSpMkLst>
        </pc:grpChg>
        <pc:cxnChg chg="add mod">
          <ac:chgData name="Peter Hunter" userId="222c38b5-b185-4a92-b32d-3dda7f493704" providerId="ADAL" clId="{5DBDD1C6-A3B8-42DA-9E0E-1F6B1A284C95}" dt="2024-07-29T15:50:08.402" v="7"/>
          <ac:cxnSpMkLst>
            <pc:docMk/>
            <pc:sldMk cId="523645425" sldId="272"/>
            <ac:cxnSpMk id="8" creationId="{CC268047-D621-1908-FF0D-01A2949F65C1}"/>
          </ac:cxnSpMkLst>
        </pc:cxnChg>
        <pc:cxnChg chg="add mod">
          <ac:chgData name="Peter Hunter" userId="222c38b5-b185-4a92-b32d-3dda7f493704" providerId="ADAL" clId="{5DBDD1C6-A3B8-42DA-9E0E-1F6B1A284C95}" dt="2024-07-29T15:50:08.402" v="7"/>
          <ac:cxnSpMkLst>
            <pc:docMk/>
            <pc:sldMk cId="523645425" sldId="272"/>
            <ac:cxnSpMk id="26" creationId="{7DC98D46-5299-1D02-9B1D-9D3C2655F332}"/>
          </ac:cxnSpMkLst>
        </pc:cxnChg>
        <pc:cxnChg chg="add mod">
          <ac:chgData name="Peter Hunter" userId="222c38b5-b185-4a92-b32d-3dda7f493704" providerId="ADAL" clId="{5DBDD1C6-A3B8-42DA-9E0E-1F6B1A284C95}" dt="2024-07-29T15:50:08.402" v="7"/>
          <ac:cxnSpMkLst>
            <pc:docMk/>
            <pc:sldMk cId="523645425" sldId="272"/>
            <ac:cxnSpMk id="33" creationId="{8A48BCF3-7354-C73A-5225-9B6B211EFDA2}"/>
          </ac:cxnSpMkLst>
        </pc:cxnChg>
        <pc:cxnChg chg="add mod">
          <ac:chgData name="Peter Hunter" userId="222c38b5-b185-4a92-b32d-3dda7f493704" providerId="ADAL" clId="{5DBDD1C6-A3B8-42DA-9E0E-1F6B1A284C95}" dt="2024-07-29T15:50:08.402" v="7"/>
          <ac:cxnSpMkLst>
            <pc:docMk/>
            <pc:sldMk cId="523645425" sldId="272"/>
            <ac:cxnSpMk id="34" creationId="{EDBB6DAB-0949-3869-C80E-574B4EA740D0}"/>
          </ac:cxnSpMkLst>
        </pc:cxnChg>
        <pc:cxnChg chg="add mod">
          <ac:chgData name="Peter Hunter" userId="222c38b5-b185-4a92-b32d-3dda7f493704" providerId="ADAL" clId="{5DBDD1C6-A3B8-42DA-9E0E-1F6B1A284C95}" dt="2024-07-29T15:50:08.402" v="7"/>
          <ac:cxnSpMkLst>
            <pc:docMk/>
            <pc:sldMk cId="523645425" sldId="272"/>
            <ac:cxnSpMk id="43" creationId="{B69A2552-1EB1-E114-2DAB-65885CDDC701}"/>
          </ac:cxnSpMkLst>
        </pc:cxnChg>
        <pc:cxnChg chg="add mod">
          <ac:chgData name="Peter Hunter" userId="222c38b5-b185-4a92-b32d-3dda7f493704" providerId="ADAL" clId="{5DBDD1C6-A3B8-42DA-9E0E-1F6B1A284C95}" dt="2024-07-29T15:50:08.402" v="7"/>
          <ac:cxnSpMkLst>
            <pc:docMk/>
            <pc:sldMk cId="523645425" sldId="272"/>
            <ac:cxnSpMk id="187" creationId="{191B6F74-B2C6-0FE4-3C05-BF8823DECFEC}"/>
          </ac:cxnSpMkLst>
        </pc:cxnChg>
        <pc:cxnChg chg="add mod">
          <ac:chgData name="Peter Hunter" userId="222c38b5-b185-4a92-b32d-3dda7f493704" providerId="ADAL" clId="{5DBDD1C6-A3B8-42DA-9E0E-1F6B1A284C95}" dt="2024-07-29T15:50:08.402" v="7"/>
          <ac:cxnSpMkLst>
            <pc:docMk/>
            <pc:sldMk cId="523645425" sldId="272"/>
            <ac:cxnSpMk id="191" creationId="{36F923C2-1829-2E53-F020-9D772C462BA4}"/>
          </ac:cxnSpMkLst>
        </pc:cxnChg>
        <pc:cxnChg chg="add mod">
          <ac:chgData name="Peter Hunter" userId="222c38b5-b185-4a92-b32d-3dda7f493704" providerId="ADAL" clId="{5DBDD1C6-A3B8-42DA-9E0E-1F6B1A284C95}" dt="2024-07-29T15:50:08.402" v="7"/>
          <ac:cxnSpMkLst>
            <pc:docMk/>
            <pc:sldMk cId="523645425" sldId="272"/>
            <ac:cxnSpMk id="203" creationId="{1A823CB8-9D50-2FCF-C7AA-F775B9480A30}"/>
          </ac:cxnSpMkLst>
        </pc:cxnChg>
        <pc:cxnChg chg="add mod">
          <ac:chgData name="Peter Hunter" userId="222c38b5-b185-4a92-b32d-3dda7f493704" providerId="ADAL" clId="{5DBDD1C6-A3B8-42DA-9E0E-1F6B1A284C95}" dt="2024-07-29T15:50:08.402" v="7"/>
          <ac:cxnSpMkLst>
            <pc:docMk/>
            <pc:sldMk cId="523645425" sldId="272"/>
            <ac:cxnSpMk id="217" creationId="{DFC1C8A0-948B-7EAE-1BB2-7A4BA88CC823}"/>
          </ac:cxnSpMkLst>
        </pc:cxnChg>
        <pc:cxnChg chg="add mod">
          <ac:chgData name="Peter Hunter" userId="222c38b5-b185-4a92-b32d-3dda7f493704" providerId="ADAL" clId="{5DBDD1C6-A3B8-42DA-9E0E-1F6B1A284C95}" dt="2024-07-29T15:50:08.402" v="7"/>
          <ac:cxnSpMkLst>
            <pc:docMk/>
            <pc:sldMk cId="523645425" sldId="272"/>
            <ac:cxnSpMk id="218" creationId="{2EB46F2E-45DD-14CF-F75A-8E5BCBAEAEBF}"/>
          </ac:cxnSpMkLst>
        </pc:cxnChg>
        <pc:cxnChg chg="add mod">
          <ac:chgData name="Peter Hunter" userId="222c38b5-b185-4a92-b32d-3dda7f493704" providerId="ADAL" clId="{5DBDD1C6-A3B8-42DA-9E0E-1F6B1A284C95}" dt="2024-07-29T15:50:08.402" v="7"/>
          <ac:cxnSpMkLst>
            <pc:docMk/>
            <pc:sldMk cId="523645425" sldId="272"/>
            <ac:cxnSpMk id="224" creationId="{655EFE16-EC5F-870F-DF50-EB317A2BF9EC}"/>
          </ac:cxnSpMkLst>
        </pc:cxnChg>
        <pc:cxnChg chg="add mod">
          <ac:chgData name="Peter Hunter" userId="222c38b5-b185-4a92-b32d-3dda7f493704" providerId="ADAL" clId="{5DBDD1C6-A3B8-42DA-9E0E-1F6B1A284C95}" dt="2024-07-29T15:50:08.402" v="7"/>
          <ac:cxnSpMkLst>
            <pc:docMk/>
            <pc:sldMk cId="523645425" sldId="272"/>
            <ac:cxnSpMk id="232" creationId="{622D95EB-1967-945B-5ED3-4D33CBD19EDA}"/>
          </ac:cxnSpMkLst>
        </pc:cxnChg>
        <pc:cxnChg chg="add mod">
          <ac:chgData name="Peter Hunter" userId="222c38b5-b185-4a92-b32d-3dda7f493704" providerId="ADAL" clId="{5DBDD1C6-A3B8-42DA-9E0E-1F6B1A284C95}" dt="2024-07-29T15:50:08.402" v="7"/>
          <ac:cxnSpMkLst>
            <pc:docMk/>
            <pc:sldMk cId="523645425" sldId="272"/>
            <ac:cxnSpMk id="234" creationId="{55783FD9-21D0-77B8-571C-A1C77BA8C787}"/>
          </ac:cxnSpMkLst>
        </pc:cxnChg>
        <pc:cxnChg chg="add mod">
          <ac:chgData name="Peter Hunter" userId="222c38b5-b185-4a92-b32d-3dda7f493704" providerId="ADAL" clId="{5DBDD1C6-A3B8-42DA-9E0E-1F6B1A284C95}" dt="2024-07-29T15:50:08.402" v="7"/>
          <ac:cxnSpMkLst>
            <pc:docMk/>
            <pc:sldMk cId="523645425" sldId="272"/>
            <ac:cxnSpMk id="238" creationId="{3EBFDD0F-C0F1-F904-0A21-23E5A99C156D}"/>
          </ac:cxnSpMkLst>
        </pc:cxnChg>
        <pc:cxnChg chg="add mod">
          <ac:chgData name="Peter Hunter" userId="222c38b5-b185-4a92-b32d-3dda7f493704" providerId="ADAL" clId="{5DBDD1C6-A3B8-42DA-9E0E-1F6B1A284C95}" dt="2024-07-29T15:50:08.402" v="7"/>
          <ac:cxnSpMkLst>
            <pc:docMk/>
            <pc:sldMk cId="523645425" sldId="272"/>
            <ac:cxnSpMk id="257" creationId="{DB8FD5E6-9A82-571E-32C9-8D41115AA216}"/>
          </ac:cxnSpMkLst>
        </pc:cxnChg>
        <pc:cxnChg chg="add mod">
          <ac:chgData name="Peter Hunter" userId="222c38b5-b185-4a92-b32d-3dda7f493704" providerId="ADAL" clId="{5DBDD1C6-A3B8-42DA-9E0E-1F6B1A284C95}" dt="2024-07-29T15:50:08.402" v="7"/>
          <ac:cxnSpMkLst>
            <pc:docMk/>
            <pc:sldMk cId="523645425" sldId="272"/>
            <ac:cxnSpMk id="267" creationId="{B33CAE74-39DC-D646-8C6B-7C5BA9D2FB18}"/>
          </ac:cxnSpMkLst>
        </pc:cxnChg>
        <pc:cxnChg chg="add mod">
          <ac:chgData name="Peter Hunter" userId="222c38b5-b185-4a92-b32d-3dda7f493704" providerId="ADAL" clId="{5DBDD1C6-A3B8-42DA-9E0E-1F6B1A284C95}" dt="2024-07-29T15:50:08.402" v="7"/>
          <ac:cxnSpMkLst>
            <pc:docMk/>
            <pc:sldMk cId="523645425" sldId="272"/>
            <ac:cxnSpMk id="273" creationId="{BCEA1393-2258-CECE-61C1-620F9E11A1E4}"/>
          </ac:cxnSpMkLst>
        </pc:cxnChg>
        <pc:cxnChg chg="add mod">
          <ac:chgData name="Peter Hunter" userId="222c38b5-b185-4a92-b32d-3dda7f493704" providerId="ADAL" clId="{5DBDD1C6-A3B8-42DA-9E0E-1F6B1A284C95}" dt="2024-07-29T15:50:08.402" v="7"/>
          <ac:cxnSpMkLst>
            <pc:docMk/>
            <pc:sldMk cId="523645425" sldId="272"/>
            <ac:cxnSpMk id="276" creationId="{35E63D63-42E7-EB42-C882-E82AC5356DE5}"/>
          </ac:cxnSpMkLst>
        </pc:cxnChg>
      </pc:sldChg>
      <pc:sldChg chg="del">
        <pc:chgData name="Peter Hunter" userId="222c38b5-b185-4a92-b32d-3dda7f493704" providerId="ADAL" clId="{5DBDD1C6-A3B8-42DA-9E0E-1F6B1A284C95}" dt="2024-07-29T15:43:50.944" v="3" actId="47"/>
        <pc:sldMkLst>
          <pc:docMk/>
          <pc:sldMk cId="2298391083" sldId="272"/>
        </pc:sldMkLst>
      </pc:sldChg>
      <pc:sldChg chg="del">
        <pc:chgData name="Peter Hunter" userId="222c38b5-b185-4a92-b32d-3dda7f493704" providerId="ADAL" clId="{5DBDD1C6-A3B8-42DA-9E0E-1F6B1A284C95}" dt="2024-07-29T15:42:40.749" v="0" actId="47"/>
        <pc:sldMkLst>
          <pc:docMk/>
          <pc:sldMk cId="465312184" sldId="273"/>
        </pc:sldMkLst>
      </pc:sldChg>
      <pc:sldChg chg="del">
        <pc:chgData name="Peter Hunter" userId="222c38b5-b185-4a92-b32d-3dda7f493704" providerId="ADAL" clId="{5DBDD1C6-A3B8-42DA-9E0E-1F6B1A284C95}" dt="2024-07-29T15:42:40.749" v="0" actId="47"/>
        <pc:sldMkLst>
          <pc:docMk/>
          <pc:sldMk cId="1811481703" sldId="274"/>
        </pc:sldMkLst>
      </pc:sldChg>
      <pc:sldChg chg="del">
        <pc:chgData name="Peter Hunter" userId="222c38b5-b185-4a92-b32d-3dda7f493704" providerId="ADAL" clId="{5DBDD1C6-A3B8-42DA-9E0E-1F6B1A284C95}" dt="2024-07-29T15:42:40.749" v="0" actId="47"/>
        <pc:sldMkLst>
          <pc:docMk/>
          <pc:sldMk cId="383999937" sldId="275"/>
        </pc:sldMkLst>
      </pc:sldChg>
      <pc:sldChg chg="del">
        <pc:chgData name="Peter Hunter" userId="222c38b5-b185-4a92-b32d-3dda7f493704" providerId="ADAL" clId="{5DBDD1C6-A3B8-42DA-9E0E-1F6B1A284C95}" dt="2024-07-29T15:42:40.749" v="0" actId="47"/>
        <pc:sldMkLst>
          <pc:docMk/>
          <pc:sldMk cId="2099406320" sldId="276"/>
        </pc:sldMkLst>
      </pc:sldChg>
      <pc:sldChg chg="del">
        <pc:chgData name="Peter Hunter" userId="222c38b5-b185-4a92-b32d-3dda7f493704" providerId="ADAL" clId="{5DBDD1C6-A3B8-42DA-9E0E-1F6B1A284C95}" dt="2024-07-29T15:42:40.749" v="0" actId="47"/>
        <pc:sldMkLst>
          <pc:docMk/>
          <pc:sldMk cId="3792558750" sldId="277"/>
        </pc:sldMkLst>
      </pc:sldChg>
      <pc:sldChg chg="del">
        <pc:chgData name="Peter Hunter" userId="222c38b5-b185-4a92-b32d-3dda7f493704" providerId="ADAL" clId="{5DBDD1C6-A3B8-42DA-9E0E-1F6B1A284C95}" dt="2024-07-29T15:42:40.749" v="0" actId="47"/>
        <pc:sldMkLst>
          <pc:docMk/>
          <pc:sldMk cId="3916604130" sldId="278"/>
        </pc:sldMkLst>
      </pc:sldChg>
      <pc:sldChg chg="del">
        <pc:chgData name="Peter Hunter" userId="222c38b5-b185-4a92-b32d-3dda7f493704" providerId="ADAL" clId="{5DBDD1C6-A3B8-42DA-9E0E-1F6B1A284C95}" dt="2024-07-29T15:42:40.749" v="0" actId="47"/>
        <pc:sldMkLst>
          <pc:docMk/>
          <pc:sldMk cId="3589132139" sldId="279"/>
        </pc:sldMkLst>
      </pc:sldChg>
      <pc:sldChg chg="del">
        <pc:chgData name="Peter Hunter" userId="222c38b5-b185-4a92-b32d-3dda7f493704" providerId="ADAL" clId="{5DBDD1C6-A3B8-42DA-9E0E-1F6B1A284C95}" dt="2024-07-29T15:42:40.749" v="0" actId="47"/>
        <pc:sldMkLst>
          <pc:docMk/>
          <pc:sldMk cId="2751009628" sldId="280"/>
        </pc:sldMkLst>
      </pc:sldChg>
      <pc:sldChg chg="del">
        <pc:chgData name="Peter Hunter" userId="222c38b5-b185-4a92-b32d-3dda7f493704" providerId="ADAL" clId="{5DBDD1C6-A3B8-42DA-9E0E-1F6B1A284C95}" dt="2024-07-29T15:42:40.749" v="0" actId="47"/>
        <pc:sldMkLst>
          <pc:docMk/>
          <pc:sldMk cId="1220279541" sldId="281"/>
        </pc:sldMkLst>
      </pc:sldChg>
      <pc:sldChg chg="del">
        <pc:chgData name="Peter Hunter" userId="222c38b5-b185-4a92-b32d-3dda7f493704" providerId="ADAL" clId="{5DBDD1C6-A3B8-42DA-9E0E-1F6B1A284C95}" dt="2024-07-29T15:42:40.749" v="0" actId="47"/>
        <pc:sldMkLst>
          <pc:docMk/>
          <pc:sldMk cId="3415521384" sldId="282"/>
        </pc:sldMkLst>
      </pc:sldChg>
      <pc:sldChg chg="del">
        <pc:chgData name="Peter Hunter" userId="222c38b5-b185-4a92-b32d-3dda7f493704" providerId="ADAL" clId="{5DBDD1C6-A3B8-42DA-9E0E-1F6B1A284C95}" dt="2024-07-29T15:42:40.749" v="0" actId="47"/>
        <pc:sldMkLst>
          <pc:docMk/>
          <pc:sldMk cId="4096608494" sldId="283"/>
        </pc:sldMkLst>
      </pc:sldChg>
      <pc:sldChg chg="del">
        <pc:chgData name="Peter Hunter" userId="222c38b5-b185-4a92-b32d-3dda7f493704" providerId="ADAL" clId="{5DBDD1C6-A3B8-42DA-9E0E-1F6B1A284C95}" dt="2024-07-29T15:42:40.749" v="0" actId="47"/>
        <pc:sldMkLst>
          <pc:docMk/>
          <pc:sldMk cId="1500965494" sldId="284"/>
        </pc:sldMkLst>
      </pc:sldChg>
      <pc:sldChg chg="del">
        <pc:chgData name="Peter Hunter" userId="222c38b5-b185-4a92-b32d-3dda7f493704" providerId="ADAL" clId="{5DBDD1C6-A3B8-42DA-9E0E-1F6B1A284C95}" dt="2024-07-29T15:42:40.749" v="0" actId="47"/>
        <pc:sldMkLst>
          <pc:docMk/>
          <pc:sldMk cId="4024918165" sldId="285"/>
        </pc:sldMkLst>
      </pc:sldChg>
      <pc:sldChg chg="del">
        <pc:chgData name="Peter Hunter" userId="222c38b5-b185-4a92-b32d-3dda7f493704" providerId="ADAL" clId="{5DBDD1C6-A3B8-42DA-9E0E-1F6B1A284C95}" dt="2024-07-29T15:42:40.749" v="0" actId="47"/>
        <pc:sldMkLst>
          <pc:docMk/>
          <pc:sldMk cId="1560803198" sldId="286"/>
        </pc:sldMkLst>
      </pc:sldChg>
      <pc:sldChg chg="del">
        <pc:chgData name="Peter Hunter" userId="222c38b5-b185-4a92-b32d-3dda7f493704" providerId="ADAL" clId="{5DBDD1C6-A3B8-42DA-9E0E-1F6B1A284C95}" dt="2024-07-29T15:42:40.749" v="0" actId="47"/>
        <pc:sldMkLst>
          <pc:docMk/>
          <pc:sldMk cId="2920126122" sldId="287"/>
        </pc:sldMkLst>
      </pc:sldChg>
      <pc:sldChg chg="del">
        <pc:chgData name="Peter Hunter" userId="222c38b5-b185-4a92-b32d-3dda7f493704" providerId="ADAL" clId="{5DBDD1C6-A3B8-42DA-9E0E-1F6B1A284C95}" dt="2024-07-29T15:42:40.749" v="0" actId="47"/>
        <pc:sldMkLst>
          <pc:docMk/>
          <pc:sldMk cId="2037486527" sldId="288"/>
        </pc:sldMkLst>
      </pc:sldChg>
      <pc:sldChg chg="del">
        <pc:chgData name="Peter Hunter" userId="222c38b5-b185-4a92-b32d-3dda7f493704" providerId="ADAL" clId="{5DBDD1C6-A3B8-42DA-9E0E-1F6B1A284C95}" dt="2024-07-29T15:42:40.749" v="0" actId="47"/>
        <pc:sldMkLst>
          <pc:docMk/>
          <pc:sldMk cId="3940895003" sldId="289"/>
        </pc:sldMkLst>
      </pc:sldChg>
      <pc:sldChg chg="del">
        <pc:chgData name="Peter Hunter" userId="222c38b5-b185-4a92-b32d-3dda7f493704" providerId="ADAL" clId="{5DBDD1C6-A3B8-42DA-9E0E-1F6B1A284C95}" dt="2024-07-29T15:42:40.749" v="0" actId="47"/>
        <pc:sldMkLst>
          <pc:docMk/>
          <pc:sldMk cId="3666333663" sldId="290"/>
        </pc:sldMkLst>
      </pc:sldChg>
      <pc:sldChg chg="del">
        <pc:chgData name="Peter Hunter" userId="222c38b5-b185-4a92-b32d-3dda7f493704" providerId="ADAL" clId="{5DBDD1C6-A3B8-42DA-9E0E-1F6B1A284C95}" dt="2024-07-29T15:42:40.749" v="0" actId="47"/>
        <pc:sldMkLst>
          <pc:docMk/>
          <pc:sldMk cId="2268488991" sldId="291"/>
        </pc:sldMkLst>
      </pc:sldChg>
      <pc:sldChg chg="del">
        <pc:chgData name="Peter Hunter" userId="222c38b5-b185-4a92-b32d-3dda7f493704" providerId="ADAL" clId="{5DBDD1C6-A3B8-42DA-9E0E-1F6B1A284C95}" dt="2024-07-29T15:42:40.749" v="0" actId="47"/>
        <pc:sldMkLst>
          <pc:docMk/>
          <pc:sldMk cId="82560407" sldId="292"/>
        </pc:sldMkLst>
      </pc:sldChg>
      <pc:sldChg chg="del">
        <pc:chgData name="Peter Hunter" userId="222c38b5-b185-4a92-b32d-3dda7f493704" providerId="ADAL" clId="{5DBDD1C6-A3B8-42DA-9E0E-1F6B1A284C95}" dt="2024-07-29T15:42:40.749" v="0" actId="47"/>
        <pc:sldMkLst>
          <pc:docMk/>
          <pc:sldMk cId="2034431454" sldId="293"/>
        </pc:sldMkLst>
      </pc:sldChg>
      <pc:sldChg chg="del">
        <pc:chgData name="Peter Hunter" userId="222c38b5-b185-4a92-b32d-3dda7f493704" providerId="ADAL" clId="{5DBDD1C6-A3B8-42DA-9E0E-1F6B1A284C95}" dt="2024-07-29T15:42:40.749" v="0" actId="47"/>
        <pc:sldMkLst>
          <pc:docMk/>
          <pc:sldMk cId="1029149446" sldId="294"/>
        </pc:sldMkLst>
      </pc:sldChg>
      <pc:sldChg chg="del">
        <pc:chgData name="Peter Hunter" userId="222c38b5-b185-4a92-b32d-3dda7f493704" providerId="ADAL" clId="{5DBDD1C6-A3B8-42DA-9E0E-1F6B1A284C95}" dt="2024-07-29T15:42:40.749" v="0" actId="47"/>
        <pc:sldMkLst>
          <pc:docMk/>
          <pc:sldMk cId="4151261029" sldId="295"/>
        </pc:sldMkLst>
      </pc:sldChg>
      <pc:sldChg chg="del">
        <pc:chgData name="Peter Hunter" userId="222c38b5-b185-4a92-b32d-3dda7f493704" providerId="ADAL" clId="{5DBDD1C6-A3B8-42DA-9E0E-1F6B1A284C95}" dt="2024-07-29T15:42:40.749" v="0" actId="47"/>
        <pc:sldMkLst>
          <pc:docMk/>
          <pc:sldMk cId="282281215" sldId="296"/>
        </pc:sldMkLst>
      </pc:sldChg>
      <pc:sldChg chg="del">
        <pc:chgData name="Peter Hunter" userId="222c38b5-b185-4a92-b32d-3dda7f493704" providerId="ADAL" clId="{5DBDD1C6-A3B8-42DA-9E0E-1F6B1A284C95}" dt="2024-07-29T15:42:40.749" v="0" actId="47"/>
        <pc:sldMkLst>
          <pc:docMk/>
          <pc:sldMk cId="3509914006" sldId="297"/>
        </pc:sldMkLst>
      </pc:sldChg>
      <pc:sldChg chg="del">
        <pc:chgData name="Peter Hunter" userId="222c38b5-b185-4a92-b32d-3dda7f493704" providerId="ADAL" clId="{5DBDD1C6-A3B8-42DA-9E0E-1F6B1A284C95}" dt="2024-07-29T15:42:40.749" v="0" actId="47"/>
        <pc:sldMkLst>
          <pc:docMk/>
          <pc:sldMk cId="3847909592" sldId="298"/>
        </pc:sldMkLst>
      </pc:sldChg>
      <pc:sldChg chg="del">
        <pc:chgData name="Peter Hunter" userId="222c38b5-b185-4a92-b32d-3dda7f493704" providerId="ADAL" clId="{5DBDD1C6-A3B8-42DA-9E0E-1F6B1A284C95}" dt="2024-07-29T15:43:22.054" v="1" actId="47"/>
        <pc:sldMkLst>
          <pc:docMk/>
          <pc:sldMk cId="2908602983" sldId="299"/>
        </pc:sldMkLst>
      </pc:sldChg>
      <pc:sldChg chg="del">
        <pc:chgData name="Peter Hunter" userId="222c38b5-b185-4a92-b32d-3dda7f493704" providerId="ADAL" clId="{5DBDD1C6-A3B8-42DA-9E0E-1F6B1A284C95}" dt="2024-07-29T15:43:22.054" v="1" actId="47"/>
        <pc:sldMkLst>
          <pc:docMk/>
          <pc:sldMk cId="863010836" sldId="300"/>
        </pc:sldMkLst>
      </pc:sldChg>
      <pc:sldChg chg="del">
        <pc:chgData name="Peter Hunter" userId="222c38b5-b185-4a92-b32d-3dda7f493704" providerId="ADAL" clId="{5DBDD1C6-A3B8-42DA-9E0E-1F6B1A284C95}" dt="2024-07-29T15:43:22.054" v="1" actId="47"/>
        <pc:sldMkLst>
          <pc:docMk/>
          <pc:sldMk cId="4058614806" sldId="301"/>
        </pc:sldMkLst>
      </pc:sldChg>
      <pc:sldChg chg="del">
        <pc:chgData name="Peter Hunter" userId="222c38b5-b185-4a92-b32d-3dda7f493704" providerId="ADAL" clId="{5DBDD1C6-A3B8-42DA-9E0E-1F6B1A284C95}" dt="2024-07-29T15:43:22.054" v="1" actId="47"/>
        <pc:sldMkLst>
          <pc:docMk/>
          <pc:sldMk cId="1908299584" sldId="302"/>
        </pc:sldMkLst>
      </pc:sldChg>
      <pc:sldChg chg="del">
        <pc:chgData name="Peter Hunter" userId="222c38b5-b185-4a92-b32d-3dda7f493704" providerId="ADAL" clId="{5DBDD1C6-A3B8-42DA-9E0E-1F6B1A284C95}" dt="2024-07-29T15:43:22.054" v="1" actId="47"/>
        <pc:sldMkLst>
          <pc:docMk/>
          <pc:sldMk cId="1286746590" sldId="303"/>
        </pc:sldMkLst>
      </pc:sldChg>
      <pc:sldChg chg="del">
        <pc:chgData name="Peter Hunter" userId="222c38b5-b185-4a92-b32d-3dda7f493704" providerId="ADAL" clId="{5DBDD1C6-A3B8-42DA-9E0E-1F6B1A284C95}" dt="2024-07-29T15:43:22.054" v="1" actId="47"/>
        <pc:sldMkLst>
          <pc:docMk/>
          <pc:sldMk cId="1264041943" sldId="304"/>
        </pc:sldMkLst>
      </pc:sldChg>
      <pc:sldChg chg="del">
        <pc:chgData name="Peter Hunter" userId="222c38b5-b185-4a92-b32d-3dda7f493704" providerId="ADAL" clId="{5DBDD1C6-A3B8-42DA-9E0E-1F6B1A284C95}" dt="2024-07-29T15:43:22.054" v="1" actId="47"/>
        <pc:sldMkLst>
          <pc:docMk/>
          <pc:sldMk cId="1198128250" sldId="305"/>
        </pc:sldMkLst>
      </pc:sldChg>
      <pc:sldChg chg="del">
        <pc:chgData name="Peter Hunter" userId="222c38b5-b185-4a92-b32d-3dda7f493704" providerId="ADAL" clId="{5DBDD1C6-A3B8-42DA-9E0E-1F6B1A284C95}" dt="2024-07-29T15:43:22.054" v="1" actId="47"/>
        <pc:sldMkLst>
          <pc:docMk/>
          <pc:sldMk cId="2411187638" sldId="306"/>
        </pc:sldMkLst>
      </pc:sldChg>
      <pc:sldChg chg="del">
        <pc:chgData name="Peter Hunter" userId="222c38b5-b185-4a92-b32d-3dda7f493704" providerId="ADAL" clId="{5DBDD1C6-A3B8-42DA-9E0E-1F6B1A284C95}" dt="2024-07-29T15:43:22.054" v="1" actId="47"/>
        <pc:sldMkLst>
          <pc:docMk/>
          <pc:sldMk cId="1381589911" sldId="307"/>
        </pc:sldMkLst>
      </pc:sldChg>
      <pc:sldChg chg="del">
        <pc:chgData name="Peter Hunter" userId="222c38b5-b185-4a92-b32d-3dda7f493704" providerId="ADAL" clId="{5DBDD1C6-A3B8-42DA-9E0E-1F6B1A284C95}" dt="2024-07-29T15:43:22.054" v="1" actId="47"/>
        <pc:sldMkLst>
          <pc:docMk/>
          <pc:sldMk cId="37382912" sldId="308"/>
        </pc:sldMkLst>
      </pc:sldChg>
      <pc:sldChg chg="del">
        <pc:chgData name="Peter Hunter" userId="222c38b5-b185-4a92-b32d-3dda7f493704" providerId="ADAL" clId="{5DBDD1C6-A3B8-42DA-9E0E-1F6B1A284C95}" dt="2024-07-29T15:43:22.054" v="1" actId="47"/>
        <pc:sldMkLst>
          <pc:docMk/>
          <pc:sldMk cId="3878645028" sldId="309"/>
        </pc:sldMkLst>
      </pc:sldChg>
      <pc:sldChg chg="del">
        <pc:chgData name="Peter Hunter" userId="222c38b5-b185-4a92-b32d-3dda7f493704" providerId="ADAL" clId="{5DBDD1C6-A3B8-42DA-9E0E-1F6B1A284C95}" dt="2024-07-29T15:43:22.054" v="1" actId="47"/>
        <pc:sldMkLst>
          <pc:docMk/>
          <pc:sldMk cId="1292939474" sldId="310"/>
        </pc:sldMkLst>
      </pc:sldChg>
      <pc:sldChg chg="del">
        <pc:chgData name="Peter Hunter" userId="222c38b5-b185-4a92-b32d-3dda7f493704" providerId="ADAL" clId="{5DBDD1C6-A3B8-42DA-9E0E-1F6B1A284C95}" dt="2024-07-29T15:43:22.054" v="1" actId="47"/>
        <pc:sldMkLst>
          <pc:docMk/>
          <pc:sldMk cId="3594067929" sldId="311"/>
        </pc:sldMkLst>
      </pc:sldChg>
      <pc:sldChg chg="del">
        <pc:chgData name="Peter Hunter" userId="222c38b5-b185-4a92-b32d-3dda7f493704" providerId="ADAL" clId="{5DBDD1C6-A3B8-42DA-9E0E-1F6B1A284C95}" dt="2024-07-29T15:43:22.054" v="1" actId="47"/>
        <pc:sldMkLst>
          <pc:docMk/>
          <pc:sldMk cId="4213614573" sldId="312"/>
        </pc:sldMkLst>
      </pc:sldChg>
      <pc:sldChg chg="del">
        <pc:chgData name="Peter Hunter" userId="222c38b5-b185-4a92-b32d-3dda7f493704" providerId="ADAL" clId="{5DBDD1C6-A3B8-42DA-9E0E-1F6B1A284C95}" dt="2024-07-29T15:43:22.054" v="1" actId="47"/>
        <pc:sldMkLst>
          <pc:docMk/>
          <pc:sldMk cId="3492682878" sldId="313"/>
        </pc:sldMkLst>
      </pc:sldChg>
      <pc:sldChg chg="del">
        <pc:chgData name="Peter Hunter" userId="222c38b5-b185-4a92-b32d-3dda7f493704" providerId="ADAL" clId="{5DBDD1C6-A3B8-42DA-9E0E-1F6B1A284C95}" dt="2024-07-29T15:43:22.054" v="1" actId="47"/>
        <pc:sldMkLst>
          <pc:docMk/>
          <pc:sldMk cId="3031455471" sldId="314"/>
        </pc:sldMkLst>
      </pc:sldChg>
      <pc:sldChg chg="del">
        <pc:chgData name="Peter Hunter" userId="222c38b5-b185-4a92-b32d-3dda7f493704" providerId="ADAL" clId="{5DBDD1C6-A3B8-42DA-9E0E-1F6B1A284C95}" dt="2024-07-29T15:43:22.054" v="1" actId="47"/>
        <pc:sldMkLst>
          <pc:docMk/>
          <pc:sldMk cId="284087483" sldId="315"/>
        </pc:sldMkLst>
      </pc:sldChg>
      <pc:sldChg chg="del">
        <pc:chgData name="Peter Hunter" userId="222c38b5-b185-4a92-b32d-3dda7f493704" providerId="ADAL" clId="{5DBDD1C6-A3B8-42DA-9E0E-1F6B1A284C95}" dt="2024-07-29T15:43:22.054" v="1" actId="47"/>
        <pc:sldMkLst>
          <pc:docMk/>
          <pc:sldMk cId="1419456906" sldId="316"/>
        </pc:sldMkLst>
      </pc:sldChg>
      <pc:sldChg chg="del">
        <pc:chgData name="Peter Hunter" userId="222c38b5-b185-4a92-b32d-3dda7f493704" providerId="ADAL" clId="{5DBDD1C6-A3B8-42DA-9E0E-1F6B1A284C95}" dt="2024-07-29T15:43:22.054" v="1" actId="47"/>
        <pc:sldMkLst>
          <pc:docMk/>
          <pc:sldMk cId="2859787421" sldId="317"/>
        </pc:sldMkLst>
      </pc:sldChg>
      <pc:sldChg chg="del">
        <pc:chgData name="Peter Hunter" userId="222c38b5-b185-4a92-b32d-3dda7f493704" providerId="ADAL" clId="{5DBDD1C6-A3B8-42DA-9E0E-1F6B1A284C95}" dt="2024-07-29T15:43:22.054" v="1" actId="47"/>
        <pc:sldMkLst>
          <pc:docMk/>
          <pc:sldMk cId="3996314093" sldId="318"/>
        </pc:sldMkLst>
      </pc:sldChg>
      <pc:sldChg chg="del">
        <pc:chgData name="Peter Hunter" userId="222c38b5-b185-4a92-b32d-3dda7f493704" providerId="ADAL" clId="{5DBDD1C6-A3B8-42DA-9E0E-1F6B1A284C95}" dt="2024-07-29T15:43:22.054" v="1" actId="47"/>
        <pc:sldMkLst>
          <pc:docMk/>
          <pc:sldMk cId="3195284042" sldId="319"/>
        </pc:sldMkLst>
      </pc:sldChg>
      <pc:sldChg chg="del">
        <pc:chgData name="Peter Hunter" userId="222c38b5-b185-4a92-b32d-3dda7f493704" providerId="ADAL" clId="{5DBDD1C6-A3B8-42DA-9E0E-1F6B1A284C95}" dt="2024-07-29T15:43:22.054" v="1" actId="47"/>
        <pc:sldMkLst>
          <pc:docMk/>
          <pc:sldMk cId="1925878653" sldId="320"/>
        </pc:sldMkLst>
      </pc:sldChg>
      <pc:sldChg chg="del">
        <pc:chgData name="Peter Hunter" userId="222c38b5-b185-4a92-b32d-3dda7f493704" providerId="ADAL" clId="{5DBDD1C6-A3B8-42DA-9E0E-1F6B1A284C95}" dt="2024-07-29T15:43:22.054" v="1" actId="47"/>
        <pc:sldMkLst>
          <pc:docMk/>
          <pc:sldMk cId="2319870398" sldId="321"/>
        </pc:sldMkLst>
      </pc:sldChg>
      <pc:sldChg chg="del">
        <pc:chgData name="Peter Hunter" userId="222c38b5-b185-4a92-b32d-3dda7f493704" providerId="ADAL" clId="{5DBDD1C6-A3B8-42DA-9E0E-1F6B1A284C95}" dt="2024-07-29T15:43:22.054" v="1" actId="47"/>
        <pc:sldMkLst>
          <pc:docMk/>
          <pc:sldMk cId="4121995467" sldId="322"/>
        </pc:sldMkLst>
      </pc:sldChg>
      <pc:sldChg chg="del">
        <pc:chgData name="Peter Hunter" userId="222c38b5-b185-4a92-b32d-3dda7f493704" providerId="ADAL" clId="{5DBDD1C6-A3B8-42DA-9E0E-1F6B1A284C95}" dt="2024-07-29T15:43:22.054" v="1" actId="47"/>
        <pc:sldMkLst>
          <pc:docMk/>
          <pc:sldMk cId="405838845" sldId="323"/>
        </pc:sldMkLst>
      </pc:sldChg>
      <pc:sldChg chg="del">
        <pc:chgData name="Peter Hunter" userId="222c38b5-b185-4a92-b32d-3dda7f493704" providerId="ADAL" clId="{5DBDD1C6-A3B8-42DA-9E0E-1F6B1A284C95}" dt="2024-07-29T15:43:22.054" v="1" actId="47"/>
        <pc:sldMkLst>
          <pc:docMk/>
          <pc:sldMk cId="1140226688" sldId="324"/>
        </pc:sldMkLst>
      </pc:sldChg>
      <pc:sldChg chg="del">
        <pc:chgData name="Peter Hunter" userId="222c38b5-b185-4a92-b32d-3dda7f493704" providerId="ADAL" clId="{5DBDD1C6-A3B8-42DA-9E0E-1F6B1A284C95}" dt="2024-07-29T15:43:22.054" v="1" actId="47"/>
        <pc:sldMkLst>
          <pc:docMk/>
          <pc:sldMk cId="961932099" sldId="325"/>
        </pc:sldMkLst>
      </pc:sldChg>
      <pc:sldChg chg="del">
        <pc:chgData name="Peter Hunter" userId="222c38b5-b185-4a92-b32d-3dda7f493704" providerId="ADAL" clId="{5DBDD1C6-A3B8-42DA-9E0E-1F6B1A284C95}" dt="2024-07-29T15:43:22.054" v="1" actId="47"/>
        <pc:sldMkLst>
          <pc:docMk/>
          <pc:sldMk cId="4166241163" sldId="326"/>
        </pc:sldMkLst>
      </pc:sldChg>
      <pc:sldChg chg="del">
        <pc:chgData name="Peter Hunter" userId="222c38b5-b185-4a92-b32d-3dda7f493704" providerId="ADAL" clId="{5DBDD1C6-A3B8-42DA-9E0E-1F6B1A284C95}" dt="2024-07-29T15:43:22.054" v="1" actId="47"/>
        <pc:sldMkLst>
          <pc:docMk/>
          <pc:sldMk cId="2630237519" sldId="327"/>
        </pc:sldMkLst>
      </pc:sldChg>
      <pc:sldChg chg="del">
        <pc:chgData name="Peter Hunter" userId="222c38b5-b185-4a92-b32d-3dda7f493704" providerId="ADAL" clId="{5DBDD1C6-A3B8-42DA-9E0E-1F6B1A284C95}" dt="2024-07-29T15:43:22.054" v="1" actId="47"/>
        <pc:sldMkLst>
          <pc:docMk/>
          <pc:sldMk cId="3301074176" sldId="328"/>
        </pc:sldMkLst>
      </pc:sldChg>
      <pc:sldChg chg="del">
        <pc:chgData name="Peter Hunter" userId="222c38b5-b185-4a92-b32d-3dda7f493704" providerId="ADAL" clId="{5DBDD1C6-A3B8-42DA-9E0E-1F6B1A284C95}" dt="2024-07-29T15:43:32.736" v="2" actId="47"/>
        <pc:sldMkLst>
          <pc:docMk/>
          <pc:sldMk cId="3078861430" sldId="329"/>
        </pc:sldMkLst>
      </pc:sldChg>
      <pc:sldChg chg="del">
        <pc:chgData name="Peter Hunter" userId="222c38b5-b185-4a92-b32d-3dda7f493704" providerId="ADAL" clId="{5DBDD1C6-A3B8-42DA-9E0E-1F6B1A284C95}" dt="2024-07-29T15:43:32.736" v="2" actId="47"/>
        <pc:sldMkLst>
          <pc:docMk/>
          <pc:sldMk cId="4244319498" sldId="330"/>
        </pc:sldMkLst>
      </pc:sldChg>
      <pc:sldChg chg="del">
        <pc:chgData name="Peter Hunter" userId="222c38b5-b185-4a92-b32d-3dda7f493704" providerId="ADAL" clId="{5DBDD1C6-A3B8-42DA-9E0E-1F6B1A284C95}" dt="2024-07-29T15:43:32.736" v="2" actId="47"/>
        <pc:sldMkLst>
          <pc:docMk/>
          <pc:sldMk cId="3805951311" sldId="331"/>
        </pc:sldMkLst>
      </pc:sldChg>
      <pc:sldChg chg="del">
        <pc:chgData name="Peter Hunter" userId="222c38b5-b185-4a92-b32d-3dda7f493704" providerId="ADAL" clId="{5DBDD1C6-A3B8-42DA-9E0E-1F6B1A284C95}" dt="2024-07-29T15:43:32.736" v="2" actId="47"/>
        <pc:sldMkLst>
          <pc:docMk/>
          <pc:sldMk cId="2422503382" sldId="332"/>
        </pc:sldMkLst>
      </pc:sldChg>
      <pc:sldChg chg="del">
        <pc:chgData name="Peter Hunter" userId="222c38b5-b185-4a92-b32d-3dda7f493704" providerId="ADAL" clId="{5DBDD1C6-A3B8-42DA-9E0E-1F6B1A284C95}" dt="2024-07-29T15:43:32.736" v="2" actId="47"/>
        <pc:sldMkLst>
          <pc:docMk/>
          <pc:sldMk cId="3637281339" sldId="333"/>
        </pc:sldMkLst>
      </pc:sldChg>
      <pc:sldChg chg="del">
        <pc:chgData name="Peter Hunter" userId="222c38b5-b185-4a92-b32d-3dda7f493704" providerId="ADAL" clId="{5DBDD1C6-A3B8-42DA-9E0E-1F6B1A284C95}" dt="2024-07-29T15:43:32.736" v="2" actId="47"/>
        <pc:sldMkLst>
          <pc:docMk/>
          <pc:sldMk cId="3249965282" sldId="334"/>
        </pc:sldMkLst>
      </pc:sldChg>
      <pc:sldChg chg="del">
        <pc:chgData name="Peter Hunter" userId="222c38b5-b185-4a92-b32d-3dda7f493704" providerId="ADAL" clId="{5DBDD1C6-A3B8-42DA-9E0E-1F6B1A284C95}" dt="2024-07-29T15:43:32.736" v="2" actId="47"/>
        <pc:sldMkLst>
          <pc:docMk/>
          <pc:sldMk cId="494481071" sldId="335"/>
        </pc:sldMkLst>
      </pc:sldChg>
      <pc:sldChg chg="del">
        <pc:chgData name="Peter Hunter" userId="222c38b5-b185-4a92-b32d-3dda7f493704" providerId="ADAL" clId="{5DBDD1C6-A3B8-42DA-9E0E-1F6B1A284C95}" dt="2024-07-29T15:43:32.736" v="2" actId="47"/>
        <pc:sldMkLst>
          <pc:docMk/>
          <pc:sldMk cId="1158313179" sldId="336"/>
        </pc:sldMkLst>
      </pc:sldChg>
      <pc:sldChg chg="del">
        <pc:chgData name="Peter Hunter" userId="222c38b5-b185-4a92-b32d-3dda7f493704" providerId="ADAL" clId="{5DBDD1C6-A3B8-42DA-9E0E-1F6B1A284C95}" dt="2024-07-29T15:43:32.736" v="2" actId="47"/>
        <pc:sldMkLst>
          <pc:docMk/>
          <pc:sldMk cId="2536589117" sldId="337"/>
        </pc:sldMkLst>
      </pc:sldChg>
      <pc:sldChg chg="del">
        <pc:chgData name="Peter Hunter" userId="222c38b5-b185-4a92-b32d-3dda7f493704" providerId="ADAL" clId="{5DBDD1C6-A3B8-42DA-9E0E-1F6B1A284C95}" dt="2024-07-29T15:43:32.736" v="2" actId="47"/>
        <pc:sldMkLst>
          <pc:docMk/>
          <pc:sldMk cId="1513268483" sldId="338"/>
        </pc:sldMkLst>
      </pc:sldChg>
      <pc:sldChg chg="del">
        <pc:chgData name="Peter Hunter" userId="222c38b5-b185-4a92-b32d-3dda7f493704" providerId="ADAL" clId="{5DBDD1C6-A3B8-42DA-9E0E-1F6B1A284C95}" dt="2024-07-29T15:43:32.736" v="2" actId="47"/>
        <pc:sldMkLst>
          <pc:docMk/>
          <pc:sldMk cId="2023016578" sldId="339"/>
        </pc:sldMkLst>
      </pc:sldChg>
      <pc:sldChg chg="del">
        <pc:chgData name="Peter Hunter" userId="222c38b5-b185-4a92-b32d-3dda7f493704" providerId="ADAL" clId="{5DBDD1C6-A3B8-42DA-9E0E-1F6B1A284C95}" dt="2024-07-29T15:43:50.944" v="3" actId="47"/>
        <pc:sldMkLst>
          <pc:docMk/>
          <pc:sldMk cId="1501679144" sldId="340"/>
        </pc:sldMkLst>
      </pc:sldChg>
      <pc:sldChg chg="del">
        <pc:chgData name="Peter Hunter" userId="222c38b5-b185-4a92-b32d-3dda7f493704" providerId="ADAL" clId="{5DBDD1C6-A3B8-42DA-9E0E-1F6B1A284C95}" dt="2024-07-29T15:43:50.944" v="3" actId="47"/>
        <pc:sldMkLst>
          <pc:docMk/>
          <pc:sldMk cId="3665241866" sldId="341"/>
        </pc:sldMkLst>
      </pc:sldChg>
      <pc:sldChg chg="del">
        <pc:chgData name="Peter Hunter" userId="222c38b5-b185-4a92-b32d-3dda7f493704" providerId="ADAL" clId="{5DBDD1C6-A3B8-42DA-9E0E-1F6B1A284C95}" dt="2024-07-29T15:43:50.944" v="3" actId="47"/>
        <pc:sldMkLst>
          <pc:docMk/>
          <pc:sldMk cId="2246001381" sldId="342"/>
        </pc:sldMkLst>
      </pc:sldChg>
      <pc:sldChg chg="del">
        <pc:chgData name="Peter Hunter" userId="222c38b5-b185-4a92-b32d-3dda7f493704" providerId="ADAL" clId="{5DBDD1C6-A3B8-42DA-9E0E-1F6B1A284C95}" dt="2024-07-29T15:43:32.736" v="2" actId="47"/>
        <pc:sldMkLst>
          <pc:docMk/>
          <pc:sldMk cId="3538049287" sldId="343"/>
        </pc:sldMkLst>
      </pc:sldChg>
      <pc:sldChg chg="del">
        <pc:chgData name="Peter Hunter" userId="222c38b5-b185-4a92-b32d-3dda7f493704" providerId="ADAL" clId="{5DBDD1C6-A3B8-42DA-9E0E-1F6B1A284C95}" dt="2024-07-29T15:42:40.749" v="0" actId="47"/>
        <pc:sldMkLst>
          <pc:docMk/>
          <pc:sldMk cId="3556206443" sldId="344"/>
        </pc:sldMkLst>
      </pc:sldChg>
      <pc:sldChg chg="del">
        <pc:chgData name="Peter Hunter" userId="222c38b5-b185-4a92-b32d-3dda7f493704" providerId="ADAL" clId="{5DBDD1C6-A3B8-42DA-9E0E-1F6B1A284C95}" dt="2024-07-29T15:43:50.944" v="3" actId="47"/>
        <pc:sldMkLst>
          <pc:docMk/>
          <pc:sldMk cId="3005961139" sldId="345"/>
        </pc:sldMkLst>
      </pc:sldChg>
      <pc:sldChg chg="del">
        <pc:chgData name="Peter Hunter" userId="222c38b5-b185-4a92-b32d-3dda7f493704" providerId="ADAL" clId="{5DBDD1C6-A3B8-42DA-9E0E-1F6B1A284C95}" dt="2024-07-29T15:42:40.749" v="0" actId="47"/>
        <pc:sldMkLst>
          <pc:docMk/>
          <pc:sldMk cId="737755680" sldId="346"/>
        </pc:sldMkLst>
      </pc:sldChg>
      <pc:sldChg chg="del">
        <pc:chgData name="Peter Hunter" userId="222c38b5-b185-4a92-b32d-3dda7f493704" providerId="ADAL" clId="{5DBDD1C6-A3B8-42DA-9E0E-1F6B1A284C95}" dt="2024-07-29T15:42:40.749" v="0" actId="47"/>
        <pc:sldMkLst>
          <pc:docMk/>
          <pc:sldMk cId="257705229" sldId="347"/>
        </pc:sldMkLst>
      </pc:sldChg>
      <pc:sldChg chg="del">
        <pc:chgData name="Peter Hunter" userId="222c38b5-b185-4a92-b32d-3dda7f493704" providerId="ADAL" clId="{5DBDD1C6-A3B8-42DA-9E0E-1F6B1A284C95}" dt="2024-07-29T15:43:50.944" v="3" actId="47"/>
        <pc:sldMkLst>
          <pc:docMk/>
          <pc:sldMk cId="3215054025" sldId="348"/>
        </pc:sldMkLst>
      </pc:sldChg>
      <pc:sldChg chg="del">
        <pc:chgData name="Peter Hunter" userId="222c38b5-b185-4a92-b32d-3dda7f493704" providerId="ADAL" clId="{5DBDD1C6-A3B8-42DA-9E0E-1F6B1A284C95}" dt="2024-07-29T15:43:50.944" v="3" actId="47"/>
        <pc:sldMkLst>
          <pc:docMk/>
          <pc:sldMk cId="4193804235" sldId="349"/>
        </pc:sldMkLst>
      </pc:sldChg>
      <pc:sldChg chg="del">
        <pc:chgData name="Peter Hunter" userId="222c38b5-b185-4a92-b32d-3dda7f493704" providerId="ADAL" clId="{5DBDD1C6-A3B8-42DA-9E0E-1F6B1A284C95}" dt="2024-07-29T15:43:50.944" v="3" actId="47"/>
        <pc:sldMkLst>
          <pc:docMk/>
          <pc:sldMk cId="720252098" sldId="350"/>
        </pc:sldMkLst>
      </pc:sldChg>
      <pc:sldChg chg="del">
        <pc:chgData name="Peter Hunter" userId="222c38b5-b185-4a92-b32d-3dda7f493704" providerId="ADAL" clId="{5DBDD1C6-A3B8-42DA-9E0E-1F6B1A284C95}" dt="2024-07-29T15:43:32.736" v="2" actId="47"/>
        <pc:sldMkLst>
          <pc:docMk/>
          <pc:sldMk cId="474896198" sldId="351"/>
        </pc:sldMkLst>
      </pc:sldChg>
      <pc:sldChg chg="del">
        <pc:chgData name="Peter Hunter" userId="222c38b5-b185-4a92-b32d-3dda7f493704" providerId="ADAL" clId="{5DBDD1C6-A3B8-42DA-9E0E-1F6B1A284C95}" dt="2024-07-29T15:42:40.749" v="0" actId="47"/>
        <pc:sldMkLst>
          <pc:docMk/>
          <pc:sldMk cId="407040579" sldId="354"/>
        </pc:sldMkLst>
      </pc:sldChg>
      <pc:sldChg chg="del">
        <pc:chgData name="Peter Hunter" userId="222c38b5-b185-4a92-b32d-3dda7f493704" providerId="ADAL" clId="{5DBDD1C6-A3B8-42DA-9E0E-1F6B1A284C95}" dt="2024-07-29T15:43:50.944" v="3" actId="47"/>
        <pc:sldMkLst>
          <pc:docMk/>
          <pc:sldMk cId="2164227165" sldId="355"/>
        </pc:sldMkLst>
      </pc:sldChg>
      <pc:sldChg chg="del">
        <pc:chgData name="Peter Hunter" userId="222c38b5-b185-4a92-b32d-3dda7f493704" providerId="ADAL" clId="{5DBDD1C6-A3B8-42DA-9E0E-1F6B1A284C95}" dt="2024-07-29T15:43:50.944" v="3" actId="47"/>
        <pc:sldMkLst>
          <pc:docMk/>
          <pc:sldMk cId="3643401089" sldId="356"/>
        </pc:sldMkLst>
      </pc:sldChg>
      <pc:sldChg chg="del">
        <pc:chgData name="Peter Hunter" userId="222c38b5-b185-4a92-b32d-3dda7f493704" providerId="ADAL" clId="{5DBDD1C6-A3B8-42DA-9E0E-1F6B1A284C95}" dt="2024-07-29T15:43:50.944" v="3" actId="47"/>
        <pc:sldMkLst>
          <pc:docMk/>
          <pc:sldMk cId="59049407" sldId="357"/>
        </pc:sldMkLst>
      </pc:sldChg>
      <pc:sldChg chg="del">
        <pc:chgData name="Peter Hunter" userId="222c38b5-b185-4a92-b32d-3dda7f493704" providerId="ADAL" clId="{5DBDD1C6-A3B8-42DA-9E0E-1F6B1A284C95}" dt="2024-07-29T15:43:50.944" v="3" actId="47"/>
        <pc:sldMkLst>
          <pc:docMk/>
          <pc:sldMk cId="2836911626" sldId="35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36D21-A65D-B513-7555-382FFF4C24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C9A4E9-2B9F-A3FD-80C4-65D0B61356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125134-22BC-C1A0-37A4-EA72A1E8D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27371-6EDF-4FFA-9EEC-A8524D9533FE}" type="datetimeFigureOut">
              <a:rPr lang="en-NZ" smtClean="0"/>
              <a:t>30/07/2024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46A287-2BCE-B3B8-1A65-03089896F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33A394-C7BE-BE8F-DA02-6D5B6450D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66B99-47BC-45BD-A4B0-8CD42D4C430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568981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4FD692-3BC8-AB60-6756-C71CD03F3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8EDED0-4F3E-4012-F1DA-EDACA0A549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921B7B-86A8-FAD1-1ED2-697F431AB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27371-6EDF-4FFA-9EEC-A8524D9533FE}" type="datetimeFigureOut">
              <a:rPr lang="en-NZ" smtClean="0"/>
              <a:t>30/07/2024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6BE5C9-A6AA-1830-AD5C-75378ECFF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187C16-26F7-E1C1-3D20-6C8622247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66B99-47BC-45BD-A4B0-8CD42D4C430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341076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BFB89CB-853C-A092-9EA8-E3E2CA6AE9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1C34EE-0F3E-2843-51F7-0709198F9D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F33997-D7FF-BE98-E346-9470E8D1E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27371-6EDF-4FFA-9EEC-A8524D9533FE}" type="datetimeFigureOut">
              <a:rPr lang="en-NZ" smtClean="0"/>
              <a:t>30/07/2024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BB68C4-16EC-10C1-822F-D3E4AB865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7FF723-159A-FB48-F7F5-76439DFB2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66B99-47BC-45BD-A4B0-8CD42D4C430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79534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26A61F-0C78-A196-6BE9-73563B3D4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CE3C84-CF49-39F4-651A-AA488CEFF9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2E4D21-5445-53E4-B270-D6532B718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27371-6EDF-4FFA-9EEC-A8524D9533FE}" type="datetimeFigureOut">
              <a:rPr lang="en-NZ" smtClean="0"/>
              <a:t>30/07/2024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986CD7-2883-842B-223C-CCD12F04C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91E66F-764A-968D-455C-98AFEE7B7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66B99-47BC-45BD-A4B0-8CD42D4C430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8535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0CE6C2-2523-AB40-8511-FFCBDA951A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B86F69-5718-7A99-339C-E3B9EDD7F3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5349ED-92A0-DC6E-6071-FBA99D65A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27371-6EDF-4FFA-9EEC-A8524D9533FE}" type="datetimeFigureOut">
              <a:rPr lang="en-NZ" smtClean="0"/>
              <a:t>30/07/2024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FAD165-4A78-306E-841D-9768540A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784888-861C-C147-0E77-BAF9CF011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66B99-47BC-45BD-A4B0-8CD42D4C430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60138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72DC7-6909-7FA2-F77F-FB87EF32C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1F9857-145F-412D-0E1C-E174E1191C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E8CEA2-3D99-953B-4349-C39893089F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A16898-0C31-3B1C-2893-16A3D2FAC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27371-6EDF-4FFA-9EEC-A8524D9533FE}" type="datetimeFigureOut">
              <a:rPr lang="en-NZ" smtClean="0"/>
              <a:t>30/07/2024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774C98-D605-F433-0B8D-7761DCFAF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AF059C-071C-8126-6DEE-55BBF9DA6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66B99-47BC-45BD-A4B0-8CD42D4C430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405865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5F5C84-E527-AE4A-CA78-79FFF91E6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5CE91E-B976-EB55-05E5-5AA5568CA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D0572B-2624-B3EA-1615-D809E5866E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F85458-D919-A8C8-7308-A0D8270BCF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9374B4F-308C-64B0-C74F-526BFAB212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538C5D-B694-AA37-4C05-C0CF43D3A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27371-6EDF-4FFA-9EEC-A8524D9533FE}" type="datetimeFigureOut">
              <a:rPr lang="en-NZ" smtClean="0"/>
              <a:t>30/07/2024</a:t>
            </a:fld>
            <a:endParaRPr lang="en-N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FFA381-D4B6-34F2-B106-0602398F0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943AE5D-3458-81A8-FBFA-1129459E9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66B99-47BC-45BD-A4B0-8CD42D4C430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590509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F2F8F8-9594-CA58-91A8-B9E03915C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0B5829-A0CA-7C6A-816C-F6CDCA524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27371-6EDF-4FFA-9EEC-A8524D9533FE}" type="datetimeFigureOut">
              <a:rPr lang="en-NZ" smtClean="0"/>
              <a:t>30/07/2024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8CE294-E6F5-DD34-0304-E0458F40D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CC73E3-5E0E-F388-C566-7B519A834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66B99-47BC-45BD-A4B0-8CD42D4C430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884252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A98AA1-34DD-EE7B-AF60-A584C11E6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27371-6EDF-4FFA-9EEC-A8524D9533FE}" type="datetimeFigureOut">
              <a:rPr lang="en-NZ" smtClean="0"/>
              <a:t>30/07/2024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8D7046-CA4B-15BE-689F-F71EBD97B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D787BC-4D14-A666-A40E-7BD43C8E1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66B99-47BC-45BD-A4B0-8CD42D4C430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19768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2E8188-C100-1EE8-4AF8-F3EE02B2C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013450-4731-7F12-B3B0-310492903A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DEBF0C-91E9-F4C4-3CAE-742B7E2099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B5F4E1-C2B6-9EA0-621C-9704BB6AB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27371-6EDF-4FFA-9EEC-A8524D9533FE}" type="datetimeFigureOut">
              <a:rPr lang="en-NZ" smtClean="0"/>
              <a:t>30/07/2024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9002F5-C6E9-78BA-2BDD-0A4C089F8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393C5D-2F50-3C2B-81AC-0DC57A8CC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66B99-47BC-45BD-A4B0-8CD42D4C430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353816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99C86-BD88-C5D5-9A2E-A7063E670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2E26E3-DB45-CE7F-783B-4F867120EE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871010-2E1F-EFC0-3EBB-36A83CAAF8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4C0E49-3C75-397D-1E7C-968323B4B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27371-6EDF-4FFA-9EEC-A8524D9533FE}" type="datetimeFigureOut">
              <a:rPr lang="en-NZ" smtClean="0"/>
              <a:t>30/07/2024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FB33AD-B099-D083-FB5F-0D1E296A1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1933ED-F625-2228-4C67-2A2286499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66B99-47BC-45BD-A4B0-8CD42D4C430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597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9EBF18-2BE5-0E91-86FE-C4C04A6573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70CBDA-5729-C103-791C-5004A5EC2A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45305C-C6ED-EF69-1482-C9C7386150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D27371-6EDF-4FFA-9EEC-A8524D9533FE}" type="datetimeFigureOut">
              <a:rPr lang="en-NZ" smtClean="0"/>
              <a:t>30/07/2024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498E5B-A861-844D-14A0-C3FC8CACAB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E4D269-B5C0-ECD0-0C2E-96BCE87836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F66B99-47BC-45BD-A4B0-8CD42D4C430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97856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9" Type="http://schemas.openxmlformats.org/officeDocument/2006/relationships/image" Target="../media/image38.png"/><Relationship Id="rId21" Type="http://schemas.openxmlformats.org/officeDocument/2006/relationships/image" Target="../media/image20.png"/><Relationship Id="rId34" Type="http://schemas.openxmlformats.org/officeDocument/2006/relationships/image" Target="../media/image33.png"/><Relationship Id="rId42" Type="http://schemas.openxmlformats.org/officeDocument/2006/relationships/image" Target="../media/image41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image" Target="../media/image28.png"/><Relationship Id="rId41" Type="http://schemas.openxmlformats.org/officeDocument/2006/relationships/image" Target="../media/image4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32" Type="http://schemas.openxmlformats.org/officeDocument/2006/relationships/image" Target="../media/image31.png"/><Relationship Id="rId37" Type="http://schemas.openxmlformats.org/officeDocument/2006/relationships/image" Target="../media/image36.png"/><Relationship Id="rId40" Type="http://schemas.openxmlformats.org/officeDocument/2006/relationships/image" Target="../media/image39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7.png"/><Relationship Id="rId36" Type="http://schemas.openxmlformats.org/officeDocument/2006/relationships/image" Target="../media/image35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31" Type="http://schemas.openxmlformats.org/officeDocument/2006/relationships/image" Target="../media/image30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26.png"/><Relationship Id="rId30" Type="http://schemas.openxmlformats.org/officeDocument/2006/relationships/image" Target="../media/image29.png"/><Relationship Id="rId35" Type="http://schemas.openxmlformats.org/officeDocument/2006/relationships/image" Target="../media/image34.png"/><Relationship Id="rId43" Type="http://schemas.openxmlformats.org/officeDocument/2006/relationships/image" Target="../media/image42.png"/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33" Type="http://schemas.openxmlformats.org/officeDocument/2006/relationships/image" Target="../media/image32.png"/><Relationship Id="rId38" Type="http://schemas.openxmlformats.org/officeDocument/2006/relationships/image" Target="../media/image37.png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330.png"/><Relationship Id="rId18" Type="http://schemas.openxmlformats.org/officeDocument/2006/relationships/image" Target="../media/image1380.png"/><Relationship Id="rId26" Type="http://schemas.openxmlformats.org/officeDocument/2006/relationships/image" Target="../media/image1480.png"/><Relationship Id="rId39" Type="http://schemas.openxmlformats.org/officeDocument/2006/relationships/image" Target="../media/image1630.png"/><Relationship Id="rId21" Type="http://schemas.openxmlformats.org/officeDocument/2006/relationships/image" Target="../media/image1430.png"/><Relationship Id="rId34" Type="http://schemas.openxmlformats.org/officeDocument/2006/relationships/image" Target="../media/image1580.png"/><Relationship Id="rId42" Type="http://schemas.openxmlformats.org/officeDocument/2006/relationships/image" Target="../media/image1660.png"/><Relationship Id="rId47" Type="http://schemas.openxmlformats.org/officeDocument/2006/relationships/image" Target="../media/image1711.png"/><Relationship Id="rId7" Type="http://schemas.openxmlformats.org/officeDocument/2006/relationships/image" Target="../media/image1010.png"/><Relationship Id="rId2" Type="http://schemas.openxmlformats.org/officeDocument/2006/relationships/image" Target="../media/image960.png"/><Relationship Id="rId16" Type="http://schemas.openxmlformats.org/officeDocument/2006/relationships/image" Target="../media/image1360.png"/><Relationship Id="rId29" Type="http://schemas.openxmlformats.org/officeDocument/2006/relationships/image" Target="../media/image153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00.png"/><Relationship Id="rId11" Type="http://schemas.openxmlformats.org/officeDocument/2006/relationships/image" Target="../media/image1050.png"/><Relationship Id="rId24" Type="http://schemas.openxmlformats.org/officeDocument/2006/relationships/image" Target="../media/image1460.png"/><Relationship Id="rId32" Type="http://schemas.openxmlformats.org/officeDocument/2006/relationships/image" Target="../media/image1560.png"/><Relationship Id="rId37" Type="http://schemas.openxmlformats.org/officeDocument/2006/relationships/image" Target="../media/image1611.png"/><Relationship Id="rId40" Type="http://schemas.openxmlformats.org/officeDocument/2006/relationships/image" Target="../media/image1640.png"/><Relationship Id="rId45" Type="http://schemas.openxmlformats.org/officeDocument/2006/relationships/image" Target="../media/image1690.png"/><Relationship Id="rId5" Type="http://schemas.openxmlformats.org/officeDocument/2006/relationships/image" Target="../media/image990.png"/><Relationship Id="rId15" Type="http://schemas.openxmlformats.org/officeDocument/2006/relationships/image" Target="../media/image1350.png"/><Relationship Id="rId23" Type="http://schemas.openxmlformats.org/officeDocument/2006/relationships/image" Target="../media/image1450.png"/><Relationship Id="rId28" Type="http://schemas.openxmlformats.org/officeDocument/2006/relationships/image" Target="../media/image1520.png"/><Relationship Id="rId36" Type="http://schemas.openxmlformats.org/officeDocument/2006/relationships/image" Target="../media/image1600.png"/><Relationship Id="rId10" Type="http://schemas.openxmlformats.org/officeDocument/2006/relationships/image" Target="../media/image1040.png"/><Relationship Id="rId19" Type="http://schemas.openxmlformats.org/officeDocument/2006/relationships/image" Target="../media/image1390.png"/><Relationship Id="rId31" Type="http://schemas.openxmlformats.org/officeDocument/2006/relationships/image" Target="../media/image1550.png"/><Relationship Id="rId44" Type="http://schemas.openxmlformats.org/officeDocument/2006/relationships/image" Target="../media/image1680.png"/><Relationship Id="rId4" Type="http://schemas.openxmlformats.org/officeDocument/2006/relationships/image" Target="../media/image980.png"/><Relationship Id="rId9" Type="http://schemas.openxmlformats.org/officeDocument/2006/relationships/image" Target="../media/image1030.png"/><Relationship Id="rId14" Type="http://schemas.openxmlformats.org/officeDocument/2006/relationships/image" Target="../media/image1340.png"/><Relationship Id="rId22" Type="http://schemas.openxmlformats.org/officeDocument/2006/relationships/image" Target="../media/image1440.png"/><Relationship Id="rId27" Type="http://schemas.openxmlformats.org/officeDocument/2006/relationships/image" Target="../media/image1490.png"/><Relationship Id="rId30" Type="http://schemas.openxmlformats.org/officeDocument/2006/relationships/image" Target="../media/image1540.png"/><Relationship Id="rId35" Type="http://schemas.openxmlformats.org/officeDocument/2006/relationships/image" Target="../media/image1590.png"/><Relationship Id="rId43" Type="http://schemas.openxmlformats.org/officeDocument/2006/relationships/image" Target="../media/image1670.png"/><Relationship Id="rId8" Type="http://schemas.openxmlformats.org/officeDocument/2006/relationships/image" Target="../media/image1020.png"/><Relationship Id="rId3" Type="http://schemas.openxmlformats.org/officeDocument/2006/relationships/image" Target="../media/image970.png"/><Relationship Id="rId12" Type="http://schemas.openxmlformats.org/officeDocument/2006/relationships/image" Target="../media/image1320.png"/><Relationship Id="rId17" Type="http://schemas.openxmlformats.org/officeDocument/2006/relationships/image" Target="../media/image1370.png"/><Relationship Id="rId25" Type="http://schemas.openxmlformats.org/officeDocument/2006/relationships/image" Target="../media/image1470.png"/><Relationship Id="rId33" Type="http://schemas.openxmlformats.org/officeDocument/2006/relationships/image" Target="../media/image1570.png"/><Relationship Id="rId38" Type="http://schemas.openxmlformats.org/officeDocument/2006/relationships/image" Target="../media/image1620.png"/><Relationship Id="rId46" Type="http://schemas.openxmlformats.org/officeDocument/2006/relationships/image" Target="../media/image1700.png"/><Relationship Id="rId20" Type="http://schemas.openxmlformats.org/officeDocument/2006/relationships/image" Target="../media/image1420.png"/><Relationship Id="rId41" Type="http://schemas.openxmlformats.org/officeDocument/2006/relationships/image" Target="../media/image165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F4CEFB88-58F4-2C28-8A6F-CA12533EE8D6}"/>
              </a:ext>
            </a:extLst>
          </p:cNvPr>
          <p:cNvGrpSpPr>
            <a:grpSpLocks/>
          </p:cNvGrpSpPr>
          <p:nvPr/>
        </p:nvGrpSpPr>
        <p:grpSpPr>
          <a:xfrm>
            <a:off x="3245485" y="2156460"/>
            <a:ext cx="5701031" cy="2545083"/>
            <a:chOff x="0" y="0"/>
            <a:chExt cx="5707050" cy="2545250"/>
          </a:xfrm>
        </p:grpSpPr>
        <p:sp>
          <p:nvSpPr>
            <p:cNvPr id="3" name="Text Box 3247">
              <a:extLst>
                <a:ext uri="{FF2B5EF4-FFF2-40B4-BE49-F238E27FC236}">
                  <a16:creationId xmlns:a16="http://schemas.microsoft.com/office/drawing/2014/main" id="{83649935-A805-703A-576B-7F54DE75AE93}"/>
                </a:ext>
              </a:extLst>
            </p:cNvPr>
            <p:cNvSpPr txBox="1"/>
            <p:nvPr/>
          </p:nvSpPr>
          <p:spPr>
            <a:xfrm>
              <a:off x="0" y="2331890"/>
              <a:ext cx="1232611" cy="213360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NZ" sz="800" kern="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Receptor internalisation</a:t>
              </a:r>
              <a:endParaRPr lang="en-NZ" sz="11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E90F69A2-226D-285A-5C09-8664F1FD685A}"/>
                </a:ext>
              </a:extLst>
            </p:cNvPr>
            <p:cNvGrpSpPr/>
            <p:nvPr/>
          </p:nvGrpSpPr>
          <p:grpSpPr>
            <a:xfrm>
              <a:off x="177470" y="0"/>
              <a:ext cx="5529580" cy="2480858"/>
              <a:chOff x="0" y="0"/>
              <a:chExt cx="5529783" cy="2480858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E8501A24-4D6D-0128-7025-CE55BBD08230}"/>
                  </a:ext>
                </a:extLst>
              </p:cNvPr>
              <p:cNvGrpSpPr/>
              <p:nvPr/>
            </p:nvGrpSpPr>
            <p:grpSpPr>
              <a:xfrm>
                <a:off x="78915" y="0"/>
                <a:ext cx="5450868" cy="2480858"/>
                <a:chOff x="-28" y="0"/>
                <a:chExt cx="5451389" cy="2481233"/>
              </a:xfrm>
            </p:grpSpPr>
            <p:grpSp>
              <p:nvGrpSpPr>
                <p:cNvPr id="15" name="Group 14">
                  <a:extLst>
                    <a:ext uri="{FF2B5EF4-FFF2-40B4-BE49-F238E27FC236}">
                      <a16:creationId xmlns:a16="http://schemas.microsoft.com/office/drawing/2014/main" id="{02A38511-49F8-ACBF-8F71-E5037D9830F8}"/>
                    </a:ext>
                  </a:extLst>
                </p:cNvPr>
                <p:cNvGrpSpPr/>
                <p:nvPr/>
              </p:nvGrpSpPr>
              <p:grpSpPr>
                <a:xfrm>
                  <a:off x="-28" y="0"/>
                  <a:ext cx="5061523" cy="2481233"/>
                  <a:chOff x="-28" y="0"/>
                  <a:chExt cx="5061883" cy="2481827"/>
                </a:xfrm>
              </p:grpSpPr>
              <p:grpSp>
                <p:nvGrpSpPr>
                  <p:cNvPr id="75" name="Group 74">
                    <a:extLst>
                      <a:ext uri="{FF2B5EF4-FFF2-40B4-BE49-F238E27FC236}">
                        <a16:creationId xmlns:a16="http://schemas.microsoft.com/office/drawing/2014/main" id="{7D12FCBC-13FB-0CB3-B3CF-A87B049C4526}"/>
                      </a:ext>
                    </a:extLst>
                  </p:cNvPr>
                  <p:cNvGrpSpPr/>
                  <p:nvPr/>
                </p:nvGrpSpPr>
                <p:grpSpPr>
                  <a:xfrm>
                    <a:off x="701540" y="460130"/>
                    <a:ext cx="3324225" cy="1899823"/>
                    <a:chOff x="0" y="152129"/>
                    <a:chExt cx="3324946" cy="1901579"/>
                  </a:xfrm>
                </p:grpSpPr>
                <p:cxnSp>
                  <p:nvCxnSpPr>
                    <p:cNvPr id="187" name="Straight Arrow Connector 186">
                      <a:extLst>
                        <a:ext uri="{FF2B5EF4-FFF2-40B4-BE49-F238E27FC236}">
                          <a16:creationId xmlns:a16="http://schemas.microsoft.com/office/drawing/2014/main" id="{191B6F74-B2C6-0FE4-3C05-BF8823DECFEC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590950" y="1066139"/>
                      <a:ext cx="221235" cy="134288"/>
                    </a:xfrm>
                    <a:prstGeom prst="straightConnector1">
                      <a:avLst/>
                    </a:prstGeom>
                    <a:ln w="28575">
                      <a:solidFill>
                        <a:srgbClr val="D32DB7"/>
                      </a:solidFill>
                      <a:headEnd type="triangle" w="med" len="med"/>
                      <a:tailEnd type="none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188" name="Group 187">
                      <a:extLst>
                        <a:ext uri="{FF2B5EF4-FFF2-40B4-BE49-F238E27FC236}">
                          <a16:creationId xmlns:a16="http://schemas.microsoft.com/office/drawing/2014/main" id="{816060EF-C67D-2DC4-0C26-613853156FA6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0" y="152129"/>
                      <a:ext cx="3324946" cy="1901579"/>
                      <a:chOff x="0" y="152129"/>
                      <a:chExt cx="3324946" cy="1901579"/>
                    </a:xfrm>
                  </p:grpSpPr>
                  <p:grpSp>
                    <p:nvGrpSpPr>
                      <p:cNvPr id="189" name="Group 188">
                        <a:extLst>
                          <a:ext uri="{FF2B5EF4-FFF2-40B4-BE49-F238E27FC236}">
                            <a16:creationId xmlns:a16="http://schemas.microsoft.com/office/drawing/2014/main" id="{DF27C373-570C-F491-67CE-94CB3B50E028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670162" y="835667"/>
                        <a:ext cx="409628" cy="219075"/>
                        <a:chOff x="97723" y="0"/>
                        <a:chExt cx="409935" cy="219350"/>
                      </a:xfrm>
                    </p:grpSpPr>
                    <p:grpSp>
                      <p:nvGrpSpPr>
                        <p:cNvPr id="275" name="Group 274">
                          <a:extLst>
                            <a:ext uri="{FF2B5EF4-FFF2-40B4-BE49-F238E27FC236}">
                              <a16:creationId xmlns:a16="http://schemas.microsoft.com/office/drawing/2014/main" id="{0EE16C9A-EA47-A50C-7D71-5221C2978C11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261635" y="0"/>
                          <a:ext cx="246023" cy="219350"/>
                          <a:chOff x="2658" y="15432"/>
                          <a:chExt cx="246652" cy="220352"/>
                        </a:xfrm>
                      </p:grpSpPr>
                      <p:sp>
                        <p:nvSpPr>
                          <p:cNvPr id="277" name="Oval 276">
                            <a:extLst>
                              <a:ext uri="{FF2B5EF4-FFF2-40B4-BE49-F238E27FC236}">
                                <a16:creationId xmlns:a16="http://schemas.microsoft.com/office/drawing/2014/main" id="{C9097529-B190-9FBE-D86F-140500DFE5FA}"/>
                              </a:ext>
                            </a:extLst>
                          </p:cNvPr>
                          <p:cNvSpPr>
                            <a:spLocks noChangeAspect="1"/>
                          </p:cNvSpPr>
                          <p:nvPr/>
                        </p:nvSpPr>
                        <p:spPr>
                          <a:xfrm>
                            <a:off x="37392" y="33993"/>
                            <a:ext cx="179329" cy="179189"/>
                          </a:xfrm>
                          <a:prstGeom prst="ellipse">
                            <a:avLst/>
                          </a:prstGeom>
                          <a:gradFill flip="none" rotWithShape="1">
                            <a:gsLst>
                              <a:gs pos="0">
                                <a:srgbClr val="FFFF00"/>
                              </a:gs>
                              <a:gs pos="51000">
                                <a:schemeClr val="bg1"/>
                              </a:gs>
                              <a:gs pos="100000">
                                <a:srgbClr val="FFFF00"/>
                              </a:gs>
                            </a:gsLst>
                            <a:lin ang="0" scaled="1"/>
                            <a:tileRect/>
                          </a:gradFill>
                          <a:ln w="9525"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ot="0" spcFirstLastPara="0" vert="horz" wrap="square" lIns="91440" tIns="45720" rIns="91440" bIns="45720" numCol="1" spcCol="0" rtlCol="0" fromWordArt="0" anchor="ctr" anchorCtr="0" forceAA="0" compatLnSpc="1">
                            <a:prstTxWarp prst="textNoShape">
                              <a:avLst/>
                            </a:prstTxWarp>
                            <a:noAutofit/>
                          </a:bodyPr>
                          <a:lstStyle/>
                          <a:p>
                            <a:endParaRPr lang="en-NZ"/>
                          </a:p>
                        </p:txBody>
                      </p:sp>
                      <mc:AlternateContent xmlns:mc="http://schemas.openxmlformats.org/markup-compatibility/2006">
                        <mc:Choice xmlns:a14="http://schemas.microsoft.com/office/drawing/2010/main" Requires="a14">
                          <p:sp>
                            <p:nvSpPr>
                              <p:cNvPr id="278" name="Text Box 40">
                                <a:extLst>
                                  <a:ext uri="{FF2B5EF4-FFF2-40B4-BE49-F238E27FC236}">
                                    <a16:creationId xmlns:a16="http://schemas.microsoft.com/office/drawing/2014/main" id="{584D7F13-ADD7-496A-0FFF-F8A9C5AEBCDF}"/>
                                  </a:ext>
                                </a:extLst>
                              </p:cNvPr>
                              <p:cNvSpPr txBox="1">
                                <a:spLocks noChangeAspect="1"/>
                              </p:cNvSpPr>
                              <p:nvPr/>
                            </p:nvSpPr>
                            <p:spPr>
                              <a:xfrm>
                                <a:off x="2658" y="15432"/>
                                <a:ext cx="246652" cy="220352"/>
                              </a:xfrm>
                              <a:prstGeom prst="rect">
                                <a:avLst/>
                              </a:prstGeom>
                              <a:noFill/>
                              <a:ln w="6350">
                                <a:noFill/>
                              </a:ln>
                            </p:spPr>
                            <p:txBody>
                              <a:bodyPr rot="0" spcFirstLastPara="0" vert="horz" wrap="none" lIns="91440" tIns="45720" rIns="91440" bIns="45720" numCol="1" spcCol="0" rtlCol="0" fromWordArt="0" anchor="t" anchorCtr="0" forceAA="0" compatLnSpc="1">
                                <a:prstTxWarp prst="textNoShape">
                                  <a:avLst/>
                                </a:prstTxWarp>
                                <a:noAutofit/>
                              </a:bodyPr>
                              <a:lstStyle/>
                              <a:p>
                                <a:pPr>
                                  <a:lnSpc>
                                    <a:spcPct val="107000"/>
                                  </a:lnSpc>
                                  <a:spcAft>
                                    <a:spcPts val="800"/>
                                  </a:spcAft>
                                </a:pPr>
                                <a14:m>
                                  <m:oMathPara xmlns:m="http://schemas.openxmlformats.org/officeDocument/2006/math">
                                    <m:oMathParaPr>
                                      <m:jc m:val="centerGroup"/>
                                    </m:oMathParaPr>
                                    <m:oMath xmlns:m="http://schemas.openxmlformats.org/officeDocument/2006/math">
                                      <m:r>
                                        <a:rPr lang="en-NZ" sz="800" b="1" i="1" kern="1200">
                                          <a:solidFill>
                                            <a:srgbClr val="00B05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𝑳</m:t>
                                      </m:r>
                                    </m:oMath>
                                  </m:oMathPara>
                                </a14:m>
                                <a:endParaRPr lang="en-NZ" sz="1100" kern="100">
                                  <a:effectLst/>
                                  <a:latin typeface="Calibri" panose="020F0502020204030204" pitchFamily="34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endParaRPr>
                              </a:p>
                            </p:txBody>
                          </p:sp>
                        </mc:Choice>
                        <mc:Fallback>
                          <p:sp>
                            <p:nvSpPr>
                              <p:cNvPr id="278" name="Text Box 40">
                                <a:extLst>
                                  <a:ext uri="{FF2B5EF4-FFF2-40B4-BE49-F238E27FC236}">
                                    <a16:creationId xmlns:a16="http://schemas.microsoft.com/office/drawing/2014/main" id="{584D7F13-ADD7-496A-0FFF-F8A9C5AEBCDF}"/>
                                  </a:ext>
                                </a:extLst>
                              </p:cNvPr>
                              <p:cNvSpPr txBox="1">
                                <a:spLocks noRot="1" noChangeAspect="1" noMove="1" noResize="1" noEditPoints="1" noAdjustHandles="1" noChangeArrowheads="1" noChangeShapeType="1" noTextEdit="1"/>
                              </p:cNvSpPr>
                              <p:nvPr/>
                            </p:nvSpPr>
                            <p:spPr>
                              <a:xfrm>
                                <a:off x="2658" y="15432"/>
                                <a:ext cx="246652" cy="220352"/>
                              </a:xfrm>
                              <a:prstGeom prst="rect">
                                <a:avLst/>
                              </a:prstGeom>
                              <a:blipFill>
                                <a:blip r:embed="rId2"/>
                                <a:stretch>
                                  <a:fillRect/>
                                </a:stretch>
                              </a:blipFill>
                              <a:ln w="6350">
                                <a:noFill/>
                              </a:ln>
                            </p:spPr>
                            <p:txBody>
                              <a:bodyPr/>
                              <a:lstStyle/>
                              <a:p>
                                <a:r>
                                  <a:rPr lang="en-NZ">
                                    <a:noFill/>
                                  </a:rPr>
                                  <a:t> </a:t>
                                </a:r>
                              </a:p>
                            </p:txBody>
                          </p:sp>
                        </mc:Fallback>
                      </mc:AlternateContent>
                    </p:grpSp>
                    <p:cxnSp>
                      <p:nvCxnSpPr>
                        <p:cNvPr id="276" name="Straight Arrow Connector 275">
                          <a:extLst>
                            <a:ext uri="{FF2B5EF4-FFF2-40B4-BE49-F238E27FC236}">
                              <a16:creationId xmlns:a16="http://schemas.microsoft.com/office/drawing/2014/main" id="{35E63D63-42E7-EB42-C882-E82AC5356DE5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97723" y="110516"/>
                          <a:ext cx="180134" cy="0"/>
                        </a:xfrm>
                        <a:prstGeom prst="straightConnector1">
                          <a:avLst/>
                        </a:prstGeom>
                        <a:ln w="28575">
                          <a:solidFill>
                            <a:srgbClr val="D32DB7"/>
                          </a:solidFill>
                          <a:tailEnd type="triangl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190" name="Group 189">
                        <a:extLst>
                          <a:ext uri="{FF2B5EF4-FFF2-40B4-BE49-F238E27FC236}">
                            <a16:creationId xmlns:a16="http://schemas.microsoft.com/office/drawing/2014/main" id="{58B840CF-024E-49A8-E24F-85CC1AABA551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0" y="152129"/>
                        <a:ext cx="3324946" cy="1901579"/>
                        <a:chOff x="0" y="152129"/>
                        <a:chExt cx="3324946" cy="1901579"/>
                      </a:xfrm>
                    </p:grpSpPr>
                    <p:cxnSp>
                      <p:nvCxnSpPr>
                        <p:cNvPr id="191" name="Straight Arrow Connector 190">
                          <a:extLst>
                            <a:ext uri="{FF2B5EF4-FFF2-40B4-BE49-F238E27FC236}">
                              <a16:creationId xmlns:a16="http://schemas.microsoft.com/office/drawing/2014/main" id="{36F923C2-1829-2E53-F020-9D772C462BA4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3301376" y="1045011"/>
                          <a:ext cx="0" cy="504088"/>
                        </a:xfrm>
                        <a:prstGeom prst="straightConnector1">
                          <a:avLst/>
                        </a:prstGeom>
                        <a:ln w="19050">
                          <a:solidFill>
                            <a:srgbClr val="0070C0"/>
                          </a:solidFill>
                          <a:tailEnd type="triangl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grpSp>
                      <p:nvGrpSpPr>
                        <p:cNvPr id="192" name="Group 191">
                          <a:extLst>
                            <a:ext uri="{FF2B5EF4-FFF2-40B4-BE49-F238E27FC236}">
                              <a16:creationId xmlns:a16="http://schemas.microsoft.com/office/drawing/2014/main" id="{F7C44183-44F3-2732-03F1-F0213E189BFD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0" y="152129"/>
                          <a:ext cx="3324946" cy="1901579"/>
                          <a:chOff x="0" y="152129"/>
                          <a:chExt cx="3324946" cy="1901579"/>
                        </a:xfrm>
                      </p:grpSpPr>
                      <p:grpSp>
                        <p:nvGrpSpPr>
                          <p:cNvPr id="193" name="Group 192">
                            <a:extLst>
                              <a:ext uri="{FF2B5EF4-FFF2-40B4-BE49-F238E27FC236}">
                                <a16:creationId xmlns:a16="http://schemas.microsoft.com/office/drawing/2014/main" id="{CC38EF86-9408-EE42-3B5F-6C585DF688C5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358316" y="152129"/>
                            <a:ext cx="2448001" cy="683461"/>
                            <a:chOff x="-412588" y="158508"/>
                            <a:chExt cx="2449638" cy="684250"/>
                          </a:xfrm>
                        </p:grpSpPr>
                        <p:sp>
                          <p:nvSpPr>
                            <p:cNvPr id="271" name="Text Box 3247">
                              <a:extLst>
                                <a:ext uri="{FF2B5EF4-FFF2-40B4-BE49-F238E27FC236}">
                                  <a16:creationId xmlns:a16="http://schemas.microsoft.com/office/drawing/2014/main" id="{37154CE7-A768-7E75-09B3-853E120226B6}"/>
                                </a:ext>
                              </a:extLst>
                            </p:cNvPr>
                            <p:cNvSpPr txBox="1"/>
                            <p:nvPr/>
                          </p:nvSpPr>
                          <p:spPr>
                            <a:xfrm>
                              <a:off x="345639" y="158508"/>
                              <a:ext cx="812800" cy="214323"/>
                            </a:xfrm>
                            <a:prstGeom prst="rect">
                              <a:avLst/>
                            </a:prstGeom>
                            <a:noFill/>
                            <a:ln w="6350">
                              <a:noFill/>
                            </a:ln>
                          </p:spPr>
                          <p:txBody>
                            <a:bodyPr rot="0" spcFirstLastPara="0" vert="horz" wrap="square" lIns="91440" tIns="45720" rIns="91440" bIns="45720" numCol="1" spcCol="0" rtlCol="0" fromWordArt="0" anchor="t" anchorCtr="0" forceAA="0" compatLnSpc="1">
                              <a:prstTxWarp prst="textNoShape">
                                <a:avLst/>
                              </a:prstTxWarp>
                              <a:noAutofit/>
                            </a:bodyPr>
                            <a:lstStyle/>
                            <a:p>
                              <a:pPr>
                                <a:lnSpc>
                                  <a:spcPct val="107000"/>
                                </a:lnSpc>
                                <a:spcAft>
                                  <a:spcPts val="800"/>
                                </a:spcAft>
                              </a:pPr>
                              <a:r>
                                <a:rPr lang="en-NZ" sz="800" kern="100">
                                  <a:effectLst/>
                                  <a:latin typeface="Calibri" panose="020F0502020204030204" pitchFamily="34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Ligand binding</a:t>
                              </a:r>
                              <a:endParaRPr lang="en-NZ" sz="1100" kern="100">
                                <a:effectLst/>
                                <a:latin typeface="Calibri" panose="020F0502020204030204" pitchFamily="34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endParaRPr>
                            </a:p>
                          </p:txBody>
                        </p:sp>
                        <p:grpSp>
                          <p:nvGrpSpPr>
                            <p:cNvPr id="272" name="Group 271">
                              <a:extLst>
                                <a:ext uri="{FF2B5EF4-FFF2-40B4-BE49-F238E27FC236}">
                                  <a16:creationId xmlns:a16="http://schemas.microsoft.com/office/drawing/2014/main" id="{FDF58AFD-69DB-C09F-30E3-C739D69C7E4F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-412588" y="197276"/>
                              <a:ext cx="2449638" cy="645482"/>
                              <a:chOff x="-412588" y="-492"/>
                              <a:chExt cx="2449638" cy="645482"/>
                            </a:xfrm>
                          </p:grpSpPr>
                          <p:cxnSp>
                            <p:nvCxnSpPr>
                              <p:cNvPr id="273" name="Straight Arrow Connector 272">
                                <a:extLst>
                                  <a:ext uri="{FF2B5EF4-FFF2-40B4-BE49-F238E27FC236}">
                                    <a16:creationId xmlns:a16="http://schemas.microsoft.com/office/drawing/2014/main" id="{BCEA1393-2258-CECE-61C1-620F9E11A1E4}"/>
                                  </a:ext>
                                </a:extLst>
                              </p:cNvPr>
                              <p:cNvCxnSpPr/>
                              <p:nvPr/>
                            </p:nvCxnSpPr>
                            <p:spPr>
                              <a:xfrm flipV="1">
                                <a:off x="-412588" y="-492"/>
                                <a:ext cx="2449638" cy="0"/>
                              </a:xfrm>
                              <a:prstGeom prst="straightConnector1">
                                <a:avLst/>
                              </a:prstGeom>
                              <a:ln w="19050">
                                <a:solidFill>
                                  <a:srgbClr val="0070C0"/>
                                </a:solidFill>
                                <a:tailEnd type="triangle"/>
                              </a:ln>
                            </p:spPr>
                            <p:style>
                              <a:lnRef idx="1">
                                <a:schemeClr val="accent1"/>
                              </a:lnRef>
                              <a:fillRef idx="0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tx1"/>
                              </a:fontRef>
                            </p:style>
                          </p:cxnSp>
                          <p:sp>
                            <p:nvSpPr>
                              <p:cNvPr id="274" name="Freeform: Shape 273">
                                <a:extLst>
                                  <a:ext uri="{FF2B5EF4-FFF2-40B4-BE49-F238E27FC236}">
                                    <a16:creationId xmlns:a16="http://schemas.microsoft.com/office/drawing/2014/main" id="{E0FBA4E1-4BEC-8288-FE8F-3A3787216544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82816" y="5590"/>
                                <a:ext cx="162814" cy="639400"/>
                              </a:xfrm>
                              <a:custGeom>
                                <a:avLst/>
                                <a:gdLst>
                                  <a:gd name="connsiteX0" fmla="*/ 0 w 698602"/>
                                  <a:gd name="connsiteY0" fmla="*/ 0 h 263348"/>
                                  <a:gd name="connsiteX1" fmla="*/ 698602 w 698602"/>
                                  <a:gd name="connsiteY1" fmla="*/ 263348 h 263348"/>
                                  <a:gd name="connsiteX2" fmla="*/ 698602 w 698602"/>
                                  <a:gd name="connsiteY2" fmla="*/ 263348 h 263348"/>
                                  <a:gd name="connsiteX0" fmla="*/ 0 w 698602"/>
                                  <a:gd name="connsiteY0" fmla="*/ 0 h 263348"/>
                                  <a:gd name="connsiteX1" fmla="*/ 698602 w 698602"/>
                                  <a:gd name="connsiteY1" fmla="*/ 263348 h 263348"/>
                                  <a:gd name="connsiteX2" fmla="*/ 698602 w 698602"/>
                                  <a:gd name="connsiteY2" fmla="*/ 263348 h 263348"/>
                                  <a:gd name="connsiteX0" fmla="*/ 0 w 533986"/>
                                  <a:gd name="connsiteY0" fmla="*/ 125032 h 147882"/>
                                  <a:gd name="connsiteX1" fmla="*/ 533986 w 533986"/>
                                  <a:gd name="connsiteY1" fmla="*/ 0 h 147882"/>
                                  <a:gd name="connsiteX2" fmla="*/ 533986 w 533986"/>
                                  <a:gd name="connsiteY2" fmla="*/ 0 h 147882"/>
                                  <a:gd name="connsiteX0" fmla="*/ 0 w 533986"/>
                                  <a:gd name="connsiteY0" fmla="*/ 125032 h 125032"/>
                                  <a:gd name="connsiteX1" fmla="*/ 533986 w 533986"/>
                                  <a:gd name="connsiteY1" fmla="*/ 0 h 125032"/>
                                  <a:gd name="connsiteX2" fmla="*/ 533986 w 533986"/>
                                  <a:gd name="connsiteY2" fmla="*/ 0 h 125032"/>
                                  <a:gd name="connsiteX0" fmla="*/ 0 w 391182"/>
                                  <a:gd name="connsiteY0" fmla="*/ 147079 h 147079"/>
                                  <a:gd name="connsiteX1" fmla="*/ 391182 w 391182"/>
                                  <a:gd name="connsiteY1" fmla="*/ 0 h 147079"/>
                                  <a:gd name="connsiteX2" fmla="*/ 391182 w 391182"/>
                                  <a:gd name="connsiteY2" fmla="*/ 0 h 147079"/>
                                  <a:gd name="connsiteX0" fmla="*/ 0 w 391182"/>
                                  <a:gd name="connsiteY0" fmla="*/ 147079 h 147079"/>
                                  <a:gd name="connsiteX1" fmla="*/ 391182 w 391182"/>
                                  <a:gd name="connsiteY1" fmla="*/ 0 h 147079"/>
                                  <a:gd name="connsiteX0" fmla="*/ 0 w 391182"/>
                                  <a:gd name="connsiteY0" fmla="*/ 147079 h 147079"/>
                                  <a:gd name="connsiteX1" fmla="*/ 391182 w 391182"/>
                                  <a:gd name="connsiteY1" fmla="*/ 0 h 147079"/>
                                  <a:gd name="connsiteX0" fmla="*/ 102277 w 493459"/>
                                  <a:gd name="connsiteY0" fmla="*/ 147079 h 147079"/>
                                  <a:gd name="connsiteX1" fmla="*/ 493459 w 493459"/>
                                  <a:gd name="connsiteY1" fmla="*/ 0 h 147079"/>
                                  <a:gd name="connsiteX0" fmla="*/ 95939 w 536003"/>
                                  <a:gd name="connsiteY0" fmla="*/ 149424 h 149424"/>
                                  <a:gd name="connsiteX1" fmla="*/ 536003 w 536003"/>
                                  <a:gd name="connsiteY1" fmla="*/ 0 h 149424"/>
                                  <a:gd name="connsiteX0" fmla="*/ 418 w 440482"/>
                                  <a:gd name="connsiteY0" fmla="*/ 149424 h 149424"/>
                                  <a:gd name="connsiteX1" fmla="*/ 440482 w 440482"/>
                                  <a:gd name="connsiteY1" fmla="*/ 0 h 149424"/>
                                  <a:gd name="connsiteX0" fmla="*/ 1333 w 441397"/>
                                  <a:gd name="connsiteY0" fmla="*/ 149424 h 149424"/>
                                  <a:gd name="connsiteX1" fmla="*/ 441397 w 441397"/>
                                  <a:gd name="connsiteY1" fmla="*/ 0 h 149424"/>
                                  <a:gd name="connsiteX0" fmla="*/ 1462 w 441526"/>
                                  <a:gd name="connsiteY0" fmla="*/ 149424 h 149424"/>
                                  <a:gd name="connsiteX1" fmla="*/ 441526 w 441526"/>
                                  <a:gd name="connsiteY1" fmla="*/ 0 h 149424"/>
                                  <a:gd name="connsiteX0" fmla="*/ 1334 w 441398"/>
                                  <a:gd name="connsiteY0" fmla="*/ 149424 h 149424"/>
                                  <a:gd name="connsiteX1" fmla="*/ 441398 w 441398"/>
                                  <a:gd name="connsiteY1" fmla="*/ 0 h 149424"/>
                                </a:gdLst>
                                <a:ahLst/>
                                <a:cxnLst>
                                  <a:cxn ang="0">
                                    <a:pos x="connsiteX0" y="connsiteY0"/>
                                  </a:cxn>
                                  <a:cxn ang="0">
                                    <a:pos x="connsiteX1" y="connsiteY1"/>
                                  </a:cxn>
                                </a:cxnLst>
                                <a:rect l="l" t="t" r="r" b="b"/>
                                <a:pathLst>
                                  <a:path w="441398" h="149424">
                                    <a:moveTo>
                                      <a:pt x="1334" y="149424"/>
                                    </a:moveTo>
                                    <a:cubicBezTo>
                                      <a:pt x="-19911" y="60268"/>
                                      <a:pt x="216443" y="15212"/>
                                      <a:pt x="441398" y="0"/>
                                    </a:cubicBezTo>
                                  </a:path>
                                </a:pathLst>
                              </a:custGeom>
                              <a:noFill/>
                              <a:ln w="19050">
                                <a:solidFill>
                                  <a:srgbClr val="0070C0"/>
                                </a:solidFill>
                                <a:headEnd type="none" w="med" len="med"/>
                                <a:tailEnd type="triangle" w="sm" len="med"/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ot="0" spcFirstLastPara="0" vert="horz" wrap="square" lIns="91440" tIns="45720" rIns="91440" bIns="45720" numCol="1" spcCol="0" rtlCol="0" fromWordArt="0" anchor="ctr" anchorCtr="0" forceAA="0" compatLnSpc="1">
                                <a:prstTxWarp prst="textNoShape">
                                  <a:avLst/>
                                </a:prstTxWarp>
                                <a:noAutofit/>
                              </a:bodyPr>
                              <a:lstStyle/>
                              <a:p>
                                <a:endParaRPr lang="en-NZ"/>
                              </a:p>
                            </p:txBody>
                          </p:sp>
                        </p:grpSp>
                      </p:grpSp>
                      <p:grpSp>
                        <p:nvGrpSpPr>
                          <p:cNvPr id="194" name="Group 193">
                            <a:extLst>
                              <a:ext uri="{FF2B5EF4-FFF2-40B4-BE49-F238E27FC236}">
                                <a16:creationId xmlns:a16="http://schemas.microsoft.com/office/drawing/2014/main" id="{E6826890-2886-97F0-0199-41893138AE65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1721988" y="568196"/>
                            <a:ext cx="1062846" cy="861695"/>
                            <a:chOff x="0" y="0"/>
                            <a:chExt cx="1062846" cy="861695"/>
                          </a:xfrm>
                        </p:grpSpPr>
                        <p:grpSp>
                          <p:nvGrpSpPr>
                            <p:cNvPr id="239" name="Group 238">
                              <a:extLst>
                                <a:ext uri="{FF2B5EF4-FFF2-40B4-BE49-F238E27FC236}">
                                  <a16:creationId xmlns:a16="http://schemas.microsoft.com/office/drawing/2014/main" id="{30A7A4E9-C9AB-4AF3-D969-36EC6268E939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436057" y="26428"/>
                              <a:ext cx="626789" cy="787658"/>
                              <a:chOff x="0" y="0"/>
                              <a:chExt cx="626789" cy="787658"/>
                            </a:xfrm>
                          </p:grpSpPr>
                          <p:grpSp>
                            <p:nvGrpSpPr>
                              <p:cNvPr id="259" name="Group 258">
                                <a:extLst>
                                  <a:ext uri="{FF2B5EF4-FFF2-40B4-BE49-F238E27FC236}">
                                    <a16:creationId xmlns:a16="http://schemas.microsoft.com/office/drawing/2014/main" id="{3EFB114D-76A5-8CFD-C723-307195CBC0D0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0" y="192922"/>
                                <a:ext cx="270996" cy="253829"/>
                                <a:chOff x="202932" y="-75384"/>
                                <a:chExt cx="271941" cy="254919"/>
                              </a:xfrm>
                            </p:grpSpPr>
                            <p:sp>
                              <p:nvSpPr>
                                <p:cNvPr id="269" name="Oval 268">
                                  <a:extLst>
                                    <a:ext uri="{FF2B5EF4-FFF2-40B4-BE49-F238E27FC236}">
                                      <a16:creationId xmlns:a16="http://schemas.microsoft.com/office/drawing/2014/main" id="{CB178205-0C42-CE58-62E1-F69E15DEAF7B}"/>
                                    </a:ext>
                                  </a:extLst>
                                </p:cNvPr>
                                <p:cNvSpPr>
                                  <a:spLocks noChangeAspect="1"/>
                                </p:cNvSpPr>
                                <p:nvPr/>
                              </p:nvSpPr>
                              <p:spPr>
                                <a:xfrm flipH="1">
                                  <a:off x="266223" y="-19455"/>
                                  <a:ext cx="143929" cy="144000"/>
                                </a:xfrm>
                                <a:prstGeom prst="ellipse">
                                  <a:avLst/>
                                </a:prstGeom>
                                <a:gradFill flip="none" rotWithShape="1">
                                  <a:gsLst>
                                    <a:gs pos="0">
                                      <a:srgbClr val="FF0000"/>
                                    </a:gs>
                                    <a:gs pos="51000">
                                      <a:schemeClr val="bg1"/>
                                    </a:gs>
                                    <a:gs pos="100000">
                                      <a:srgbClr val="FF0000"/>
                                    </a:gs>
                                  </a:gsLst>
                                  <a:lin ang="0" scaled="1"/>
                                  <a:tileRect/>
                                </a:gradFill>
                                <a:ln w="9525"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ot="0" spcFirstLastPara="0" vert="horz" wrap="square" lIns="91440" tIns="45720" rIns="91440" bIns="45720" numCol="1" spcCol="0" rtlCol="0" fromWordArt="0" anchor="ctr" anchorCtr="0" forceAA="0" compatLnSpc="1">
                                  <a:prstTxWarp prst="textNoShape">
                                    <a:avLst/>
                                  </a:prstTxWarp>
                                  <a:noAutofit/>
                                </a:bodyPr>
                                <a:lstStyle/>
                                <a:p>
                                  <a:endParaRPr lang="en-NZ"/>
                                </a:p>
                              </p:txBody>
                            </p:sp>
                            <mc:AlternateContent xmlns:mc="http://schemas.openxmlformats.org/markup-compatibility/2006">
                              <mc:Choice xmlns:a14="http://schemas.microsoft.com/office/drawing/2010/main" Requires="a14">
                                <p:sp>
                                  <p:nvSpPr>
                                    <p:cNvPr id="270" name="Text Box 1676">
                                      <a:extLst>
                                        <a:ext uri="{FF2B5EF4-FFF2-40B4-BE49-F238E27FC236}">
                                          <a16:creationId xmlns:a16="http://schemas.microsoft.com/office/drawing/2014/main" id="{E0E38DD8-A649-2C7D-506F-43357015B31B}"/>
                                        </a:ext>
                                      </a:extLst>
                                    </p:cNvPr>
                                    <p:cNvSpPr txBox="1">
                                      <a:spLocks noChangeAspect="1"/>
                                    </p:cNvSpPr>
                                    <p:nvPr/>
                                  </p:nvSpPr>
                                  <p:spPr>
                                    <a:xfrm flipH="1">
                                      <a:off x="202932" y="-75384"/>
                                      <a:ext cx="271941" cy="254919"/>
                                    </a:xfrm>
                                    <a:prstGeom prst="rect">
                                      <a:avLst/>
                                    </a:prstGeom>
                                    <a:noFill/>
                                    <a:ln w="6350">
                                      <a:noFill/>
                                    </a:ln>
                                  </p:spPr>
                                  <p:txBody>
                                    <a:bodyPr rot="0" spcFirstLastPara="0" vert="horz" wrap="none" lIns="91440" tIns="45720" rIns="91440" bIns="45720" numCol="1" spcCol="0" rtlCol="0" fromWordArt="0" anchor="t" anchorCtr="0" forceAA="0" compatLnSpc="1">
                                      <a:prstTxWarp prst="textNoShape">
                                        <a:avLst/>
                                      </a:prstTxWarp>
                                      <a:noAutofit/>
                                    </a:bodyPr>
                                    <a:lstStyle/>
                                    <a:p>
                                      <a:pPr>
                                        <a:lnSpc>
                                          <a:spcPct val="107000"/>
                                        </a:lnSpc>
                                        <a:spcAft>
                                          <a:spcPts val="800"/>
                                        </a:spcAft>
                                      </a:pPr>
                                      <a14:m>
                                        <m:oMathPara xmlns:m="http://schemas.openxmlformats.org/officeDocument/2006/math">
                                          <m:oMathParaPr>
                                            <m:jc m:val="centerGroup"/>
                                          </m:oMathParaPr>
                                          <m:oMath xmlns:m="http://schemas.openxmlformats.org/officeDocument/2006/math">
                                            <m:sSub>
                                              <m:sSubPr>
                                                <m:ctrlPr>
                                                  <a:rPr lang="en-NZ" sz="800" i="1" kern="1200">
                                                    <a:effectLst/>
                                                    <a:latin typeface="Cambria Math" panose="02040503050406030204" pitchFamily="18" charset="0"/>
                                                    <a:ea typeface="Calibri" panose="020F0502020204030204" pitchFamily="34" charset="0"/>
                                                    <a:cs typeface="Times New Roman" panose="020206030504050203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NZ" sz="800" i="1" kern="1200">
                                                    <a:effectLst/>
                                                    <a:latin typeface="Cambria Math" panose="02040503050406030204" pitchFamily="18" charset="0"/>
                                                    <a:ea typeface="Calibri" panose="020F0502020204030204" pitchFamily="34" charset="0"/>
                                                    <a:cs typeface="Times New Roman" panose="02020603050405020304" pitchFamily="18" charset="0"/>
                                                  </a:rPr>
                                                  <m:t>𝑃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NZ" sz="800" i="1" kern="1200">
                                                    <a:effectLst/>
                                                    <a:latin typeface="Cambria Math" panose="02040503050406030204" pitchFamily="18" charset="0"/>
                                                    <a:ea typeface="Calibri" panose="020F0502020204030204" pitchFamily="34" charset="0"/>
                                                    <a:cs typeface="Times New Roman" panose="02020603050405020304" pitchFamily="18" charset="0"/>
                                                  </a:rPr>
                                                  <m:t>𝑖</m:t>
                                                </m:r>
                                              </m:sub>
                                            </m:sSub>
                                          </m:oMath>
                                        </m:oMathPara>
                                      </a14:m>
                                      <a:endParaRPr lang="en-NZ" sz="1100" kern="100">
                                        <a:effectLst/>
                                        <a:latin typeface="Calibri" panose="020F0502020204030204" pitchFamily="34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endParaRPr>
                                    </a:p>
                                  </p:txBody>
                                </p:sp>
                              </mc:Choice>
                              <mc:Fallback>
                                <p:sp>
                                  <p:nvSpPr>
                                    <p:cNvPr id="270" name="Text Box 1676">
                                      <a:extLst>
                                        <a:ext uri="{FF2B5EF4-FFF2-40B4-BE49-F238E27FC236}">
                                          <a16:creationId xmlns:a16="http://schemas.microsoft.com/office/drawing/2014/main" id="{E0E38DD8-A649-2C7D-506F-43357015B31B}"/>
                                        </a:ext>
                                      </a:extLst>
                                    </p:cNvPr>
                                    <p:cNvSpPr txBox="1">
                                      <a:spLocks noRot="1" noChangeAspect="1" noMove="1" noResize="1" noEditPoints="1" noAdjustHandles="1" noChangeArrowheads="1" noChangeShapeType="1" noTextEdit="1"/>
                                    </p:cNvSpPr>
                                    <p:nvPr/>
                                  </p:nvSpPr>
                                  <p:spPr>
                                    <a:xfrm flipH="1">
                                      <a:off x="202932" y="-75384"/>
                                      <a:ext cx="271941" cy="254919"/>
                                    </a:xfrm>
                                    <a:prstGeom prst="rect">
                                      <a:avLst/>
                                    </a:prstGeom>
                                    <a:blipFill>
                                      <a:blip r:embed="rId3"/>
                                      <a:stretch>
                                        <a:fillRect/>
                                      </a:stretch>
                                    </a:blipFill>
                                    <a:ln w="6350">
                                      <a:noFill/>
                                    </a:ln>
                                  </p:spPr>
                                  <p:txBody>
                                    <a:bodyPr/>
                                    <a:lstStyle/>
                                    <a:p>
                                      <a:r>
                                        <a:rPr lang="en-NZ">
                                          <a:noFill/>
                                        </a:rPr>
                                        <a:t> </a:t>
                                      </a:r>
                                    </a:p>
                                  </p:txBody>
                                </p:sp>
                              </mc:Fallback>
                            </mc:AlternateContent>
                          </p:grpSp>
                          <p:grpSp>
                            <p:nvGrpSpPr>
                              <p:cNvPr id="260" name="Group 259">
                                <a:extLst>
                                  <a:ext uri="{FF2B5EF4-FFF2-40B4-BE49-F238E27FC236}">
                                    <a16:creationId xmlns:a16="http://schemas.microsoft.com/office/drawing/2014/main" id="{D74DD430-5375-CCD6-A7A2-ABFF62668272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 flipH="1" flipV="1">
                                <a:off x="214794" y="215166"/>
                                <a:ext cx="230336" cy="359064"/>
                                <a:chOff x="-2100930" y="-1056250"/>
                                <a:chExt cx="230336" cy="360008"/>
                              </a:xfrm>
                            </p:grpSpPr>
                            <p:cxnSp>
                              <p:nvCxnSpPr>
                                <p:cNvPr id="267" name="Straight Arrow Connector 266">
                                  <a:extLst>
                                    <a:ext uri="{FF2B5EF4-FFF2-40B4-BE49-F238E27FC236}">
                                      <a16:creationId xmlns:a16="http://schemas.microsoft.com/office/drawing/2014/main" id="{B33CAE74-39DC-D646-8C6B-7C5BA9D2FB18}"/>
                                    </a:ext>
                                  </a:extLst>
                                </p:cNvPr>
                                <p:cNvCxnSpPr/>
                                <p:nvPr/>
                              </p:nvCxnSpPr>
                              <p:spPr>
                                <a:xfrm>
                                  <a:off x="-2100930" y="-1056250"/>
                                  <a:ext cx="0" cy="360008"/>
                                </a:xfrm>
                                <a:prstGeom prst="straightConnector1">
                                  <a:avLst/>
                                </a:prstGeom>
                                <a:ln w="19050">
                                  <a:headEnd type="triangle" w="med" len="med"/>
                                  <a:tailEnd type="none" w="med" len="med"/>
                                </a:ln>
                              </p:spPr>
                              <p:style>
                                <a:lnRef idx="1">
                                  <a:schemeClr val="accent1"/>
                                </a:lnRef>
                                <a:fillRef idx="0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tx1"/>
                                </a:fontRef>
                              </p:style>
                            </p:cxnSp>
                            <p:sp>
                              <p:nvSpPr>
                                <p:cNvPr id="268" name="Freeform: Shape 267">
                                  <a:extLst>
                                    <a:ext uri="{FF2B5EF4-FFF2-40B4-BE49-F238E27FC236}">
                                      <a16:creationId xmlns:a16="http://schemas.microsoft.com/office/drawing/2014/main" id="{1CF3A4DF-BF79-B354-883E-0971BDC6E36A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 flipV="1">
                                  <a:off x="-2094842" y="-924178"/>
                                  <a:ext cx="224248" cy="121807"/>
                                </a:xfrm>
                                <a:custGeom>
                                  <a:avLst/>
                                  <a:gdLst>
                                    <a:gd name="connsiteX0" fmla="*/ 0 w 698602"/>
                                    <a:gd name="connsiteY0" fmla="*/ 0 h 263348"/>
                                    <a:gd name="connsiteX1" fmla="*/ 698602 w 698602"/>
                                    <a:gd name="connsiteY1" fmla="*/ 263348 h 263348"/>
                                    <a:gd name="connsiteX2" fmla="*/ 698602 w 698602"/>
                                    <a:gd name="connsiteY2" fmla="*/ 263348 h 263348"/>
                                    <a:gd name="connsiteX0" fmla="*/ 0 w 698602"/>
                                    <a:gd name="connsiteY0" fmla="*/ 0 h 263348"/>
                                    <a:gd name="connsiteX1" fmla="*/ 698602 w 698602"/>
                                    <a:gd name="connsiteY1" fmla="*/ 263348 h 263348"/>
                                    <a:gd name="connsiteX2" fmla="*/ 698602 w 698602"/>
                                    <a:gd name="connsiteY2" fmla="*/ 263348 h 263348"/>
                                    <a:gd name="connsiteX0" fmla="*/ 0 w 533986"/>
                                    <a:gd name="connsiteY0" fmla="*/ 125032 h 147882"/>
                                    <a:gd name="connsiteX1" fmla="*/ 533986 w 533986"/>
                                    <a:gd name="connsiteY1" fmla="*/ 0 h 147882"/>
                                    <a:gd name="connsiteX2" fmla="*/ 533986 w 533986"/>
                                    <a:gd name="connsiteY2" fmla="*/ 0 h 147882"/>
                                    <a:gd name="connsiteX0" fmla="*/ 0 w 533986"/>
                                    <a:gd name="connsiteY0" fmla="*/ 125032 h 125032"/>
                                    <a:gd name="connsiteX1" fmla="*/ 533986 w 533986"/>
                                    <a:gd name="connsiteY1" fmla="*/ 0 h 125032"/>
                                    <a:gd name="connsiteX2" fmla="*/ 533986 w 533986"/>
                                    <a:gd name="connsiteY2" fmla="*/ 0 h 125032"/>
                                    <a:gd name="connsiteX0" fmla="*/ 0 w 391182"/>
                                    <a:gd name="connsiteY0" fmla="*/ 147079 h 147079"/>
                                    <a:gd name="connsiteX1" fmla="*/ 391182 w 391182"/>
                                    <a:gd name="connsiteY1" fmla="*/ 0 h 147079"/>
                                    <a:gd name="connsiteX2" fmla="*/ 391182 w 391182"/>
                                    <a:gd name="connsiteY2" fmla="*/ 0 h 147079"/>
                                    <a:gd name="connsiteX0" fmla="*/ 0 w 391182"/>
                                    <a:gd name="connsiteY0" fmla="*/ 147079 h 147079"/>
                                    <a:gd name="connsiteX1" fmla="*/ 391182 w 391182"/>
                                    <a:gd name="connsiteY1" fmla="*/ 0 h 147079"/>
                                    <a:gd name="connsiteX0" fmla="*/ 0 w 391182"/>
                                    <a:gd name="connsiteY0" fmla="*/ 147079 h 147079"/>
                                    <a:gd name="connsiteX1" fmla="*/ 391182 w 391182"/>
                                    <a:gd name="connsiteY1" fmla="*/ 0 h 147079"/>
                                    <a:gd name="connsiteX0" fmla="*/ 0 w 391182"/>
                                    <a:gd name="connsiteY0" fmla="*/ 147079 h 147079"/>
                                    <a:gd name="connsiteX1" fmla="*/ 391182 w 391182"/>
                                    <a:gd name="connsiteY1" fmla="*/ 0 h 147079"/>
                                    <a:gd name="connsiteX0" fmla="*/ 0 w 391182"/>
                                    <a:gd name="connsiteY0" fmla="*/ 147079 h 147079"/>
                                    <a:gd name="connsiteX1" fmla="*/ 391182 w 391182"/>
                                    <a:gd name="connsiteY1" fmla="*/ 0 h 147079"/>
                                    <a:gd name="connsiteX0" fmla="*/ 79 w 391261"/>
                                    <a:gd name="connsiteY0" fmla="*/ 147079 h 147079"/>
                                    <a:gd name="connsiteX1" fmla="*/ 391261 w 391261"/>
                                    <a:gd name="connsiteY1" fmla="*/ 0 h 147079"/>
                                    <a:gd name="connsiteX0" fmla="*/ -1 w 391181"/>
                                    <a:gd name="connsiteY0" fmla="*/ 147079 h 147079"/>
                                    <a:gd name="connsiteX1" fmla="*/ 391181 w 391181"/>
                                    <a:gd name="connsiteY1" fmla="*/ 0 h 147079"/>
                                  </a:gdLst>
                                  <a:ahLst/>
                                  <a:cxnLst>
                                    <a:cxn ang="0">
                                      <a:pos x="connsiteX0" y="connsiteY0"/>
                                    </a:cxn>
                                    <a:cxn ang="0">
                                      <a:pos x="connsiteX1" y="connsiteY1"/>
                                    </a:cxn>
                                  </a:cxnLst>
                                  <a:rect l="l" t="t" r="r" b="b"/>
                                  <a:pathLst>
                                    <a:path w="391181" h="147079">
                                      <a:moveTo>
                                        <a:pt x="-1" y="147079"/>
                                      </a:moveTo>
                                      <a:cubicBezTo>
                                        <a:pt x="79400" y="54829"/>
                                        <a:pt x="233594" y="2128"/>
                                        <a:pt x="391181" y="0"/>
                                      </a:cubicBezTo>
                                    </a:path>
                                  </a:pathLst>
                                </a:custGeom>
                                <a:noFill/>
                                <a:ln w="19050">
                                  <a:solidFill>
                                    <a:srgbClr val="0070C0"/>
                                  </a:solidFill>
                                  <a:headEnd type="triangle" w="sm" len="med"/>
                                  <a:tailEnd type="none" w="sm" len="med"/>
                                </a:ln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ot="0" spcFirstLastPara="0" vert="horz" wrap="square" lIns="91440" tIns="45720" rIns="91440" bIns="45720" numCol="1" spcCol="0" rtlCol="0" fromWordArt="0" anchor="ctr" anchorCtr="0" forceAA="0" compatLnSpc="1">
                                  <a:prstTxWarp prst="textNoShape">
                                    <a:avLst/>
                                  </a:prstTxWarp>
                                  <a:noAutofit/>
                                </a:bodyPr>
                                <a:lstStyle/>
                                <a:p>
                                  <a:endParaRPr lang="en-NZ"/>
                                </a:p>
                              </p:txBody>
                            </p:sp>
                          </p:grpSp>
                          <p:grpSp>
                            <p:nvGrpSpPr>
                              <p:cNvPr id="261" name="Group 260">
                                <a:extLst>
                                  <a:ext uri="{FF2B5EF4-FFF2-40B4-BE49-F238E27FC236}">
                                    <a16:creationId xmlns:a16="http://schemas.microsoft.com/office/drawing/2014/main" id="{5D353BC0-F4C0-3559-06A7-B3B62BB91CE2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243136" y="565554"/>
                                <a:ext cx="379422" cy="222104"/>
                                <a:chOff x="39238" y="245202"/>
                                <a:chExt cx="379730" cy="222318"/>
                              </a:xfrm>
                            </p:grpSpPr>
                            <p:sp>
                              <p:nvSpPr>
                                <p:cNvPr id="265" name="Oval 264">
                                  <a:extLst>
                                    <a:ext uri="{FF2B5EF4-FFF2-40B4-BE49-F238E27FC236}">
                                      <a16:creationId xmlns:a16="http://schemas.microsoft.com/office/drawing/2014/main" id="{EE417043-25DF-A993-02CF-0D1C9C3A8272}"/>
                                    </a:ext>
                                  </a:extLst>
                                </p:cNvPr>
                                <p:cNvSpPr>
                                  <a:spLocks noChangeAspect="1"/>
                                </p:cNvSpPr>
                                <p:nvPr/>
                              </p:nvSpPr>
                              <p:spPr>
                                <a:xfrm>
                                  <a:off x="106680" y="265430"/>
                                  <a:ext cx="248716" cy="182880"/>
                                </a:xfrm>
                                <a:prstGeom prst="ellipse">
                                  <a:avLst/>
                                </a:prstGeom>
                                <a:gradFill flip="none" rotWithShape="1">
                                  <a:gsLst>
                                    <a:gs pos="0">
                                      <a:schemeClr val="bg1">
                                        <a:lumMod val="65000"/>
                                      </a:schemeClr>
                                    </a:gs>
                                    <a:gs pos="51000">
                                      <a:schemeClr val="bg1"/>
                                    </a:gs>
                                    <a:gs pos="100000">
                                      <a:schemeClr val="bg1">
                                        <a:lumMod val="65000"/>
                                      </a:schemeClr>
                                    </a:gs>
                                  </a:gsLst>
                                  <a:lin ang="0" scaled="1"/>
                                  <a:tileRect/>
                                </a:gradFill>
                                <a:ln w="9525"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ot="0" spcFirstLastPara="0" vert="horz" wrap="square" lIns="91440" tIns="45720" rIns="91440" bIns="45720" numCol="1" spcCol="0" rtlCol="0" fromWordArt="0" anchor="ctr" anchorCtr="0" forceAA="0" compatLnSpc="1">
                                  <a:prstTxWarp prst="textNoShape">
                                    <a:avLst/>
                                  </a:prstTxWarp>
                                  <a:noAutofit/>
                                </a:bodyPr>
                                <a:lstStyle/>
                                <a:p>
                                  <a:endParaRPr lang="en-NZ"/>
                                </a:p>
                              </p:txBody>
                            </p:sp>
                            <mc:AlternateContent xmlns:mc="http://schemas.openxmlformats.org/markup-compatibility/2006">
                              <mc:Choice xmlns:a14="http://schemas.microsoft.com/office/drawing/2010/main" Requires="a14">
                                <p:sp>
                                  <p:nvSpPr>
                                    <p:cNvPr id="266" name="Text Box 33">
                                      <a:extLst>
                                        <a:ext uri="{FF2B5EF4-FFF2-40B4-BE49-F238E27FC236}">
                                          <a16:creationId xmlns:a16="http://schemas.microsoft.com/office/drawing/2014/main" id="{7BD987DD-6AF2-BE70-C0C1-D28568BD74BA}"/>
                                        </a:ext>
                                      </a:extLst>
                                    </p:cNvPr>
                                    <p:cNvSpPr txBox="1">
                                      <a:spLocks noChangeAspect="1"/>
                                    </p:cNvSpPr>
                                    <p:nvPr/>
                                  </p:nvSpPr>
                                  <p:spPr>
                                    <a:xfrm>
                                      <a:off x="39238" y="245202"/>
                                      <a:ext cx="379730" cy="222318"/>
                                    </a:xfrm>
                                    <a:prstGeom prst="rect">
                                      <a:avLst/>
                                    </a:prstGeom>
                                    <a:noFill/>
                                    <a:ln w="6350">
                                      <a:noFill/>
                                    </a:ln>
                                  </p:spPr>
                                  <p:txBody>
                                    <a:bodyPr rot="0" spcFirstLastPara="0" vert="horz" wrap="none" lIns="91440" tIns="45720" rIns="91440" bIns="45720" numCol="1" spcCol="0" rtlCol="0" fromWordArt="0" anchor="t" anchorCtr="0" forceAA="0" compatLnSpc="1">
                                      <a:prstTxWarp prst="textNoShape">
                                        <a:avLst/>
                                      </a:prstTxWarp>
                                      <a:noAutofit/>
                                    </a:bodyPr>
                                    <a:lstStyle/>
                                    <a:p>
                                      <a:pPr>
                                        <a:lnSpc>
                                          <a:spcPct val="107000"/>
                                        </a:lnSpc>
                                        <a:spcAft>
                                          <a:spcPts val="800"/>
                                        </a:spcAft>
                                      </a:pPr>
                                      <a14:m>
                                        <m:oMathPara xmlns:m="http://schemas.openxmlformats.org/officeDocument/2006/math">
                                          <m:oMathParaPr>
                                            <m:jc m:val="centerGroup"/>
                                          </m:oMathParaPr>
                                          <m:oMath xmlns:m="http://schemas.openxmlformats.org/officeDocument/2006/math">
                                            <m:r>
                                              <a:rPr lang="en-NZ" sz="800" i="1" kern="100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Times New Roman" panose="02020603050405020304" pitchFamily="18" charset="0"/>
                                              </a:rPr>
                                              <m:t>𝐺𝑇𝑃</m:t>
                                            </m:r>
                                          </m:oMath>
                                        </m:oMathPara>
                                      </a14:m>
                                      <a:endParaRPr lang="en-NZ" sz="1100" kern="100">
                                        <a:effectLst/>
                                        <a:latin typeface="Calibri" panose="020F0502020204030204" pitchFamily="34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endParaRPr>
                                    </a:p>
                                  </p:txBody>
                                </p:sp>
                              </mc:Choice>
                              <mc:Fallback>
                                <p:sp>
                                  <p:nvSpPr>
                                    <p:cNvPr id="266" name="Text Box 33">
                                      <a:extLst>
                                        <a:ext uri="{FF2B5EF4-FFF2-40B4-BE49-F238E27FC236}">
                                          <a16:creationId xmlns:a16="http://schemas.microsoft.com/office/drawing/2014/main" id="{7BD987DD-6AF2-BE70-C0C1-D28568BD74BA}"/>
                                        </a:ext>
                                      </a:extLst>
                                    </p:cNvPr>
                                    <p:cNvSpPr txBox="1">
                                      <a:spLocks noRot="1" noChangeAspect="1" noMove="1" noResize="1" noEditPoints="1" noAdjustHandles="1" noChangeArrowheads="1" noChangeShapeType="1" noTextEdit="1"/>
                                    </p:cNvSpPr>
                                    <p:nvPr/>
                                  </p:nvSpPr>
                                  <p:spPr>
                                    <a:xfrm>
                                      <a:off x="39238" y="245202"/>
                                      <a:ext cx="379730" cy="222318"/>
                                    </a:xfrm>
                                    <a:prstGeom prst="rect">
                                      <a:avLst/>
                                    </a:prstGeom>
                                    <a:blipFill>
                                      <a:blip r:embed="rId4"/>
                                      <a:stretch>
                                        <a:fillRect/>
                                      </a:stretch>
                                    </a:blipFill>
                                    <a:ln w="6350">
                                      <a:noFill/>
                                    </a:ln>
                                  </p:spPr>
                                  <p:txBody>
                                    <a:bodyPr/>
                                    <a:lstStyle/>
                                    <a:p>
                                      <a:r>
                                        <a:rPr lang="en-NZ">
                                          <a:noFill/>
                                        </a:rPr>
                                        <a:t> </a:t>
                                      </a:r>
                                    </a:p>
                                  </p:txBody>
                                </p:sp>
                              </mc:Fallback>
                            </mc:AlternateContent>
                          </p:grpSp>
                          <p:grpSp>
                            <p:nvGrpSpPr>
                              <p:cNvPr id="262" name="Group 261">
                                <a:extLst>
                                  <a:ext uri="{FF2B5EF4-FFF2-40B4-BE49-F238E27FC236}">
                                    <a16:creationId xmlns:a16="http://schemas.microsoft.com/office/drawing/2014/main" id="{16F450A8-45DC-D295-5E53-4D650E59BAD0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237850" y="0"/>
                                <a:ext cx="388939" cy="253121"/>
                                <a:chOff x="36604" y="245552"/>
                                <a:chExt cx="389255" cy="253365"/>
                              </a:xfrm>
                            </p:grpSpPr>
                            <p:sp>
                              <p:nvSpPr>
                                <p:cNvPr id="263" name="Oval 262">
                                  <a:extLst>
                                    <a:ext uri="{FF2B5EF4-FFF2-40B4-BE49-F238E27FC236}">
                                      <a16:creationId xmlns:a16="http://schemas.microsoft.com/office/drawing/2014/main" id="{182BE6DC-8094-B093-7E99-70C6AED1FA62}"/>
                                    </a:ext>
                                  </a:extLst>
                                </p:cNvPr>
                                <p:cNvSpPr>
                                  <a:spLocks noChangeAspect="1"/>
                                </p:cNvSpPr>
                                <p:nvPr/>
                              </p:nvSpPr>
                              <p:spPr>
                                <a:xfrm>
                                  <a:off x="106680" y="265430"/>
                                  <a:ext cx="248716" cy="182880"/>
                                </a:xfrm>
                                <a:prstGeom prst="ellipse">
                                  <a:avLst/>
                                </a:prstGeom>
                                <a:gradFill flip="none" rotWithShape="1">
                                  <a:gsLst>
                                    <a:gs pos="0">
                                      <a:schemeClr val="bg1">
                                        <a:lumMod val="65000"/>
                                      </a:schemeClr>
                                    </a:gs>
                                    <a:gs pos="51000">
                                      <a:schemeClr val="bg1"/>
                                    </a:gs>
                                    <a:gs pos="100000">
                                      <a:schemeClr val="bg1">
                                        <a:lumMod val="65000"/>
                                      </a:schemeClr>
                                    </a:gs>
                                  </a:gsLst>
                                  <a:lin ang="0" scaled="1"/>
                                  <a:tileRect/>
                                </a:gradFill>
                                <a:ln w="9525"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ot="0" spcFirstLastPara="0" vert="horz" wrap="square" lIns="91440" tIns="45720" rIns="91440" bIns="45720" numCol="1" spcCol="0" rtlCol="0" fromWordArt="0" anchor="ctr" anchorCtr="0" forceAA="0" compatLnSpc="1">
                                  <a:prstTxWarp prst="textNoShape">
                                    <a:avLst/>
                                  </a:prstTxWarp>
                                  <a:noAutofit/>
                                </a:bodyPr>
                                <a:lstStyle/>
                                <a:p>
                                  <a:endParaRPr lang="en-NZ"/>
                                </a:p>
                              </p:txBody>
                            </p:sp>
                            <mc:AlternateContent xmlns:mc="http://schemas.openxmlformats.org/markup-compatibility/2006">
                              <mc:Choice xmlns:a14="http://schemas.microsoft.com/office/drawing/2010/main" Requires="a14">
                                <p:sp>
                                  <p:nvSpPr>
                                    <p:cNvPr id="264" name="Text Box 53">
                                      <a:extLst>
                                        <a:ext uri="{FF2B5EF4-FFF2-40B4-BE49-F238E27FC236}">
                                          <a16:creationId xmlns:a16="http://schemas.microsoft.com/office/drawing/2014/main" id="{F3A0CE34-575E-63A7-FDB1-FD3601E6AA4F}"/>
                                        </a:ext>
                                      </a:extLst>
                                    </p:cNvPr>
                                    <p:cNvSpPr txBox="1">
                                      <a:spLocks noChangeAspect="1"/>
                                    </p:cNvSpPr>
                                    <p:nvPr/>
                                  </p:nvSpPr>
                                  <p:spPr>
                                    <a:xfrm>
                                      <a:off x="36604" y="245552"/>
                                      <a:ext cx="389255" cy="253365"/>
                                    </a:xfrm>
                                    <a:prstGeom prst="rect">
                                      <a:avLst/>
                                    </a:prstGeom>
                                    <a:noFill/>
                                    <a:ln w="6350">
                                      <a:noFill/>
                                    </a:ln>
                                  </p:spPr>
                                  <p:txBody>
                                    <a:bodyPr rot="0" spcFirstLastPara="0" vert="horz" wrap="none" lIns="91440" tIns="45720" rIns="91440" bIns="45720" numCol="1" spcCol="0" rtlCol="0" fromWordArt="0" anchor="t" anchorCtr="0" forceAA="0" compatLnSpc="1">
                                      <a:prstTxWarp prst="textNoShape">
                                        <a:avLst/>
                                      </a:prstTxWarp>
                                      <a:noAutofit/>
                                    </a:bodyPr>
                                    <a:lstStyle/>
                                    <a:p>
                                      <a:pPr>
                                        <a:lnSpc>
                                          <a:spcPct val="107000"/>
                                        </a:lnSpc>
                                        <a:spcAft>
                                          <a:spcPts val="800"/>
                                        </a:spcAft>
                                      </a:pPr>
                                      <a14:m>
                                        <m:oMathPara xmlns:m="http://schemas.openxmlformats.org/officeDocument/2006/math">
                                          <m:oMathParaPr>
                                            <m:jc m:val="centerGroup"/>
                                          </m:oMathParaPr>
                                          <m:oMath xmlns:m="http://schemas.openxmlformats.org/officeDocument/2006/math">
                                            <m:r>
                                              <a:rPr lang="en-NZ" sz="800" i="1" kern="100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Times New Roman" panose="02020603050405020304" pitchFamily="18" charset="0"/>
                                              </a:rPr>
                                              <m:t>𝐺𝐷𝑃</m:t>
                                            </m:r>
                                          </m:oMath>
                                        </m:oMathPara>
                                      </a14:m>
                                      <a:endParaRPr lang="en-NZ" sz="1100" kern="100">
                                        <a:effectLst/>
                                        <a:latin typeface="Calibri" panose="020F0502020204030204" pitchFamily="34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endParaRPr>
                                    </a:p>
                                  </p:txBody>
                                </p:sp>
                              </mc:Choice>
                              <mc:Fallback>
                                <p:sp>
                                  <p:nvSpPr>
                                    <p:cNvPr id="264" name="Text Box 53">
                                      <a:extLst>
                                        <a:ext uri="{FF2B5EF4-FFF2-40B4-BE49-F238E27FC236}">
                                          <a16:creationId xmlns:a16="http://schemas.microsoft.com/office/drawing/2014/main" id="{F3A0CE34-575E-63A7-FDB1-FD3601E6AA4F}"/>
                                        </a:ext>
                                      </a:extLst>
                                    </p:cNvPr>
                                    <p:cNvSpPr txBox="1">
                                      <a:spLocks noRot="1" noChangeAspect="1" noMove="1" noResize="1" noEditPoints="1" noAdjustHandles="1" noChangeArrowheads="1" noChangeShapeType="1" noTextEdit="1"/>
                                    </p:cNvSpPr>
                                    <p:nvPr/>
                                  </p:nvSpPr>
                                  <p:spPr>
                                    <a:xfrm>
                                      <a:off x="36604" y="245552"/>
                                      <a:ext cx="389255" cy="253365"/>
                                    </a:xfrm>
                                    <a:prstGeom prst="rect">
                                      <a:avLst/>
                                    </a:prstGeom>
                                    <a:blipFill>
                                      <a:blip r:embed="rId5"/>
                                      <a:stretch>
                                        <a:fillRect/>
                                      </a:stretch>
                                    </a:blipFill>
                                    <a:ln w="6350">
                                      <a:noFill/>
                                    </a:ln>
                                  </p:spPr>
                                  <p:txBody>
                                    <a:bodyPr/>
                                    <a:lstStyle/>
                                    <a:p>
                                      <a:r>
                                        <a:rPr lang="en-NZ">
                                          <a:noFill/>
                                        </a:rPr>
                                        <a:t> </a:t>
                                      </a:r>
                                    </a:p>
                                  </p:txBody>
                                </p:sp>
                              </mc:Fallback>
                            </mc:AlternateContent>
                          </p:grpSp>
                        </p:grpSp>
                        <p:grpSp>
                          <p:nvGrpSpPr>
                            <p:cNvPr id="240" name="Group 239">
                              <a:extLst>
                                <a:ext uri="{FF2B5EF4-FFF2-40B4-BE49-F238E27FC236}">
                                  <a16:creationId xmlns:a16="http://schemas.microsoft.com/office/drawing/2014/main" id="{71182B51-E469-A4C9-2692-904D5DFF999B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0" y="0"/>
                              <a:ext cx="546244" cy="861695"/>
                              <a:chOff x="0" y="0"/>
                              <a:chExt cx="546244" cy="861695"/>
                            </a:xfrm>
                          </p:grpSpPr>
                          <p:grpSp>
                            <p:nvGrpSpPr>
                              <p:cNvPr id="241" name="Group 240">
                                <a:extLst>
                                  <a:ext uri="{FF2B5EF4-FFF2-40B4-BE49-F238E27FC236}">
                                    <a16:creationId xmlns:a16="http://schemas.microsoft.com/office/drawing/2014/main" id="{A209B0B5-E4D1-D5CC-29AF-D17622CCE492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259775" y="257271"/>
                                <a:ext cx="236294" cy="324000"/>
                                <a:chOff x="-318" y="18320"/>
                                <a:chExt cx="236294" cy="324000"/>
                              </a:xfrm>
                            </p:grpSpPr>
                            <p:cxnSp>
                              <p:nvCxnSpPr>
                                <p:cNvPr id="257" name="Straight Arrow Connector 256">
                                  <a:extLst>
                                    <a:ext uri="{FF2B5EF4-FFF2-40B4-BE49-F238E27FC236}">
                                      <a16:creationId xmlns:a16="http://schemas.microsoft.com/office/drawing/2014/main" id="{DB8FD5E6-9A82-571E-32C9-8D41115AA216}"/>
                                    </a:ext>
                                  </a:extLst>
                                </p:cNvPr>
                                <p:cNvCxnSpPr/>
                                <p:nvPr/>
                              </p:nvCxnSpPr>
                              <p:spPr>
                                <a:xfrm>
                                  <a:off x="13764" y="18320"/>
                                  <a:ext cx="0" cy="324000"/>
                                </a:xfrm>
                                <a:prstGeom prst="straightConnector1">
                                  <a:avLst/>
                                </a:prstGeom>
                                <a:ln w="19050">
                                  <a:headEnd type="triangle" w="med" len="med"/>
                                  <a:tailEnd type="none" w="med" len="med"/>
                                </a:ln>
                              </p:spPr>
                              <p:style>
                                <a:lnRef idx="1">
                                  <a:schemeClr val="accent1"/>
                                </a:lnRef>
                                <a:fillRef idx="0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tx1"/>
                                </a:fontRef>
                              </p:style>
                            </p:cxnSp>
                            <p:sp>
                              <p:nvSpPr>
                                <p:cNvPr id="258" name="Freeform: Shape 257">
                                  <a:extLst>
                                    <a:ext uri="{FF2B5EF4-FFF2-40B4-BE49-F238E27FC236}">
                                      <a16:creationId xmlns:a16="http://schemas.microsoft.com/office/drawing/2014/main" id="{A5E455E2-A07E-3849-3CBB-A922606C6BEF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-318" y="108846"/>
                                  <a:ext cx="236294" cy="121203"/>
                                </a:xfrm>
                                <a:custGeom>
                                  <a:avLst/>
                                  <a:gdLst>
                                    <a:gd name="connsiteX0" fmla="*/ 0 w 698602"/>
                                    <a:gd name="connsiteY0" fmla="*/ 0 h 263348"/>
                                    <a:gd name="connsiteX1" fmla="*/ 698602 w 698602"/>
                                    <a:gd name="connsiteY1" fmla="*/ 263348 h 263348"/>
                                    <a:gd name="connsiteX2" fmla="*/ 698602 w 698602"/>
                                    <a:gd name="connsiteY2" fmla="*/ 263348 h 263348"/>
                                    <a:gd name="connsiteX0" fmla="*/ 0 w 698602"/>
                                    <a:gd name="connsiteY0" fmla="*/ 0 h 263348"/>
                                    <a:gd name="connsiteX1" fmla="*/ 698602 w 698602"/>
                                    <a:gd name="connsiteY1" fmla="*/ 263348 h 263348"/>
                                    <a:gd name="connsiteX2" fmla="*/ 698602 w 698602"/>
                                    <a:gd name="connsiteY2" fmla="*/ 263348 h 263348"/>
                                    <a:gd name="connsiteX0" fmla="*/ 0 w 533986"/>
                                    <a:gd name="connsiteY0" fmla="*/ 125032 h 147882"/>
                                    <a:gd name="connsiteX1" fmla="*/ 533986 w 533986"/>
                                    <a:gd name="connsiteY1" fmla="*/ 0 h 147882"/>
                                    <a:gd name="connsiteX2" fmla="*/ 533986 w 533986"/>
                                    <a:gd name="connsiteY2" fmla="*/ 0 h 147882"/>
                                    <a:gd name="connsiteX0" fmla="*/ 0 w 533986"/>
                                    <a:gd name="connsiteY0" fmla="*/ 125032 h 125032"/>
                                    <a:gd name="connsiteX1" fmla="*/ 533986 w 533986"/>
                                    <a:gd name="connsiteY1" fmla="*/ 0 h 125032"/>
                                    <a:gd name="connsiteX2" fmla="*/ 533986 w 533986"/>
                                    <a:gd name="connsiteY2" fmla="*/ 0 h 125032"/>
                                    <a:gd name="connsiteX0" fmla="*/ 0 w 391182"/>
                                    <a:gd name="connsiteY0" fmla="*/ 147079 h 147079"/>
                                    <a:gd name="connsiteX1" fmla="*/ 391182 w 391182"/>
                                    <a:gd name="connsiteY1" fmla="*/ 0 h 147079"/>
                                    <a:gd name="connsiteX2" fmla="*/ 391182 w 391182"/>
                                    <a:gd name="connsiteY2" fmla="*/ 0 h 147079"/>
                                    <a:gd name="connsiteX0" fmla="*/ 0 w 391182"/>
                                    <a:gd name="connsiteY0" fmla="*/ 147079 h 147079"/>
                                    <a:gd name="connsiteX1" fmla="*/ 391182 w 391182"/>
                                    <a:gd name="connsiteY1" fmla="*/ 0 h 147079"/>
                                    <a:gd name="connsiteX0" fmla="*/ 0 w 391182"/>
                                    <a:gd name="connsiteY0" fmla="*/ 147079 h 147079"/>
                                    <a:gd name="connsiteX1" fmla="*/ 391182 w 391182"/>
                                    <a:gd name="connsiteY1" fmla="*/ 0 h 147079"/>
                                    <a:gd name="connsiteX0" fmla="*/ 0 w 391182"/>
                                    <a:gd name="connsiteY0" fmla="*/ 147079 h 147079"/>
                                    <a:gd name="connsiteX1" fmla="*/ 391182 w 391182"/>
                                    <a:gd name="connsiteY1" fmla="*/ 0 h 147079"/>
                                    <a:gd name="connsiteX0" fmla="*/ 0 w 391182"/>
                                    <a:gd name="connsiteY0" fmla="*/ 147079 h 147079"/>
                                    <a:gd name="connsiteX1" fmla="*/ 391182 w 391182"/>
                                    <a:gd name="connsiteY1" fmla="*/ 0 h 147079"/>
                                    <a:gd name="connsiteX0" fmla="*/ 79 w 391261"/>
                                    <a:gd name="connsiteY0" fmla="*/ 147079 h 147079"/>
                                    <a:gd name="connsiteX1" fmla="*/ 391261 w 391261"/>
                                    <a:gd name="connsiteY1" fmla="*/ 0 h 147079"/>
                                    <a:gd name="connsiteX0" fmla="*/ -1 w 391181"/>
                                    <a:gd name="connsiteY0" fmla="*/ 147079 h 147079"/>
                                    <a:gd name="connsiteX1" fmla="*/ 391181 w 391181"/>
                                    <a:gd name="connsiteY1" fmla="*/ 0 h 147079"/>
                                  </a:gdLst>
                                  <a:ahLst/>
                                  <a:cxnLst>
                                    <a:cxn ang="0">
                                      <a:pos x="connsiteX0" y="connsiteY0"/>
                                    </a:cxn>
                                    <a:cxn ang="0">
                                      <a:pos x="connsiteX1" y="connsiteY1"/>
                                    </a:cxn>
                                  </a:cxnLst>
                                  <a:rect l="l" t="t" r="r" b="b"/>
                                  <a:pathLst>
                                    <a:path w="391181" h="147079">
                                      <a:moveTo>
                                        <a:pt x="-1" y="147079"/>
                                      </a:moveTo>
                                      <a:cubicBezTo>
                                        <a:pt x="79400" y="54829"/>
                                        <a:pt x="233594" y="2128"/>
                                        <a:pt x="391181" y="0"/>
                                      </a:cubicBezTo>
                                    </a:path>
                                  </a:pathLst>
                                </a:custGeom>
                                <a:noFill/>
                                <a:ln w="19050">
                                  <a:solidFill>
                                    <a:srgbClr val="0070C0"/>
                                  </a:solidFill>
                                  <a:headEnd type="none" w="sm" len="med"/>
                                  <a:tailEnd type="triangle" w="sm" len="med"/>
                                </a:ln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ot="0" spcFirstLastPara="0" vert="horz" wrap="square" lIns="91440" tIns="45720" rIns="91440" bIns="45720" numCol="1" spcCol="0" rtlCol="0" fromWordArt="0" anchor="ctr" anchorCtr="0" forceAA="0" compatLnSpc="1">
                                  <a:prstTxWarp prst="textNoShape">
                                    <a:avLst/>
                                  </a:prstTxWarp>
                                  <a:noAutofit/>
                                </a:bodyPr>
                                <a:lstStyle/>
                                <a:p>
                                  <a:endParaRPr lang="en-NZ"/>
                                </a:p>
                              </p:txBody>
                            </p:sp>
                          </p:grpSp>
                          <p:grpSp>
                            <p:nvGrpSpPr>
                              <p:cNvPr id="242" name="Group 241">
                                <a:extLst>
                                  <a:ext uri="{FF2B5EF4-FFF2-40B4-BE49-F238E27FC236}">
                                    <a16:creationId xmlns:a16="http://schemas.microsoft.com/office/drawing/2014/main" id="{3A1EE3D8-F1C4-59D3-BD6A-391C96991749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0" y="0"/>
                                <a:ext cx="546244" cy="861695"/>
                                <a:chOff x="0" y="0"/>
                                <a:chExt cx="546420" cy="861995"/>
                              </a:xfrm>
                            </p:grpSpPr>
                            <p:grpSp>
                              <p:nvGrpSpPr>
                                <p:cNvPr id="243" name="Group 242">
                                  <a:extLst>
                                    <a:ext uri="{FF2B5EF4-FFF2-40B4-BE49-F238E27FC236}">
                                      <a16:creationId xmlns:a16="http://schemas.microsoft.com/office/drawing/2014/main" id="{D1041B51-9045-5A67-EF12-8DD43A9242D9}"/>
                                    </a:ext>
                                  </a:extLst>
                                </p:cNvPr>
                                <p:cNvGrpSpPr/>
                                <p:nvPr/>
                              </p:nvGrpSpPr>
                              <p:grpSpPr>
                                <a:xfrm>
                                  <a:off x="0" y="0"/>
                                  <a:ext cx="546420" cy="270033"/>
                                  <a:chOff x="19048" y="0"/>
                                  <a:chExt cx="546420" cy="270033"/>
                                </a:xfrm>
                              </p:grpSpPr>
                              <p:grpSp>
                                <p:nvGrpSpPr>
                                  <p:cNvPr id="251" name="Group 250">
                                    <a:extLst>
                                      <a:ext uri="{FF2B5EF4-FFF2-40B4-BE49-F238E27FC236}">
                                        <a16:creationId xmlns:a16="http://schemas.microsoft.com/office/drawing/2014/main" id="{627414B7-E339-FF9E-B5BE-1BCFB4539BE6}"/>
                                      </a:ext>
                                    </a:extLst>
                                  </p:cNvPr>
                                  <p:cNvGrpSpPr/>
                                  <p:nvPr/>
                                </p:nvGrpSpPr>
                                <p:grpSpPr>
                                  <a:xfrm>
                                    <a:off x="19048" y="0"/>
                                    <a:ext cx="476952" cy="251460"/>
                                    <a:chOff x="4782" y="10973"/>
                                    <a:chExt cx="477698" cy="252000"/>
                                  </a:xfrm>
                                </p:grpSpPr>
                                <p:sp>
                                  <p:nvSpPr>
                                    <p:cNvPr id="255" name="Oval 254">
                                      <a:extLst>
                                        <a:ext uri="{FF2B5EF4-FFF2-40B4-BE49-F238E27FC236}">
                                          <a16:creationId xmlns:a16="http://schemas.microsoft.com/office/drawing/2014/main" id="{5B2122C3-9168-52F8-996D-C56D147FC665}"/>
                                        </a:ext>
                                      </a:extLst>
                                    </p:cNvPr>
                                    <p:cNvSpPr/>
                                    <p:nvPr/>
                                  </p:nvSpPr>
                                  <p:spPr>
                                    <a:xfrm>
                                      <a:off x="85864" y="10973"/>
                                      <a:ext cx="396616" cy="252000"/>
                                    </a:xfrm>
                                    <a:prstGeom prst="ellipse">
                                      <a:avLst/>
                                    </a:prstGeom>
                                    <a:gradFill flip="none" rotWithShape="1">
                                      <a:gsLst>
                                        <a:gs pos="98000">
                                          <a:srgbClr val="00B0F0"/>
                                        </a:gs>
                                        <a:gs pos="26000">
                                          <a:schemeClr val="bg1"/>
                                        </a:gs>
                                      </a:gsLst>
                                      <a:lin ang="0" scaled="1"/>
                                      <a:tileRect/>
                                    </a:gradFill>
                                    <a:ln w="9525"/>
                                  </p:spPr>
                                  <p:style>
                                    <a:lnRef idx="2">
                                      <a:schemeClr val="accent1">
                                        <a:shade val="50000"/>
                                      </a:schemeClr>
                                    </a:lnRef>
                                    <a:fillRef idx="1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lt1"/>
                                    </a:fontRef>
                                  </p:style>
                                  <p:txBody>
                                    <a:bodyPr rot="0" spcFirstLastPara="0" vert="horz" wrap="square" lIns="91440" tIns="45720" rIns="91440" bIns="45720" numCol="1" spcCol="0" rtlCol="0" fromWordArt="0" anchor="ctr" anchorCtr="0" forceAA="0" compatLnSpc="1">
                                      <a:prstTxWarp prst="textNoShape">
                                        <a:avLst/>
                                      </a:prstTxWarp>
                                      <a:noAutofit/>
                                    </a:bodyPr>
                                    <a:lstStyle/>
                                    <a:p>
                                      <a:endParaRPr lang="en-NZ"/>
                                    </a:p>
                                  </p:txBody>
                                </p:sp>
                                <mc:AlternateContent xmlns:mc="http://schemas.openxmlformats.org/markup-compatibility/2006">
                                  <mc:Choice xmlns:a14="http://schemas.microsoft.com/office/drawing/2010/main" Requires="a14">
                                    <p:sp>
                                      <p:nvSpPr>
                                        <p:cNvPr id="256" name="Text Box 2319">
                                          <a:extLst>
                                            <a:ext uri="{FF2B5EF4-FFF2-40B4-BE49-F238E27FC236}">
                                              <a16:creationId xmlns:a16="http://schemas.microsoft.com/office/drawing/2014/main" id="{6F5C89C3-3955-5022-B686-18A99232DFB1}"/>
                                            </a:ext>
                                          </a:extLst>
                                        </p:cNvPr>
                                        <p:cNvSpPr txBox="1"/>
                                        <p:nvPr/>
                                      </p:nvSpPr>
                                      <p:spPr>
                                        <a:xfrm>
                                          <a:off x="4782" y="19060"/>
                                          <a:ext cx="308610" cy="227330"/>
                                        </a:xfrm>
                                        <a:prstGeom prst="rect">
                                          <a:avLst/>
                                        </a:prstGeom>
                                        <a:noFill/>
                                        <a:ln w="6350">
                                          <a:noFill/>
                                        </a:ln>
                                      </p:spPr>
                                      <p:txBody>
                                        <a:bodyPr rot="0" spcFirstLastPara="0" vert="horz" wrap="none" lIns="91440" tIns="45720" rIns="91440" bIns="45720" numCol="1" spcCol="0" rtlCol="0" fromWordArt="0" anchor="t" anchorCtr="0" forceAA="0" compatLnSpc="1">
                                          <a:prstTxWarp prst="textNoShape">
                                            <a:avLst/>
                                          </a:prstTxWarp>
                                          <a:noAutofit/>
                                        </a:bodyPr>
                                        <a:lstStyle/>
                                        <a:p>
                                          <a:pPr>
                                            <a:lnSpc>
                                              <a:spcPct val="107000"/>
                                            </a:lnSpc>
                                            <a:spcAft>
                                              <a:spcPts val="800"/>
                                            </a:spcAft>
                                          </a:pPr>
                                          <a14:m>
                                            <m:oMathPara xmlns:m="http://schemas.openxmlformats.org/officeDocument/2006/math">
                                              <m:oMathParaPr>
                                                <m:jc m:val="centerGroup"/>
                                              </m:oMathParaPr>
                                              <m:oMath xmlns:m="http://schemas.openxmlformats.org/officeDocument/2006/math">
                                                <m:sSub>
                                                  <m:sSubPr>
                                                    <m:ctrlPr>
                                                      <a:rPr lang="en-NZ" sz="800" b="1" i="1" kern="100">
                                                        <a:solidFill>
                                                          <a:srgbClr val="00B050"/>
                                                        </a:solidFill>
                                                        <a:effectLst/>
                                                        <a:latin typeface="Cambria Math" panose="02040503050406030204" pitchFamily="18" charset="0"/>
                                                        <a:ea typeface="Calibri" panose="020F0502020204030204" pitchFamily="34" charset="0"/>
                                                        <a:cs typeface="Times New Roman" panose="02020603050405020304" pitchFamily="18" charset="0"/>
                                                      </a:rPr>
                                                    </m:ctrlPr>
                                                  </m:sSubPr>
                                                  <m:e>
                                                    <m:r>
                                                      <a:rPr lang="en-NZ" sz="800" b="1" i="1" kern="100">
                                                        <a:solidFill>
                                                          <a:srgbClr val="00B050"/>
                                                        </a:solidFill>
                                                        <a:effectLst/>
                                                        <a:latin typeface="Cambria Math" panose="02040503050406030204" pitchFamily="18" charset="0"/>
                                                        <a:ea typeface="Calibri" panose="020F0502020204030204" pitchFamily="34" charset="0"/>
                                                        <a:cs typeface="Times New Roman" panose="02020603050405020304" pitchFamily="18" charset="0"/>
                                                      </a:rPr>
                                                      <m:t>𝑮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lang="en-NZ" sz="800" b="1" i="1" kern="100">
                                                        <a:solidFill>
                                                          <a:srgbClr val="00B050"/>
                                                        </a:solidFill>
                                                        <a:effectLst/>
                                                        <a:latin typeface="Cambria Math" panose="02040503050406030204" pitchFamily="18" charset="0"/>
                                                        <a:ea typeface="Calibri" panose="020F0502020204030204" pitchFamily="34" charset="0"/>
                                                        <a:cs typeface="Times New Roman" panose="02020603050405020304" pitchFamily="18" charset="0"/>
                                                      </a:rPr>
                                                      <m:t>𝜶</m:t>
                                                    </m:r>
                                                  </m:sub>
                                                </m:sSub>
                                              </m:oMath>
                                            </m:oMathPara>
                                          </a14:m>
                                          <a:endParaRPr lang="en-NZ" sz="1100" kern="100">
                                            <a:effectLst/>
                                            <a:latin typeface="Calibri" panose="020F0502020204030204" pitchFamily="34" charset="0"/>
                                            <a:ea typeface="Calibri" panose="020F0502020204030204" pitchFamily="34" charset="0"/>
                                            <a:cs typeface="Times New Roman" panose="02020603050405020304" pitchFamily="18" charset="0"/>
                                          </a:endParaRPr>
                                        </a:p>
                                      </p:txBody>
                                    </p:sp>
                                  </mc:Choice>
                                  <mc:Fallback>
                                    <p:sp>
                                      <p:nvSpPr>
                                        <p:cNvPr id="256" name="Text Box 2319">
                                          <a:extLst>
                                            <a:ext uri="{FF2B5EF4-FFF2-40B4-BE49-F238E27FC236}">
                                              <a16:creationId xmlns:a16="http://schemas.microsoft.com/office/drawing/2014/main" id="{6F5C89C3-3955-5022-B686-18A99232DFB1}"/>
                                            </a:ext>
                                          </a:extLst>
                                        </p:cNvPr>
                                        <p:cNvSpPr txBox="1">
                                          <a:spLocks noRot="1" noChangeAspect="1" noMove="1" noResize="1" noEditPoints="1" noAdjustHandles="1" noChangeArrowheads="1" noChangeShapeType="1" noTextEdit="1"/>
                                        </p:cNvSpPr>
                                        <p:nvPr/>
                                      </p:nvSpPr>
                                      <p:spPr>
                                        <a:xfrm>
                                          <a:off x="4782" y="19060"/>
                                          <a:ext cx="308610" cy="227330"/>
                                        </a:xfrm>
                                        <a:prstGeom prst="rect">
                                          <a:avLst/>
                                        </a:prstGeom>
                                        <a:blipFill>
                                          <a:blip r:embed="rId6"/>
                                          <a:stretch>
                                            <a:fillRect/>
                                          </a:stretch>
                                        </a:blipFill>
                                        <a:ln w="6350">
                                          <a:noFill/>
                                        </a:ln>
                                      </p:spPr>
                                      <p:txBody>
                                        <a:bodyPr/>
                                        <a:lstStyle/>
                                        <a:p>
                                          <a:r>
                                            <a:rPr lang="en-NZ">
                                              <a:noFill/>
                                            </a:rPr>
                                            <a:t> </a:t>
                                          </a:r>
                                        </a:p>
                                      </p:txBody>
                                    </p:sp>
                                  </mc:Fallback>
                                </mc:AlternateContent>
                              </p:grpSp>
                              <p:grpSp>
                                <p:nvGrpSpPr>
                                  <p:cNvPr id="252" name="Group 251">
                                    <a:extLst>
                                      <a:ext uri="{FF2B5EF4-FFF2-40B4-BE49-F238E27FC236}">
                                        <a16:creationId xmlns:a16="http://schemas.microsoft.com/office/drawing/2014/main" id="{B7344FB2-3F7A-9C40-4E57-5FDEE86B6871}"/>
                                      </a:ext>
                                    </a:extLst>
                                  </p:cNvPr>
                                  <p:cNvGrpSpPr/>
                                  <p:nvPr/>
                                </p:nvGrpSpPr>
                                <p:grpSpPr>
                                  <a:xfrm>
                                    <a:off x="176213" y="16668"/>
                                    <a:ext cx="389255" cy="253365"/>
                                    <a:chOff x="36604" y="245552"/>
                                    <a:chExt cx="389255" cy="253365"/>
                                  </a:xfrm>
                                </p:grpSpPr>
                                <p:sp>
                                  <p:nvSpPr>
                                    <p:cNvPr id="253" name="Oval 252">
                                      <a:extLst>
                                        <a:ext uri="{FF2B5EF4-FFF2-40B4-BE49-F238E27FC236}">
                                          <a16:creationId xmlns:a16="http://schemas.microsoft.com/office/drawing/2014/main" id="{368AF043-1BCA-4B53-CCBF-7A266C424352}"/>
                                        </a:ext>
                                      </a:extLst>
                                    </p:cNvPr>
                                    <p:cNvSpPr>
                                      <a:spLocks noChangeAspect="1"/>
                                    </p:cNvSpPr>
                                    <p:nvPr/>
                                  </p:nvSpPr>
                                  <p:spPr>
                                    <a:xfrm>
                                      <a:off x="106680" y="265430"/>
                                      <a:ext cx="248716" cy="182880"/>
                                    </a:xfrm>
                                    <a:prstGeom prst="ellipse">
                                      <a:avLst/>
                                    </a:prstGeom>
                                    <a:gradFill flip="none" rotWithShape="1">
                                      <a:gsLst>
                                        <a:gs pos="0">
                                          <a:schemeClr val="bg1">
                                            <a:lumMod val="65000"/>
                                          </a:schemeClr>
                                        </a:gs>
                                        <a:gs pos="51000">
                                          <a:schemeClr val="bg1"/>
                                        </a:gs>
                                        <a:gs pos="100000">
                                          <a:schemeClr val="bg1">
                                            <a:lumMod val="65000"/>
                                          </a:schemeClr>
                                        </a:gs>
                                      </a:gsLst>
                                      <a:lin ang="0" scaled="1"/>
                                      <a:tileRect/>
                                    </a:gradFill>
                                    <a:ln w="9525"/>
                                  </p:spPr>
                                  <p:style>
                                    <a:lnRef idx="2">
                                      <a:schemeClr val="accent1">
                                        <a:shade val="50000"/>
                                      </a:schemeClr>
                                    </a:lnRef>
                                    <a:fillRef idx="1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lt1"/>
                                    </a:fontRef>
                                  </p:style>
                                  <p:txBody>
                                    <a:bodyPr rot="0" spcFirstLastPara="0" vert="horz" wrap="square" lIns="91440" tIns="45720" rIns="91440" bIns="45720" numCol="1" spcCol="0" rtlCol="0" fromWordArt="0" anchor="ctr" anchorCtr="0" forceAA="0" compatLnSpc="1">
                                      <a:prstTxWarp prst="textNoShape">
                                        <a:avLst/>
                                      </a:prstTxWarp>
                                      <a:noAutofit/>
                                    </a:bodyPr>
                                    <a:lstStyle/>
                                    <a:p>
                                      <a:endParaRPr lang="en-NZ"/>
                                    </a:p>
                                  </p:txBody>
                                </p:sp>
                                <mc:AlternateContent xmlns:mc="http://schemas.openxmlformats.org/markup-compatibility/2006">
                                  <mc:Choice xmlns:a14="http://schemas.microsoft.com/office/drawing/2010/main" Requires="a14">
                                    <p:sp>
                                      <p:nvSpPr>
                                        <p:cNvPr id="254" name="Text Box 2322">
                                          <a:extLst>
                                            <a:ext uri="{FF2B5EF4-FFF2-40B4-BE49-F238E27FC236}">
                                              <a16:creationId xmlns:a16="http://schemas.microsoft.com/office/drawing/2014/main" id="{0B21D5FC-30F0-B769-1FD0-A3A56115A044}"/>
                                            </a:ext>
                                          </a:extLst>
                                        </p:cNvPr>
                                        <p:cNvSpPr txBox="1">
                                          <a:spLocks noChangeAspect="1"/>
                                        </p:cNvSpPr>
                                        <p:nvPr/>
                                      </p:nvSpPr>
                                      <p:spPr>
                                        <a:xfrm>
                                          <a:off x="36604" y="245552"/>
                                          <a:ext cx="389255" cy="253365"/>
                                        </a:xfrm>
                                        <a:prstGeom prst="rect">
                                          <a:avLst/>
                                        </a:prstGeom>
                                        <a:noFill/>
                                        <a:ln w="6350">
                                          <a:noFill/>
                                        </a:ln>
                                      </p:spPr>
                                      <p:txBody>
                                        <a:bodyPr rot="0" spcFirstLastPara="0" vert="horz" wrap="none" lIns="91440" tIns="45720" rIns="91440" bIns="45720" numCol="1" spcCol="0" rtlCol="0" fromWordArt="0" anchor="t" anchorCtr="0" forceAA="0" compatLnSpc="1">
                                          <a:prstTxWarp prst="textNoShape">
                                            <a:avLst/>
                                          </a:prstTxWarp>
                                          <a:noAutofit/>
                                        </a:bodyPr>
                                        <a:lstStyle/>
                                        <a:p>
                                          <a:pPr>
                                            <a:lnSpc>
                                              <a:spcPct val="107000"/>
                                            </a:lnSpc>
                                            <a:spcAft>
                                              <a:spcPts val="800"/>
                                            </a:spcAft>
                                          </a:pPr>
                                          <a14:m>
                                            <m:oMathPara xmlns:m="http://schemas.openxmlformats.org/officeDocument/2006/math">
                                              <m:oMathParaPr>
                                                <m:jc m:val="centerGroup"/>
                                              </m:oMathParaPr>
                                              <m:oMath xmlns:m="http://schemas.openxmlformats.org/officeDocument/2006/math">
                                                <m:r>
                                                  <a:rPr lang="en-NZ" sz="800" i="1" kern="100">
                                                    <a:effectLst/>
                                                    <a:latin typeface="Cambria Math" panose="02040503050406030204" pitchFamily="18" charset="0"/>
                                                    <a:ea typeface="Calibri" panose="020F0502020204030204" pitchFamily="34" charset="0"/>
                                                    <a:cs typeface="Times New Roman" panose="02020603050405020304" pitchFamily="18" charset="0"/>
                                                  </a:rPr>
                                                  <m:t>𝐺𝐷𝑃</m:t>
                                                </m:r>
                                              </m:oMath>
                                            </m:oMathPara>
                                          </a14:m>
                                          <a:endParaRPr lang="en-NZ" sz="1100" kern="100">
                                            <a:effectLst/>
                                            <a:latin typeface="Calibri" panose="020F0502020204030204" pitchFamily="34" charset="0"/>
                                            <a:ea typeface="Calibri" panose="020F0502020204030204" pitchFamily="34" charset="0"/>
                                            <a:cs typeface="Times New Roman" panose="02020603050405020304" pitchFamily="18" charset="0"/>
                                          </a:endParaRPr>
                                        </a:p>
                                      </p:txBody>
                                    </p:sp>
                                  </mc:Choice>
                                  <mc:Fallback>
                                    <p:sp>
                                      <p:nvSpPr>
                                        <p:cNvPr id="254" name="Text Box 2322">
                                          <a:extLst>
                                            <a:ext uri="{FF2B5EF4-FFF2-40B4-BE49-F238E27FC236}">
                                              <a16:creationId xmlns:a16="http://schemas.microsoft.com/office/drawing/2014/main" id="{0B21D5FC-30F0-B769-1FD0-A3A56115A044}"/>
                                            </a:ext>
                                          </a:extLst>
                                        </p:cNvPr>
                                        <p:cNvSpPr txBox="1">
                                          <a:spLocks noRot="1" noChangeAspect="1" noMove="1" noResize="1" noEditPoints="1" noAdjustHandles="1" noChangeArrowheads="1" noChangeShapeType="1" noTextEdit="1"/>
                                        </p:cNvSpPr>
                                        <p:nvPr/>
                                      </p:nvSpPr>
                                      <p:spPr>
                                        <a:xfrm>
                                          <a:off x="36604" y="245552"/>
                                          <a:ext cx="389255" cy="253365"/>
                                        </a:xfrm>
                                        <a:prstGeom prst="rect">
                                          <a:avLst/>
                                        </a:prstGeom>
                                        <a:blipFill>
                                          <a:blip r:embed="rId7"/>
                                          <a:stretch>
                                            <a:fillRect/>
                                          </a:stretch>
                                        </a:blipFill>
                                        <a:ln w="6350">
                                          <a:noFill/>
                                        </a:ln>
                                      </p:spPr>
                                      <p:txBody>
                                        <a:bodyPr/>
                                        <a:lstStyle/>
                                        <a:p>
                                          <a:r>
                                            <a:rPr lang="en-NZ">
                                              <a:noFill/>
                                            </a:rPr>
                                            <a:t> </a:t>
                                          </a:r>
                                        </a:p>
                                      </p:txBody>
                                    </p:sp>
                                  </mc:Fallback>
                                </mc:AlternateContent>
                              </p:grpSp>
                            </p:grpSp>
                            <p:grpSp>
                              <p:nvGrpSpPr>
                                <p:cNvPr id="244" name="Group 243">
                                  <a:extLst>
                                    <a:ext uri="{FF2B5EF4-FFF2-40B4-BE49-F238E27FC236}">
                                      <a16:creationId xmlns:a16="http://schemas.microsoft.com/office/drawing/2014/main" id="{927FD18E-E2D6-1609-06BA-CD574A4798F4}"/>
                                    </a:ext>
                                  </a:extLst>
                                </p:cNvPr>
                                <p:cNvGrpSpPr/>
                                <p:nvPr/>
                              </p:nvGrpSpPr>
                              <p:grpSpPr>
                                <a:xfrm>
                                  <a:off x="0" y="591981"/>
                                  <a:ext cx="536781" cy="270014"/>
                                  <a:chOff x="19048" y="0"/>
                                  <a:chExt cx="536781" cy="270014"/>
                                </a:xfrm>
                              </p:grpSpPr>
                              <p:grpSp>
                                <p:nvGrpSpPr>
                                  <p:cNvPr id="245" name="Group 244">
                                    <a:extLst>
                                      <a:ext uri="{FF2B5EF4-FFF2-40B4-BE49-F238E27FC236}">
                                        <a16:creationId xmlns:a16="http://schemas.microsoft.com/office/drawing/2014/main" id="{89A2C87A-F374-9057-5E44-5635D0963DA2}"/>
                                      </a:ext>
                                    </a:extLst>
                                  </p:cNvPr>
                                  <p:cNvGrpSpPr/>
                                  <p:nvPr/>
                                </p:nvGrpSpPr>
                                <p:grpSpPr>
                                  <a:xfrm>
                                    <a:off x="19048" y="0"/>
                                    <a:ext cx="476952" cy="251460"/>
                                    <a:chOff x="4782" y="10973"/>
                                    <a:chExt cx="477698" cy="252000"/>
                                  </a:xfrm>
                                </p:grpSpPr>
                                <p:sp>
                                  <p:nvSpPr>
                                    <p:cNvPr id="249" name="Oval 248">
                                      <a:extLst>
                                        <a:ext uri="{FF2B5EF4-FFF2-40B4-BE49-F238E27FC236}">
                                          <a16:creationId xmlns:a16="http://schemas.microsoft.com/office/drawing/2014/main" id="{8FD8DCFD-FBD1-77C7-28E2-05F6CD738C79}"/>
                                        </a:ext>
                                      </a:extLst>
                                    </p:cNvPr>
                                    <p:cNvSpPr/>
                                    <p:nvPr/>
                                  </p:nvSpPr>
                                  <p:spPr>
                                    <a:xfrm>
                                      <a:off x="85864" y="10973"/>
                                      <a:ext cx="396616" cy="252000"/>
                                    </a:xfrm>
                                    <a:prstGeom prst="ellipse">
                                      <a:avLst/>
                                    </a:prstGeom>
                                    <a:gradFill flip="none" rotWithShape="1">
                                      <a:gsLst>
                                        <a:gs pos="98000">
                                          <a:srgbClr val="00B0F0"/>
                                        </a:gs>
                                        <a:gs pos="26000">
                                          <a:schemeClr val="bg1"/>
                                        </a:gs>
                                      </a:gsLst>
                                      <a:lin ang="0" scaled="1"/>
                                      <a:tileRect/>
                                    </a:gradFill>
                                    <a:ln w="9525"/>
                                  </p:spPr>
                                  <p:style>
                                    <a:lnRef idx="2">
                                      <a:schemeClr val="accent1">
                                        <a:shade val="50000"/>
                                      </a:schemeClr>
                                    </a:lnRef>
                                    <a:fillRef idx="1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lt1"/>
                                    </a:fontRef>
                                  </p:style>
                                  <p:txBody>
                                    <a:bodyPr rot="0" spcFirstLastPara="0" vert="horz" wrap="square" lIns="91440" tIns="45720" rIns="91440" bIns="45720" numCol="1" spcCol="0" rtlCol="0" fromWordArt="0" anchor="ctr" anchorCtr="0" forceAA="0" compatLnSpc="1">
                                      <a:prstTxWarp prst="textNoShape">
                                        <a:avLst/>
                                      </a:prstTxWarp>
                                      <a:noAutofit/>
                                    </a:bodyPr>
                                    <a:lstStyle/>
                                    <a:p>
                                      <a:endParaRPr lang="en-NZ"/>
                                    </a:p>
                                  </p:txBody>
                                </p:sp>
                                <mc:AlternateContent xmlns:mc="http://schemas.openxmlformats.org/markup-compatibility/2006">
                                  <mc:Choice xmlns:a14="http://schemas.microsoft.com/office/drawing/2010/main" Requires="a14">
                                    <p:sp>
                                      <p:nvSpPr>
                                        <p:cNvPr id="250" name="Text Box 2337">
                                          <a:extLst>
                                            <a:ext uri="{FF2B5EF4-FFF2-40B4-BE49-F238E27FC236}">
                                              <a16:creationId xmlns:a16="http://schemas.microsoft.com/office/drawing/2014/main" id="{5AD764D5-2086-9201-0639-4645F8897C49}"/>
                                            </a:ext>
                                          </a:extLst>
                                        </p:cNvPr>
                                        <p:cNvSpPr txBox="1"/>
                                        <p:nvPr/>
                                      </p:nvSpPr>
                                      <p:spPr>
                                        <a:xfrm>
                                          <a:off x="4782" y="19060"/>
                                          <a:ext cx="308610" cy="227330"/>
                                        </a:xfrm>
                                        <a:prstGeom prst="rect">
                                          <a:avLst/>
                                        </a:prstGeom>
                                        <a:noFill/>
                                        <a:ln w="6350">
                                          <a:noFill/>
                                        </a:ln>
                                      </p:spPr>
                                      <p:txBody>
                                        <a:bodyPr rot="0" spcFirstLastPara="0" vert="horz" wrap="none" lIns="91440" tIns="45720" rIns="91440" bIns="45720" numCol="1" spcCol="0" rtlCol="0" fromWordArt="0" anchor="t" anchorCtr="0" forceAA="0" compatLnSpc="1">
                                          <a:prstTxWarp prst="textNoShape">
                                            <a:avLst/>
                                          </a:prstTxWarp>
                                          <a:noAutofit/>
                                        </a:bodyPr>
                                        <a:lstStyle/>
                                        <a:p>
                                          <a:pPr>
                                            <a:lnSpc>
                                              <a:spcPct val="107000"/>
                                            </a:lnSpc>
                                            <a:spcAft>
                                              <a:spcPts val="800"/>
                                            </a:spcAft>
                                          </a:pPr>
                                          <a14:m>
                                            <m:oMathPara xmlns:m="http://schemas.openxmlformats.org/officeDocument/2006/math">
                                              <m:oMathParaPr>
                                                <m:jc m:val="centerGroup"/>
                                              </m:oMathParaPr>
                                              <m:oMath xmlns:m="http://schemas.openxmlformats.org/officeDocument/2006/math">
                                                <m:sSub>
                                                  <m:sSubPr>
                                                    <m:ctrlPr>
                                                      <a:rPr lang="en-NZ" sz="800" b="1" i="1" kern="100">
                                                        <a:solidFill>
                                                          <a:srgbClr val="00B050"/>
                                                        </a:solidFill>
                                                        <a:effectLst/>
                                                        <a:latin typeface="Cambria Math" panose="02040503050406030204" pitchFamily="18" charset="0"/>
                                                        <a:ea typeface="Calibri" panose="020F0502020204030204" pitchFamily="34" charset="0"/>
                                                        <a:cs typeface="Times New Roman" panose="02020603050405020304" pitchFamily="18" charset="0"/>
                                                      </a:rPr>
                                                    </m:ctrlPr>
                                                  </m:sSubPr>
                                                  <m:e>
                                                    <m:r>
                                                      <a:rPr lang="en-NZ" sz="800" b="1" i="1" kern="100">
                                                        <a:solidFill>
                                                          <a:srgbClr val="00B050"/>
                                                        </a:solidFill>
                                                        <a:effectLst/>
                                                        <a:latin typeface="Cambria Math" panose="02040503050406030204" pitchFamily="18" charset="0"/>
                                                        <a:ea typeface="Calibri" panose="020F0502020204030204" pitchFamily="34" charset="0"/>
                                                        <a:cs typeface="Times New Roman" panose="02020603050405020304" pitchFamily="18" charset="0"/>
                                                      </a:rPr>
                                                      <m:t>𝑮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lang="en-NZ" sz="800" b="1" i="1" kern="100">
                                                        <a:solidFill>
                                                          <a:srgbClr val="00B050"/>
                                                        </a:solidFill>
                                                        <a:effectLst/>
                                                        <a:latin typeface="Cambria Math" panose="02040503050406030204" pitchFamily="18" charset="0"/>
                                                        <a:ea typeface="Calibri" panose="020F0502020204030204" pitchFamily="34" charset="0"/>
                                                        <a:cs typeface="Times New Roman" panose="02020603050405020304" pitchFamily="18" charset="0"/>
                                                      </a:rPr>
                                                      <m:t>𝜶</m:t>
                                                    </m:r>
                                                  </m:sub>
                                                </m:sSub>
                                              </m:oMath>
                                            </m:oMathPara>
                                          </a14:m>
                                          <a:endParaRPr lang="en-NZ" sz="1100" kern="100">
                                            <a:effectLst/>
                                            <a:latin typeface="Calibri" panose="020F0502020204030204" pitchFamily="34" charset="0"/>
                                            <a:ea typeface="Calibri" panose="020F0502020204030204" pitchFamily="34" charset="0"/>
                                            <a:cs typeface="Times New Roman" panose="02020603050405020304" pitchFamily="18" charset="0"/>
                                          </a:endParaRPr>
                                        </a:p>
                                      </p:txBody>
                                    </p:sp>
                                  </mc:Choice>
                                  <mc:Fallback>
                                    <p:sp>
                                      <p:nvSpPr>
                                        <p:cNvPr id="250" name="Text Box 2337">
                                          <a:extLst>
                                            <a:ext uri="{FF2B5EF4-FFF2-40B4-BE49-F238E27FC236}">
                                              <a16:creationId xmlns:a16="http://schemas.microsoft.com/office/drawing/2014/main" id="{5AD764D5-2086-9201-0639-4645F8897C49}"/>
                                            </a:ext>
                                          </a:extLst>
                                        </p:cNvPr>
                                        <p:cNvSpPr txBox="1">
                                          <a:spLocks noRot="1" noChangeAspect="1" noMove="1" noResize="1" noEditPoints="1" noAdjustHandles="1" noChangeArrowheads="1" noChangeShapeType="1" noTextEdit="1"/>
                                        </p:cNvSpPr>
                                        <p:nvPr/>
                                      </p:nvSpPr>
                                      <p:spPr>
                                        <a:xfrm>
                                          <a:off x="4782" y="19060"/>
                                          <a:ext cx="308610" cy="227330"/>
                                        </a:xfrm>
                                        <a:prstGeom prst="rect">
                                          <a:avLst/>
                                        </a:prstGeom>
                                        <a:blipFill>
                                          <a:blip r:embed="rId6"/>
                                          <a:stretch>
                                            <a:fillRect/>
                                          </a:stretch>
                                        </a:blipFill>
                                        <a:ln w="6350">
                                          <a:noFill/>
                                        </a:ln>
                                      </p:spPr>
                                      <p:txBody>
                                        <a:bodyPr/>
                                        <a:lstStyle/>
                                        <a:p>
                                          <a:r>
                                            <a:rPr lang="en-NZ">
                                              <a:noFill/>
                                            </a:rPr>
                                            <a:t> </a:t>
                                          </a:r>
                                        </a:p>
                                      </p:txBody>
                                    </p:sp>
                                  </mc:Fallback>
                                </mc:AlternateContent>
                              </p:grpSp>
                              <p:grpSp>
                                <p:nvGrpSpPr>
                                  <p:cNvPr id="246" name="Group 245">
                                    <a:extLst>
                                      <a:ext uri="{FF2B5EF4-FFF2-40B4-BE49-F238E27FC236}">
                                        <a16:creationId xmlns:a16="http://schemas.microsoft.com/office/drawing/2014/main" id="{E05D5071-6D7B-6087-A766-C0B70CCA9536}"/>
                                      </a:ext>
                                    </a:extLst>
                                  </p:cNvPr>
                                  <p:cNvGrpSpPr/>
                                  <p:nvPr/>
                                </p:nvGrpSpPr>
                                <p:grpSpPr>
                                  <a:xfrm>
                                    <a:off x="176099" y="16649"/>
                                    <a:ext cx="379730" cy="253365"/>
                                    <a:chOff x="36490" y="245533"/>
                                    <a:chExt cx="379730" cy="253365"/>
                                  </a:xfrm>
                                </p:grpSpPr>
                                <p:sp>
                                  <p:nvSpPr>
                                    <p:cNvPr id="247" name="Oval 246">
                                      <a:extLst>
                                        <a:ext uri="{FF2B5EF4-FFF2-40B4-BE49-F238E27FC236}">
                                          <a16:creationId xmlns:a16="http://schemas.microsoft.com/office/drawing/2014/main" id="{0C0DA239-C37C-1B72-E94E-A06C2ACAD523}"/>
                                        </a:ext>
                                      </a:extLst>
                                    </p:cNvPr>
                                    <p:cNvSpPr>
                                      <a:spLocks noChangeAspect="1"/>
                                    </p:cNvSpPr>
                                    <p:nvPr/>
                                  </p:nvSpPr>
                                  <p:spPr>
                                    <a:xfrm>
                                      <a:off x="106680" y="265430"/>
                                      <a:ext cx="248716" cy="182880"/>
                                    </a:xfrm>
                                    <a:prstGeom prst="ellipse">
                                      <a:avLst/>
                                    </a:prstGeom>
                                    <a:gradFill flip="none" rotWithShape="1">
                                      <a:gsLst>
                                        <a:gs pos="0">
                                          <a:schemeClr val="bg1">
                                            <a:lumMod val="65000"/>
                                          </a:schemeClr>
                                        </a:gs>
                                        <a:gs pos="51000">
                                          <a:schemeClr val="bg1"/>
                                        </a:gs>
                                        <a:gs pos="100000">
                                          <a:schemeClr val="bg1">
                                            <a:lumMod val="65000"/>
                                          </a:schemeClr>
                                        </a:gs>
                                      </a:gsLst>
                                      <a:lin ang="0" scaled="1"/>
                                      <a:tileRect/>
                                    </a:gradFill>
                                    <a:ln w="9525"/>
                                  </p:spPr>
                                  <p:style>
                                    <a:lnRef idx="2">
                                      <a:schemeClr val="accent1">
                                        <a:shade val="50000"/>
                                      </a:schemeClr>
                                    </a:lnRef>
                                    <a:fillRef idx="1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lt1"/>
                                    </a:fontRef>
                                  </p:style>
                                  <p:txBody>
                                    <a:bodyPr rot="0" spcFirstLastPara="0" vert="horz" wrap="square" lIns="91440" tIns="45720" rIns="91440" bIns="45720" numCol="1" spcCol="0" rtlCol="0" fromWordArt="0" anchor="ctr" anchorCtr="0" forceAA="0" compatLnSpc="1">
                                      <a:prstTxWarp prst="textNoShape">
                                        <a:avLst/>
                                      </a:prstTxWarp>
                                      <a:noAutofit/>
                                    </a:bodyPr>
                                    <a:lstStyle/>
                                    <a:p>
                                      <a:endParaRPr lang="en-NZ"/>
                                    </a:p>
                                  </p:txBody>
                                </p:sp>
                                <mc:AlternateContent xmlns:mc="http://schemas.openxmlformats.org/markup-compatibility/2006">
                                  <mc:Choice xmlns:a14="http://schemas.microsoft.com/office/drawing/2010/main" Requires="a14">
                                    <p:sp>
                                      <p:nvSpPr>
                                        <p:cNvPr id="248" name="Text Box 2340">
                                          <a:extLst>
                                            <a:ext uri="{FF2B5EF4-FFF2-40B4-BE49-F238E27FC236}">
                                              <a16:creationId xmlns:a16="http://schemas.microsoft.com/office/drawing/2014/main" id="{7B26380C-53A6-7A4F-9F62-DCC47C0B950E}"/>
                                            </a:ext>
                                          </a:extLst>
                                        </p:cNvPr>
                                        <p:cNvSpPr txBox="1">
                                          <a:spLocks noChangeAspect="1"/>
                                        </p:cNvSpPr>
                                        <p:nvPr/>
                                      </p:nvSpPr>
                                      <p:spPr>
                                        <a:xfrm>
                                          <a:off x="36490" y="245533"/>
                                          <a:ext cx="379730" cy="253365"/>
                                        </a:xfrm>
                                        <a:prstGeom prst="rect">
                                          <a:avLst/>
                                        </a:prstGeom>
                                        <a:noFill/>
                                        <a:ln w="6350">
                                          <a:noFill/>
                                        </a:ln>
                                      </p:spPr>
                                      <p:txBody>
                                        <a:bodyPr rot="0" spcFirstLastPara="0" vert="horz" wrap="none" lIns="91440" tIns="45720" rIns="91440" bIns="45720" numCol="1" spcCol="0" rtlCol="0" fromWordArt="0" anchor="t" anchorCtr="0" forceAA="0" compatLnSpc="1">
                                          <a:prstTxWarp prst="textNoShape">
                                            <a:avLst/>
                                          </a:prstTxWarp>
                                          <a:noAutofit/>
                                        </a:bodyPr>
                                        <a:lstStyle/>
                                        <a:p>
                                          <a:pPr>
                                            <a:lnSpc>
                                              <a:spcPct val="107000"/>
                                            </a:lnSpc>
                                            <a:spcAft>
                                              <a:spcPts val="800"/>
                                            </a:spcAft>
                                          </a:pPr>
                                          <a14:m>
                                            <m:oMathPara xmlns:m="http://schemas.openxmlformats.org/officeDocument/2006/math">
                                              <m:oMathParaPr>
                                                <m:jc m:val="centerGroup"/>
                                              </m:oMathParaPr>
                                              <m:oMath xmlns:m="http://schemas.openxmlformats.org/officeDocument/2006/math">
                                                <m:r>
                                                  <a:rPr lang="en-NZ" sz="800" i="1" kern="100">
                                                    <a:effectLst/>
                                                    <a:latin typeface="Cambria Math" panose="02040503050406030204" pitchFamily="18" charset="0"/>
                                                    <a:ea typeface="Calibri" panose="020F0502020204030204" pitchFamily="34" charset="0"/>
                                                    <a:cs typeface="Times New Roman" panose="02020603050405020304" pitchFamily="18" charset="0"/>
                                                  </a:rPr>
                                                  <m:t>𝐺𝑇𝑃</m:t>
                                                </m:r>
                                              </m:oMath>
                                            </m:oMathPara>
                                          </a14:m>
                                          <a:endParaRPr lang="en-NZ" sz="1100" kern="100">
                                            <a:effectLst/>
                                            <a:latin typeface="Calibri" panose="020F0502020204030204" pitchFamily="34" charset="0"/>
                                            <a:ea typeface="Calibri" panose="020F0502020204030204" pitchFamily="34" charset="0"/>
                                            <a:cs typeface="Times New Roman" panose="02020603050405020304" pitchFamily="18" charset="0"/>
                                          </a:endParaRPr>
                                        </a:p>
                                      </p:txBody>
                                    </p:sp>
                                  </mc:Choice>
                                  <mc:Fallback>
                                    <p:sp>
                                      <p:nvSpPr>
                                        <p:cNvPr id="248" name="Text Box 2340">
                                          <a:extLst>
                                            <a:ext uri="{FF2B5EF4-FFF2-40B4-BE49-F238E27FC236}">
                                              <a16:creationId xmlns:a16="http://schemas.microsoft.com/office/drawing/2014/main" id="{7B26380C-53A6-7A4F-9F62-DCC47C0B950E}"/>
                                            </a:ext>
                                          </a:extLst>
                                        </p:cNvPr>
                                        <p:cNvSpPr txBox="1">
                                          <a:spLocks noRot="1" noChangeAspect="1" noMove="1" noResize="1" noEditPoints="1" noAdjustHandles="1" noChangeArrowheads="1" noChangeShapeType="1" noTextEdit="1"/>
                                        </p:cNvSpPr>
                                        <p:nvPr/>
                                      </p:nvSpPr>
                                      <p:spPr>
                                        <a:xfrm>
                                          <a:off x="36490" y="245533"/>
                                          <a:ext cx="379730" cy="253365"/>
                                        </a:xfrm>
                                        <a:prstGeom prst="rect">
                                          <a:avLst/>
                                        </a:prstGeom>
                                        <a:blipFill>
                                          <a:blip r:embed="rId8"/>
                                          <a:stretch>
                                            <a:fillRect/>
                                          </a:stretch>
                                        </a:blipFill>
                                        <a:ln w="6350">
                                          <a:noFill/>
                                        </a:ln>
                                      </p:spPr>
                                      <p:txBody>
                                        <a:bodyPr/>
                                        <a:lstStyle/>
                                        <a:p>
                                          <a:r>
                                            <a:rPr lang="en-NZ">
                                              <a:noFill/>
                                            </a:rPr>
                                            <a:t> </a:t>
                                          </a:r>
                                        </a:p>
                                      </p:txBody>
                                    </p:sp>
                                  </mc:Fallback>
                                </mc:AlternateContent>
                              </p:grpSp>
                            </p:grpSp>
                          </p:grpSp>
                        </p:grpSp>
                      </p:grpSp>
                      <p:grpSp>
                        <p:nvGrpSpPr>
                          <p:cNvPr id="195" name="Group 194">
                            <a:extLst>
                              <a:ext uri="{FF2B5EF4-FFF2-40B4-BE49-F238E27FC236}">
                                <a16:creationId xmlns:a16="http://schemas.microsoft.com/office/drawing/2014/main" id="{F1004835-8873-4461-737C-E43535086611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218250" y="1050003"/>
                            <a:ext cx="1305990" cy="831843"/>
                            <a:chOff x="1" y="-279"/>
                            <a:chExt cx="1305990" cy="831843"/>
                          </a:xfrm>
                        </p:grpSpPr>
                        <p:sp>
                          <p:nvSpPr>
                            <p:cNvPr id="235" name="Text Box 55">
                              <a:extLst>
                                <a:ext uri="{FF2B5EF4-FFF2-40B4-BE49-F238E27FC236}">
                                  <a16:creationId xmlns:a16="http://schemas.microsoft.com/office/drawing/2014/main" id="{BBB34EE1-4B7E-E0AB-77AE-FACA46540761}"/>
                                </a:ext>
                              </a:extLst>
                            </p:cNvPr>
                            <p:cNvSpPr txBox="1"/>
                            <p:nvPr/>
                          </p:nvSpPr>
                          <p:spPr>
                            <a:xfrm>
                              <a:off x="404044" y="617402"/>
                              <a:ext cx="901947" cy="214162"/>
                            </a:xfrm>
                            <a:prstGeom prst="rect">
                              <a:avLst/>
                            </a:prstGeom>
                            <a:noFill/>
                            <a:ln w="6350">
                              <a:noFill/>
                            </a:ln>
                          </p:spPr>
                          <p:txBody>
                            <a:bodyPr rot="0" spcFirstLastPara="0" vert="horz" wrap="square" lIns="91440" tIns="45720" rIns="91440" bIns="45720" numCol="1" spcCol="0" rtlCol="0" fromWordArt="0" anchor="t" anchorCtr="0" forceAA="0" compatLnSpc="1">
                              <a:prstTxWarp prst="textNoShape">
                                <a:avLst/>
                              </a:prstTxWarp>
                              <a:noAutofit/>
                            </a:bodyPr>
                            <a:lstStyle/>
                            <a:p>
                              <a:pPr>
                                <a:lnSpc>
                                  <a:spcPct val="107000"/>
                                </a:lnSpc>
                                <a:spcAft>
                                  <a:spcPts val="800"/>
                                </a:spcAft>
                              </a:pPr>
                              <a:r>
                                <a:rPr lang="en-NZ" sz="800" kern="100">
                                  <a:effectLst/>
                                  <a:latin typeface="Calibri" panose="020F0502020204030204" pitchFamily="34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 Ligand ejection</a:t>
                              </a:r>
                              <a:endParaRPr lang="en-NZ" sz="1100" kern="100">
                                <a:effectLst/>
                                <a:latin typeface="Calibri" panose="020F0502020204030204" pitchFamily="34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endParaRPr>
                            </a:p>
                          </p:txBody>
                        </p:sp>
                        <p:grpSp>
                          <p:nvGrpSpPr>
                            <p:cNvPr id="236" name="Group 235">
                              <a:extLst>
                                <a:ext uri="{FF2B5EF4-FFF2-40B4-BE49-F238E27FC236}">
                                  <a16:creationId xmlns:a16="http://schemas.microsoft.com/office/drawing/2014/main" id="{15697E90-D297-504D-29C9-42C8722B7D8F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1" y="-279"/>
                              <a:ext cx="1116320" cy="647880"/>
                              <a:chOff x="-369553" y="-30719"/>
                              <a:chExt cx="1117420" cy="649121"/>
                            </a:xfrm>
                          </p:grpSpPr>
                          <p:sp>
                            <p:nvSpPr>
                              <p:cNvPr id="237" name="Freeform: Shape 236">
                                <a:extLst>
                                  <a:ext uri="{FF2B5EF4-FFF2-40B4-BE49-F238E27FC236}">
                                    <a16:creationId xmlns:a16="http://schemas.microsoft.com/office/drawing/2014/main" id="{271A629F-8176-9807-205F-B794DAE9821B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 flipV="1">
                                <a:off x="368717" y="-30719"/>
                                <a:ext cx="102638" cy="642440"/>
                              </a:xfrm>
                              <a:custGeom>
                                <a:avLst/>
                                <a:gdLst>
                                  <a:gd name="connsiteX0" fmla="*/ 0 w 698602"/>
                                  <a:gd name="connsiteY0" fmla="*/ 0 h 263348"/>
                                  <a:gd name="connsiteX1" fmla="*/ 698602 w 698602"/>
                                  <a:gd name="connsiteY1" fmla="*/ 263348 h 263348"/>
                                  <a:gd name="connsiteX2" fmla="*/ 698602 w 698602"/>
                                  <a:gd name="connsiteY2" fmla="*/ 263348 h 263348"/>
                                  <a:gd name="connsiteX0" fmla="*/ 0 w 698602"/>
                                  <a:gd name="connsiteY0" fmla="*/ 0 h 263348"/>
                                  <a:gd name="connsiteX1" fmla="*/ 698602 w 698602"/>
                                  <a:gd name="connsiteY1" fmla="*/ 263348 h 263348"/>
                                  <a:gd name="connsiteX2" fmla="*/ 698602 w 698602"/>
                                  <a:gd name="connsiteY2" fmla="*/ 263348 h 263348"/>
                                  <a:gd name="connsiteX0" fmla="*/ 0 w 533986"/>
                                  <a:gd name="connsiteY0" fmla="*/ 125032 h 147882"/>
                                  <a:gd name="connsiteX1" fmla="*/ 533986 w 533986"/>
                                  <a:gd name="connsiteY1" fmla="*/ 0 h 147882"/>
                                  <a:gd name="connsiteX2" fmla="*/ 533986 w 533986"/>
                                  <a:gd name="connsiteY2" fmla="*/ 0 h 147882"/>
                                  <a:gd name="connsiteX0" fmla="*/ 0 w 533986"/>
                                  <a:gd name="connsiteY0" fmla="*/ 125032 h 125032"/>
                                  <a:gd name="connsiteX1" fmla="*/ 533986 w 533986"/>
                                  <a:gd name="connsiteY1" fmla="*/ 0 h 125032"/>
                                  <a:gd name="connsiteX2" fmla="*/ 533986 w 533986"/>
                                  <a:gd name="connsiteY2" fmla="*/ 0 h 125032"/>
                                  <a:gd name="connsiteX0" fmla="*/ 0 w 391182"/>
                                  <a:gd name="connsiteY0" fmla="*/ 147079 h 147079"/>
                                  <a:gd name="connsiteX1" fmla="*/ 391182 w 391182"/>
                                  <a:gd name="connsiteY1" fmla="*/ 0 h 147079"/>
                                  <a:gd name="connsiteX2" fmla="*/ 391182 w 391182"/>
                                  <a:gd name="connsiteY2" fmla="*/ 0 h 147079"/>
                                  <a:gd name="connsiteX0" fmla="*/ 0 w 391182"/>
                                  <a:gd name="connsiteY0" fmla="*/ 147079 h 147079"/>
                                  <a:gd name="connsiteX1" fmla="*/ 391182 w 391182"/>
                                  <a:gd name="connsiteY1" fmla="*/ 0 h 147079"/>
                                  <a:gd name="connsiteX0" fmla="*/ 0 w 391182"/>
                                  <a:gd name="connsiteY0" fmla="*/ 147079 h 147079"/>
                                  <a:gd name="connsiteX1" fmla="*/ 391182 w 391182"/>
                                  <a:gd name="connsiteY1" fmla="*/ 0 h 147079"/>
                                  <a:gd name="connsiteX0" fmla="*/ 102277 w 493459"/>
                                  <a:gd name="connsiteY0" fmla="*/ 147079 h 147079"/>
                                  <a:gd name="connsiteX1" fmla="*/ 493459 w 493459"/>
                                  <a:gd name="connsiteY1" fmla="*/ 0 h 147079"/>
                                  <a:gd name="connsiteX0" fmla="*/ 95939 w 536003"/>
                                  <a:gd name="connsiteY0" fmla="*/ 149424 h 149424"/>
                                  <a:gd name="connsiteX1" fmla="*/ 536003 w 536003"/>
                                  <a:gd name="connsiteY1" fmla="*/ 0 h 149424"/>
                                  <a:gd name="connsiteX0" fmla="*/ 418 w 440482"/>
                                  <a:gd name="connsiteY0" fmla="*/ 149424 h 149424"/>
                                  <a:gd name="connsiteX1" fmla="*/ 440482 w 440482"/>
                                  <a:gd name="connsiteY1" fmla="*/ 0 h 149424"/>
                                  <a:gd name="connsiteX0" fmla="*/ 1333 w 441397"/>
                                  <a:gd name="connsiteY0" fmla="*/ 149424 h 149424"/>
                                  <a:gd name="connsiteX1" fmla="*/ 441397 w 441397"/>
                                  <a:gd name="connsiteY1" fmla="*/ 0 h 149424"/>
                                </a:gdLst>
                                <a:ahLst/>
                                <a:cxnLst>
                                  <a:cxn ang="0">
                                    <a:pos x="connsiteX0" y="connsiteY0"/>
                                  </a:cxn>
                                  <a:cxn ang="0">
                                    <a:pos x="connsiteX1" y="connsiteY1"/>
                                  </a:cxn>
                                </a:cxnLst>
                                <a:rect l="l" t="t" r="r" b="b"/>
                                <a:pathLst>
                                  <a:path w="441397" h="149424">
                                    <a:moveTo>
                                      <a:pt x="1333" y="149424"/>
                                    </a:moveTo>
                                    <a:cubicBezTo>
                                      <a:pt x="-19912" y="60268"/>
                                      <a:pt x="216521" y="1646"/>
                                      <a:pt x="441397" y="0"/>
                                    </a:cubicBezTo>
                                  </a:path>
                                </a:pathLst>
                              </a:custGeom>
                              <a:noFill/>
                              <a:ln w="19050">
                                <a:solidFill>
                                  <a:srgbClr val="0070C0"/>
                                </a:solidFill>
                                <a:headEnd type="triangle" w="med" len="med"/>
                                <a:tailEnd type="none" w="med" len="med"/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ot="0" spcFirstLastPara="0" vert="horz" wrap="square" lIns="91440" tIns="45720" rIns="91440" bIns="45720" numCol="1" spcCol="0" rtlCol="0" fromWordArt="0" anchor="ctr" anchorCtr="0" forceAA="0" compatLnSpc="1">
                                <a:prstTxWarp prst="textNoShape">
                                  <a:avLst/>
                                </a:prstTxWarp>
                                <a:noAutofit/>
                              </a:bodyPr>
                              <a:lstStyle/>
                              <a:p>
                                <a:endParaRPr lang="en-NZ"/>
                              </a:p>
                            </p:txBody>
                          </p:sp>
                          <p:cxnSp>
                            <p:nvCxnSpPr>
                              <p:cNvPr id="238" name="Straight Arrow Connector 237">
                                <a:extLst>
                                  <a:ext uri="{FF2B5EF4-FFF2-40B4-BE49-F238E27FC236}">
                                    <a16:creationId xmlns:a16="http://schemas.microsoft.com/office/drawing/2014/main" id="{3EBFDD0F-C0F1-F904-0A21-23E5A99C156D}"/>
                                  </a:ext>
                                </a:extLst>
                              </p:cNvPr>
                              <p:cNvCxnSpPr/>
                              <p:nvPr/>
                            </p:nvCxnSpPr>
                            <p:spPr>
                              <a:xfrm flipH="1" flipV="1">
                                <a:off x="-369553" y="618402"/>
                                <a:ext cx="1117420" cy="0"/>
                              </a:xfrm>
                              <a:prstGeom prst="straightConnector1">
                                <a:avLst/>
                              </a:prstGeom>
                              <a:ln w="19050">
                                <a:solidFill>
                                  <a:srgbClr val="0070C0"/>
                                </a:solidFill>
                                <a:tailEnd type="triangle"/>
                              </a:ln>
                            </p:spPr>
                            <p:style>
                              <a:lnRef idx="1">
                                <a:schemeClr val="accent1"/>
                              </a:lnRef>
                              <a:fillRef idx="0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tx1"/>
                              </a:fontRef>
                            </p:style>
                          </p:cxnSp>
                        </p:grpSp>
                      </p:grpSp>
                      <p:grpSp>
                        <p:nvGrpSpPr>
                          <p:cNvPr id="196" name="Group 195">
                            <a:extLst>
                              <a:ext uri="{FF2B5EF4-FFF2-40B4-BE49-F238E27FC236}">
                                <a16:creationId xmlns:a16="http://schemas.microsoft.com/office/drawing/2014/main" id="{0F6CC014-10B6-C1CA-9D61-7A16603A77B4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0" y="163414"/>
                            <a:ext cx="187901" cy="1513395"/>
                            <a:chOff x="0" y="-160105"/>
                            <a:chExt cx="187901" cy="1513395"/>
                          </a:xfrm>
                        </p:grpSpPr>
                        <p:sp>
                          <p:nvSpPr>
                            <p:cNvPr id="233" name="Freeform: Shape 232">
                              <a:extLst>
                                <a:ext uri="{FF2B5EF4-FFF2-40B4-BE49-F238E27FC236}">
                                  <a16:creationId xmlns:a16="http://schemas.microsoft.com/office/drawing/2014/main" id="{0268FFC6-8A95-6DF1-09E7-BD7E0ACF3C7F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 flipV="1">
                              <a:off x="0" y="100426"/>
                              <a:ext cx="187901" cy="96820"/>
                            </a:xfrm>
                            <a:custGeom>
                              <a:avLst/>
                              <a:gdLst>
                                <a:gd name="connsiteX0" fmla="*/ 0 w 698602"/>
                                <a:gd name="connsiteY0" fmla="*/ 0 h 263348"/>
                                <a:gd name="connsiteX1" fmla="*/ 698602 w 698602"/>
                                <a:gd name="connsiteY1" fmla="*/ 263348 h 263348"/>
                                <a:gd name="connsiteX2" fmla="*/ 698602 w 698602"/>
                                <a:gd name="connsiteY2" fmla="*/ 263348 h 263348"/>
                                <a:gd name="connsiteX0" fmla="*/ 0 w 698602"/>
                                <a:gd name="connsiteY0" fmla="*/ 0 h 263348"/>
                                <a:gd name="connsiteX1" fmla="*/ 698602 w 698602"/>
                                <a:gd name="connsiteY1" fmla="*/ 263348 h 263348"/>
                                <a:gd name="connsiteX2" fmla="*/ 698602 w 698602"/>
                                <a:gd name="connsiteY2" fmla="*/ 263348 h 263348"/>
                                <a:gd name="connsiteX0" fmla="*/ 0 w 533986"/>
                                <a:gd name="connsiteY0" fmla="*/ 125032 h 147882"/>
                                <a:gd name="connsiteX1" fmla="*/ 533986 w 533986"/>
                                <a:gd name="connsiteY1" fmla="*/ 0 h 147882"/>
                                <a:gd name="connsiteX2" fmla="*/ 533986 w 533986"/>
                                <a:gd name="connsiteY2" fmla="*/ 0 h 147882"/>
                                <a:gd name="connsiteX0" fmla="*/ 0 w 533986"/>
                                <a:gd name="connsiteY0" fmla="*/ 125032 h 125032"/>
                                <a:gd name="connsiteX1" fmla="*/ 533986 w 533986"/>
                                <a:gd name="connsiteY1" fmla="*/ 0 h 125032"/>
                                <a:gd name="connsiteX2" fmla="*/ 533986 w 533986"/>
                                <a:gd name="connsiteY2" fmla="*/ 0 h 125032"/>
                                <a:gd name="connsiteX0" fmla="*/ 0 w 391182"/>
                                <a:gd name="connsiteY0" fmla="*/ 147079 h 147079"/>
                                <a:gd name="connsiteX1" fmla="*/ 391182 w 391182"/>
                                <a:gd name="connsiteY1" fmla="*/ 0 h 147079"/>
                                <a:gd name="connsiteX2" fmla="*/ 391182 w 391182"/>
                                <a:gd name="connsiteY2" fmla="*/ 0 h 147079"/>
                                <a:gd name="connsiteX0" fmla="*/ 0 w 391182"/>
                                <a:gd name="connsiteY0" fmla="*/ 147079 h 147079"/>
                                <a:gd name="connsiteX1" fmla="*/ 391182 w 391182"/>
                                <a:gd name="connsiteY1" fmla="*/ 0 h 147079"/>
                                <a:gd name="connsiteX0" fmla="*/ 0 w 391182"/>
                                <a:gd name="connsiteY0" fmla="*/ 147079 h 147079"/>
                                <a:gd name="connsiteX1" fmla="*/ 391182 w 391182"/>
                                <a:gd name="connsiteY1" fmla="*/ 0 h 147079"/>
                                <a:gd name="connsiteX0" fmla="*/ 102277 w 493459"/>
                                <a:gd name="connsiteY0" fmla="*/ 147079 h 147079"/>
                                <a:gd name="connsiteX1" fmla="*/ 493459 w 493459"/>
                                <a:gd name="connsiteY1" fmla="*/ 0 h 147079"/>
                                <a:gd name="connsiteX0" fmla="*/ 95939 w 536003"/>
                                <a:gd name="connsiteY0" fmla="*/ 149424 h 149424"/>
                                <a:gd name="connsiteX1" fmla="*/ 536003 w 536003"/>
                                <a:gd name="connsiteY1" fmla="*/ 0 h 149424"/>
                                <a:gd name="connsiteX0" fmla="*/ 418 w 440482"/>
                                <a:gd name="connsiteY0" fmla="*/ 149424 h 149424"/>
                                <a:gd name="connsiteX1" fmla="*/ 440482 w 440482"/>
                                <a:gd name="connsiteY1" fmla="*/ 0 h 149424"/>
                                <a:gd name="connsiteX0" fmla="*/ 1333 w 441397"/>
                                <a:gd name="connsiteY0" fmla="*/ 149424 h 149424"/>
                                <a:gd name="connsiteX1" fmla="*/ 441397 w 441397"/>
                                <a:gd name="connsiteY1" fmla="*/ 0 h 149424"/>
                                <a:gd name="connsiteX0" fmla="*/ 0 w 440064"/>
                                <a:gd name="connsiteY0" fmla="*/ 150511 h 150511"/>
                                <a:gd name="connsiteX1" fmla="*/ 440064 w 440064"/>
                                <a:gd name="connsiteY1" fmla="*/ 1087 h 150511"/>
                                <a:gd name="connsiteX0" fmla="*/ 0 w 440064"/>
                                <a:gd name="connsiteY0" fmla="*/ 151783 h 151783"/>
                                <a:gd name="connsiteX1" fmla="*/ 440064 w 440064"/>
                                <a:gd name="connsiteY1" fmla="*/ 2359 h 151783"/>
                                <a:gd name="connsiteX0" fmla="*/ 979 w 441043"/>
                                <a:gd name="connsiteY0" fmla="*/ 149602 h 149602"/>
                                <a:gd name="connsiteX1" fmla="*/ 441043 w 441043"/>
                                <a:gd name="connsiteY1" fmla="*/ 178 h 149602"/>
                                <a:gd name="connsiteX0" fmla="*/ 1 w 440065"/>
                                <a:gd name="connsiteY0" fmla="*/ 149704 h 149704"/>
                                <a:gd name="connsiteX1" fmla="*/ 440065 w 440065"/>
                                <a:gd name="connsiteY1" fmla="*/ 280 h 149704"/>
                              </a:gdLst>
                              <a:ahLst/>
                              <a:cxnLst>
                                <a:cxn ang="0">
                                  <a:pos x="connsiteX0" y="connsiteY0"/>
                                </a:cxn>
                                <a:cxn ang="0">
                                  <a:pos x="connsiteX1" y="connsiteY1"/>
                                </a:cxn>
                              </a:cxnLst>
                              <a:rect l="l" t="t" r="r" b="b"/>
                              <a:pathLst>
                                <a:path w="440065" h="149704">
                                  <a:moveTo>
                                    <a:pt x="1" y="149704"/>
                                  </a:moveTo>
                                  <a:cubicBezTo>
                                    <a:pt x="86889" y="-3144"/>
                                    <a:pt x="262816" y="-1107"/>
                                    <a:pt x="440065" y="280"/>
                                  </a:cubicBezTo>
                                </a:path>
                              </a:pathLst>
                            </a:custGeom>
                            <a:noFill/>
                            <a:ln w="28575">
                              <a:solidFill>
                                <a:srgbClr val="0070C0"/>
                              </a:solidFill>
                              <a:headEnd type="triangle" w="sm" len="med"/>
                              <a:tailEnd type="none" w="sm" len="med"/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ot="0" spcFirstLastPara="0" vert="horz" wrap="square" lIns="91440" tIns="45720" rIns="91440" bIns="45720" numCol="1" spcCol="0" rtlCol="0" fromWordArt="0" anchor="ctr" anchorCtr="0" forceAA="0" compatLnSpc="1">
                              <a:prstTxWarp prst="textNoShape">
                                <a:avLst/>
                              </a:prstTxWarp>
                              <a:noAutofit/>
                            </a:bodyPr>
                            <a:lstStyle/>
                            <a:p>
                              <a:endParaRPr lang="en-NZ"/>
                            </a:p>
                          </p:txBody>
                        </p:sp>
                        <p:cxnSp>
                          <p:nvCxnSpPr>
                            <p:cNvPr id="234" name="Straight Arrow Connector 233">
                              <a:extLst>
                                <a:ext uri="{FF2B5EF4-FFF2-40B4-BE49-F238E27FC236}">
                                  <a16:creationId xmlns:a16="http://schemas.microsoft.com/office/drawing/2014/main" id="{55783FD9-21D0-77B8-571C-A1C77BA8C787}"/>
                                </a:ext>
                              </a:extLst>
                            </p:cNvPr>
                            <p:cNvCxnSpPr/>
                            <p:nvPr/>
                          </p:nvCxnSpPr>
                          <p:spPr>
                            <a:xfrm flipV="1">
                              <a:off x="11121" y="-160105"/>
                              <a:ext cx="0" cy="1513395"/>
                            </a:xfrm>
                            <a:prstGeom prst="straightConnector1">
                              <a:avLst/>
                            </a:prstGeom>
                            <a:ln w="19050">
                              <a:tailEnd type="triangle"/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</p:grpSp>
                      <p:grpSp>
                        <p:nvGrpSpPr>
                          <p:cNvPr id="197" name="Group 196">
                            <a:extLst>
                              <a:ext uri="{FF2B5EF4-FFF2-40B4-BE49-F238E27FC236}">
                                <a16:creationId xmlns:a16="http://schemas.microsoft.com/office/drawing/2014/main" id="{6F2A4F63-F08F-24F9-F14C-7ACD8159FCB8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1645896" y="1300994"/>
                            <a:ext cx="1149504" cy="752714"/>
                            <a:chOff x="31161" y="-26780"/>
                            <a:chExt cx="1149504" cy="752714"/>
                          </a:xfrm>
                        </p:grpSpPr>
                        <p:sp>
                          <p:nvSpPr>
                            <p:cNvPr id="227" name="Text Box 3">
                              <a:extLst>
                                <a:ext uri="{FF2B5EF4-FFF2-40B4-BE49-F238E27FC236}">
                                  <a16:creationId xmlns:a16="http://schemas.microsoft.com/office/drawing/2014/main" id="{D34F19AC-E8F3-9ABA-F883-72647F090BCD}"/>
                                </a:ext>
                              </a:extLst>
                            </p:cNvPr>
                            <p:cNvSpPr txBox="1"/>
                            <p:nvPr/>
                          </p:nvSpPr>
                          <p:spPr>
                            <a:xfrm>
                              <a:off x="255796" y="512099"/>
                              <a:ext cx="853073" cy="213835"/>
                            </a:xfrm>
                            <a:prstGeom prst="rect">
                              <a:avLst/>
                            </a:prstGeom>
                            <a:noFill/>
                            <a:ln w="6350">
                              <a:noFill/>
                            </a:ln>
                          </p:spPr>
                          <p:txBody>
                            <a:bodyPr rot="0" spcFirstLastPara="0" vert="horz" wrap="square" lIns="91440" tIns="45720" rIns="91440" bIns="45720" numCol="1" spcCol="0" rtlCol="0" fromWordArt="0" anchor="t" anchorCtr="0" forceAA="0" compatLnSpc="1">
                              <a:prstTxWarp prst="textNoShape">
                                <a:avLst/>
                              </a:prstTxWarp>
                              <a:noAutofit/>
                            </a:bodyPr>
                            <a:lstStyle/>
                            <a:p>
                              <a:pPr algn="ctr">
                                <a:lnSpc>
                                  <a:spcPct val="107000"/>
                                </a:lnSpc>
                                <a:spcAft>
                                  <a:spcPts val="800"/>
                                </a:spcAft>
                              </a:pPr>
                              <a:r>
                                <a:rPr lang="en-NZ" sz="800" kern="100">
                                  <a:effectLst/>
                                  <a:latin typeface="Calibri" panose="020F0502020204030204" pitchFamily="34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G</a:t>
                              </a:r>
                              <a:r>
                                <a:rPr lang="en-NZ" sz="800" kern="100" baseline="-25000">
                                  <a:effectLst/>
                                  <a:latin typeface="Symbol" panose="05050102010706020507" pitchFamily="18" charset="2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a</a:t>
                              </a:r>
                              <a:r>
                                <a:rPr lang="en-NZ" sz="800" kern="100">
                                  <a:effectLst/>
                                  <a:latin typeface="Calibri" panose="020F0502020204030204" pitchFamily="34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 dissociation</a:t>
                              </a:r>
                              <a:endParaRPr lang="en-NZ" sz="1100" kern="100">
                                <a:effectLst/>
                                <a:latin typeface="Calibri" panose="020F0502020204030204" pitchFamily="34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endParaRPr>
                            </a:p>
                          </p:txBody>
                        </p:sp>
                        <p:grpSp>
                          <p:nvGrpSpPr>
                            <p:cNvPr id="228" name="Group 227">
                              <a:extLst>
                                <a:ext uri="{FF2B5EF4-FFF2-40B4-BE49-F238E27FC236}">
                                  <a16:creationId xmlns:a16="http://schemas.microsoft.com/office/drawing/2014/main" id="{2355A070-824E-E4AD-6172-D1325C7FC0EC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31161" y="-26780"/>
                              <a:ext cx="1149504" cy="390000"/>
                              <a:chOff x="-174655" y="-35127"/>
                              <a:chExt cx="1150524" cy="391945"/>
                            </a:xfrm>
                          </p:grpSpPr>
                          <p:grpSp>
                            <p:nvGrpSpPr>
                              <p:cNvPr id="229" name="Group 228">
                                <a:extLst>
                                  <a:ext uri="{FF2B5EF4-FFF2-40B4-BE49-F238E27FC236}">
                                    <a16:creationId xmlns:a16="http://schemas.microsoft.com/office/drawing/2014/main" id="{58346304-2703-B8B7-EEE8-84DF578889F3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 flipH="1">
                                <a:off x="-69358" y="75771"/>
                                <a:ext cx="1045227" cy="281047"/>
                                <a:chOff x="-53348" y="-279600"/>
                                <a:chExt cx="1047355" cy="282383"/>
                              </a:xfrm>
                            </p:grpSpPr>
                            <p:sp>
                              <p:nvSpPr>
                                <p:cNvPr id="231" name="Freeform: Shape 230">
                                  <a:extLst>
                                    <a:ext uri="{FF2B5EF4-FFF2-40B4-BE49-F238E27FC236}">
                                      <a16:creationId xmlns:a16="http://schemas.microsoft.com/office/drawing/2014/main" id="{BAD2A2CD-75B4-CF63-76DB-B9C34EB2AC20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 flipH="1" flipV="1">
                                  <a:off x="104008" y="-279600"/>
                                  <a:ext cx="558738" cy="282383"/>
                                </a:xfrm>
                                <a:custGeom>
                                  <a:avLst/>
                                  <a:gdLst>
                                    <a:gd name="connsiteX0" fmla="*/ 0 w 698602"/>
                                    <a:gd name="connsiteY0" fmla="*/ 0 h 263348"/>
                                    <a:gd name="connsiteX1" fmla="*/ 698602 w 698602"/>
                                    <a:gd name="connsiteY1" fmla="*/ 263348 h 263348"/>
                                    <a:gd name="connsiteX2" fmla="*/ 698602 w 698602"/>
                                    <a:gd name="connsiteY2" fmla="*/ 263348 h 263348"/>
                                    <a:gd name="connsiteX0" fmla="*/ 0 w 698602"/>
                                    <a:gd name="connsiteY0" fmla="*/ 0 h 263348"/>
                                    <a:gd name="connsiteX1" fmla="*/ 698602 w 698602"/>
                                    <a:gd name="connsiteY1" fmla="*/ 263348 h 263348"/>
                                    <a:gd name="connsiteX2" fmla="*/ 698602 w 698602"/>
                                    <a:gd name="connsiteY2" fmla="*/ 263348 h 263348"/>
                                    <a:gd name="connsiteX0" fmla="*/ 0 w 533986"/>
                                    <a:gd name="connsiteY0" fmla="*/ 125032 h 147882"/>
                                    <a:gd name="connsiteX1" fmla="*/ 533986 w 533986"/>
                                    <a:gd name="connsiteY1" fmla="*/ 0 h 147882"/>
                                    <a:gd name="connsiteX2" fmla="*/ 533986 w 533986"/>
                                    <a:gd name="connsiteY2" fmla="*/ 0 h 147882"/>
                                    <a:gd name="connsiteX0" fmla="*/ 0 w 533986"/>
                                    <a:gd name="connsiteY0" fmla="*/ 125032 h 125032"/>
                                    <a:gd name="connsiteX1" fmla="*/ 533986 w 533986"/>
                                    <a:gd name="connsiteY1" fmla="*/ 0 h 125032"/>
                                    <a:gd name="connsiteX2" fmla="*/ 533986 w 533986"/>
                                    <a:gd name="connsiteY2" fmla="*/ 0 h 125032"/>
                                    <a:gd name="connsiteX0" fmla="*/ 0 w 391182"/>
                                    <a:gd name="connsiteY0" fmla="*/ 147079 h 147079"/>
                                    <a:gd name="connsiteX1" fmla="*/ 391182 w 391182"/>
                                    <a:gd name="connsiteY1" fmla="*/ 0 h 147079"/>
                                    <a:gd name="connsiteX2" fmla="*/ 391182 w 391182"/>
                                    <a:gd name="connsiteY2" fmla="*/ 0 h 147079"/>
                                    <a:gd name="connsiteX0" fmla="*/ 0 w 391182"/>
                                    <a:gd name="connsiteY0" fmla="*/ 147079 h 147079"/>
                                    <a:gd name="connsiteX1" fmla="*/ 391182 w 391182"/>
                                    <a:gd name="connsiteY1" fmla="*/ 0 h 147079"/>
                                    <a:gd name="connsiteX0" fmla="*/ 0 w 391182"/>
                                    <a:gd name="connsiteY0" fmla="*/ 147079 h 147079"/>
                                    <a:gd name="connsiteX1" fmla="*/ 391182 w 391182"/>
                                    <a:gd name="connsiteY1" fmla="*/ 0 h 147079"/>
                                  </a:gdLst>
                                  <a:ahLst/>
                                  <a:cxnLst>
                                    <a:cxn ang="0">
                                      <a:pos x="connsiteX0" y="connsiteY0"/>
                                    </a:cxn>
                                    <a:cxn ang="0">
                                      <a:pos x="connsiteX1" y="connsiteY1"/>
                                    </a:cxn>
                                  </a:cxnLst>
                                  <a:rect l="l" t="t" r="r" b="b"/>
                                  <a:pathLst>
                                    <a:path w="391182" h="147079">
                                      <a:moveTo>
                                        <a:pt x="0" y="147079"/>
                                      </a:moveTo>
                                      <a:cubicBezTo>
                                        <a:pt x="174280" y="-14804"/>
                                        <a:pt x="233595" y="2128"/>
                                        <a:pt x="391182" y="0"/>
                                      </a:cubicBezTo>
                                    </a:path>
                                  </a:pathLst>
                                </a:custGeom>
                                <a:noFill/>
                                <a:ln w="19050">
                                  <a:solidFill>
                                    <a:srgbClr val="0070C0"/>
                                  </a:solidFill>
                                  <a:headEnd type="triangle" w="med" len="med"/>
                                  <a:tailEnd type="none" w="med" len="med"/>
                                </a:ln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ot="0" spcFirstLastPara="0" vert="horz" wrap="square" lIns="91440" tIns="45720" rIns="91440" bIns="45720" numCol="1" spcCol="0" rtlCol="0" fromWordArt="0" anchor="ctr" anchorCtr="0" forceAA="0" compatLnSpc="1">
                                  <a:prstTxWarp prst="textNoShape">
                                    <a:avLst/>
                                  </a:prstTxWarp>
                                  <a:noAutofit/>
                                </a:bodyPr>
                                <a:lstStyle/>
                                <a:p>
                                  <a:endParaRPr lang="en-NZ"/>
                                </a:p>
                              </p:txBody>
                            </p:sp>
                            <p:cxnSp>
                              <p:nvCxnSpPr>
                                <p:cNvPr id="232" name="Straight Arrow Connector 231">
                                  <a:extLst>
                                    <a:ext uri="{FF2B5EF4-FFF2-40B4-BE49-F238E27FC236}">
                                      <a16:creationId xmlns:a16="http://schemas.microsoft.com/office/drawing/2014/main" id="{622D95EB-1967-945B-5ED3-4D33CBD19EDA}"/>
                                    </a:ext>
                                  </a:extLst>
                                </p:cNvPr>
                                <p:cNvCxnSpPr/>
                                <p:nvPr/>
                              </p:nvCxnSpPr>
                              <p:spPr>
                                <a:xfrm>
                                  <a:off x="-53348" y="-1566"/>
                                  <a:ext cx="1047355" cy="0"/>
                                </a:xfrm>
                                <a:prstGeom prst="straightConnector1">
                                  <a:avLst/>
                                </a:prstGeom>
                                <a:ln w="19050">
                                  <a:solidFill>
                                    <a:srgbClr val="0070C0"/>
                                  </a:solidFill>
                                  <a:tailEnd type="triangle"/>
                                </a:ln>
                              </p:spPr>
                              <p:style>
                                <a:lnRef idx="1">
                                  <a:schemeClr val="accent1"/>
                                </a:lnRef>
                                <a:fillRef idx="0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tx1"/>
                                </a:fontRef>
                              </p:style>
                            </p:cxnSp>
                          </p:grpSp>
                          <p:sp>
                            <p:nvSpPr>
                              <p:cNvPr id="230" name="Freeform: Shape 229">
                                <a:extLst>
                                  <a:ext uri="{FF2B5EF4-FFF2-40B4-BE49-F238E27FC236}">
                                    <a16:creationId xmlns:a16="http://schemas.microsoft.com/office/drawing/2014/main" id="{C6D65241-9635-D40A-D84F-375FC5490FDB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 flipV="1">
                                <a:off x="-174655" y="-35127"/>
                                <a:ext cx="1079157" cy="391184"/>
                              </a:xfrm>
                              <a:custGeom>
                                <a:avLst/>
                                <a:gdLst>
                                  <a:gd name="connsiteX0" fmla="*/ 0 w 698602"/>
                                  <a:gd name="connsiteY0" fmla="*/ 0 h 263348"/>
                                  <a:gd name="connsiteX1" fmla="*/ 698602 w 698602"/>
                                  <a:gd name="connsiteY1" fmla="*/ 263348 h 263348"/>
                                  <a:gd name="connsiteX2" fmla="*/ 698602 w 698602"/>
                                  <a:gd name="connsiteY2" fmla="*/ 263348 h 263348"/>
                                  <a:gd name="connsiteX0" fmla="*/ 0 w 698602"/>
                                  <a:gd name="connsiteY0" fmla="*/ 0 h 263348"/>
                                  <a:gd name="connsiteX1" fmla="*/ 698602 w 698602"/>
                                  <a:gd name="connsiteY1" fmla="*/ 263348 h 263348"/>
                                  <a:gd name="connsiteX2" fmla="*/ 698602 w 698602"/>
                                  <a:gd name="connsiteY2" fmla="*/ 263348 h 263348"/>
                                  <a:gd name="connsiteX0" fmla="*/ 0 w 533986"/>
                                  <a:gd name="connsiteY0" fmla="*/ 125032 h 147882"/>
                                  <a:gd name="connsiteX1" fmla="*/ 533986 w 533986"/>
                                  <a:gd name="connsiteY1" fmla="*/ 0 h 147882"/>
                                  <a:gd name="connsiteX2" fmla="*/ 533986 w 533986"/>
                                  <a:gd name="connsiteY2" fmla="*/ 0 h 147882"/>
                                  <a:gd name="connsiteX0" fmla="*/ 0 w 533986"/>
                                  <a:gd name="connsiteY0" fmla="*/ 125032 h 125032"/>
                                  <a:gd name="connsiteX1" fmla="*/ 533986 w 533986"/>
                                  <a:gd name="connsiteY1" fmla="*/ 0 h 125032"/>
                                  <a:gd name="connsiteX2" fmla="*/ 533986 w 533986"/>
                                  <a:gd name="connsiteY2" fmla="*/ 0 h 125032"/>
                                  <a:gd name="connsiteX0" fmla="*/ 0 w 391182"/>
                                  <a:gd name="connsiteY0" fmla="*/ 147079 h 147079"/>
                                  <a:gd name="connsiteX1" fmla="*/ 391182 w 391182"/>
                                  <a:gd name="connsiteY1" fmla="*/ 0 h 147079"/>
                                  <a:gd name="connsiteX2" fmla="*/ 391182 w 391182"/>
                                  <a:gd name="connsiteY2" fmla="*/ 0 h 147079"/>
                                  <a:gd name="connsiteX0" fmla="*/ 0 w 391182"/>
                                  <a:gd name="connsiteY0" fmla="*/ 147079 h 147079"/>
                                  <a:gd name="connsiteX1" fmla="*/ 391182 w 391182"/>
                                  <a:gd name="connsiteY1" fmla="*/ 0 h 147079"/>
                                  <a:gd name="connsiteX0" fmla="*/ 0 w 391182"/>
                                  <a:gd name="connsiteY0" fmla="*/ 147079 h 147079"/>
                                  <a:gd name="connsiteX1" fmla="*/ 391182 w 391182"/>
                                  <a:gd name="connsiteY1" fmla="*/ 0 h 147079"/>
                                </a:gdLst>
                                <a:ahLst/>
                                <a:cxnLst>
                                  <a:cxn ang="0">
                                    <a:pos x="connsiteX0" y="connsiteY0"/>
                                  </a:cxn>
                                  <a:cxn ang="0">
                                    <a:pos x="connsiteX1" y="connsiteY1"/>
                                  </a:cxn>
                                </a:cxnLst>
                                <a:rect l="l" t="t" r="r" b="b"/>
                                <a:pathLst>
                                  <a:path w="391182" h="147079">
                                    <a:moveTo>
                                      <a:pt x="0" y="147079"/>
                                    </a:moveTo>
                                    <a:cubicBezTo>
                                      <a:pt x="174280" y="-14804"/>
                                      <a:pt x="233595" y="2128"/>
                                      <a:pt x="391182" y="0"/>
                                    </a:cubicBezTo>
                                  </a:path>
                                </a:pathLst>
                              </a:custGeom>
                              <a:noFill/>
                              <a:ln w="19050">
                                <a:solidFill>
                                  <a:srgbClr val="0070C0"/>
                                </a:solidFill>
                                <a:headEnd type="triangle" w="med" len="med"/>
                                <a:tailEnd type="none" w="med" len="med"/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ot="0" spcFirstLastPara="0" vert="horz" wrap="square" lIns="91440" tIns="45720" rIns="91440" bIns="45720" numCol="1" spcCol="0" rtlCol="0" fromWordArt="0" anchor="ctr" anchorCtr="0" forceAA="0" compatLnSpc="1">
                                <a:prstTxWarp prst="textNoShape">
                                  <a:avLst/>
                                </a:prstTxWarp>
                                <a:noAutofit/>
                              </a:bodyPr>
                              <a:lstStyle/>
                              <a:p>
                                <a:endParaRPr lang="en-NZ"/>
                              </a:p>
                            </p:txBody>
                          </p:sp>
                        </p:grpSp>
                      </p:grpSp>
                      <p:grpSp>
                        <p:nvGrpSpPr>
                          <p:cNvPr id="198" name="Group 197">
                            <a:extLst>
                              <a:ext uri="{FF2B5EF4-FFF2-40B4-BE49-F238E27FC236}">
                                <a16:creationId xmlns:a16="http://schemas.microsoft.com/office/drawing/2014/main" id="{72A4171F-FBAE-A214-6859-FCD2CE81B320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2410113" y="322791"/>
                            <a:ext cx="914833" cy="1097954"/>
                            <a:chOff x="-15208" y="-29258"/>
                            <a:chExt cx="916151" cy="1099165"/>
                          </a:xfrm>
                        </p:grpSpPr>
                        <p:sp>
                          <p:nvSpPr>
                            <p:cNvPr id="222" name="Text Box 3252">
                              <a:extLst>
                                <a:ext uri="{FF2B5EF4-FFF2-40B4-BE49-F238E27FC236}">
                                  <a16:creationId xmlns:a16="http://schemas.microsoft.com/office/drawing/2014/main" id="{32EDD836-502C-A7FF-5ABF-61376A0F7278}"/>
                                </a:ext>
                              </a:extLst>
                            </p:cNvPr>
                            <p:cNvSpPr txBox="1"/>
                            <p:nvPr/>
                          </p:nvSpPr>
                          <p:spPr>
                            <a:xfrm>
                              <a:off x="-15208" y="-27591"/>
                              <a:ext cx="916151" cy="270467"/>
                            </a:xfrm>
                            <a:prstGeom prst="rect">
                              <a:avLst/>
                            </a:prstGeom>
                            <a:noFill/>
                            <a:ln w="6350">
                              <a:noFill/>
                            </a:ln>
                          </p:spPr>
                          <p:txBody>
                            <a:bodyPr rot="0" spcFirstLastPara="0" vert="horz" wrap="square" lIns="91440" tIns="45720" rIns="91440" bIns="45720" numCol="1" spcCol="0" rtlCol="0" fromWordArt="0" anchor="t" anchorCtr="0" forceAA="0" compatLnSpc="1">
                              <a:prstTxWarp prst="textNoShape">
                                <a:avLst/>
                              </a:prstTxWarp>
                              <a:noAutofit/>
                            </a:bodyPr>
                            <a:lstStyle/>
                            <a:p>
                              <a:pPr>
                                <a:lnSpc>
                                  <a:spcPct val="107000"/>
                                </a:lnSpc>
                                <a:spcAft>
                                  <a:spcPts val="800"/>
                                </a:spcAft>
                              </a:pPr>
                              <a:r>
                                <a:rPr lang="en-NZ" sz="600" kern="100">
                                  <a:effectLst/>
                                  <a:latin typeface="Calibri" panose="020F0502020204030204" pitchFamily="34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Ligand binding initiates </a:t>
                              </a:r>
                              <a:br>
                                <a:rPr lang="en-NZ" sz="600" kern="100">
                                  <a:effectLst/>
                                  <a:latin typeface="Calibri" panose="020F0502020204030204" pitchFamily="34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a:br>
                              <a:r>
                                <a:rPr lang="en-NZ" sz="600" kern="100">
                                  <a:effectLst/>
                                  <a:latin typeface="Calibri" panose="020F0502020204030204" pitchFamily="34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GDP </a:t>
                              </a:r>
                              <a:r>
                                <a:rPr lang="en-NZ" sz="600" kern="100">
                                  <a:effectLst/>
                                  <a:latin typeface="Calibri" panose="020F0502020204030204" pitchFamily="34" charset="0"/>
                                  <a:ea typeface="Calibri" panose="020F0502020204030204" pitchFamily="34" charset="0"/>
                                  <a:cs typeface="Calibri" panose="020F0502020204030204" pitchFamily="34" charset="0"/>
                                </a:rPr>
                                <a:t>→</a:t>
                              </a:r>
                              <a:r>
                                <a:rPr lang="en-NZ" sz="600" kern="100">
                                  <a:effectLst/>
                                  <a:latin typeface="Calibri" panose="020F0502020204030204" pitchFamily="34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 GTP exchange </a:t>
                              </a:r>
                              <a:endParaRPr lang="en-NZ" sz="1100" kern="100">
                                <a:effectLst/>
                                <a:latin typeface="Calibri" panose="020F0502020204030204" pitchFamily="34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endParaRPr>
                            </a:p>
                          </p:txBody>
                        </p:sp>
                        <p:grpSp>
                          <p:nvGrpSpPr>
                            <p:cNvPr id="223" name="Group 222">
                              <a:extLst>
                                <a:ext uri="{FF2B5EF4-FFF2-40B4-BE49-F238E27FC236}">
                                  <a16:creationId xmlns:a16="http://schemas.microsoft.com/office/drawing/2014/main" id="{1E1F4D54-8AEC-CDF3-A5CA-855FC61148CE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312859" y="-29258"/>
                              <a:ext cx="562995" cy="1099165"/>
                              <a:chOff x="-76575" y="-39847"/>
                              <a:chExt cx="562995" cy="1099653"/>
                            </a:xfrm>
                          </p:grpSpPr>
                          <p:cxnSp>
                            <p:nvCxnSpPr>
                              <p:cNvPr id="224" name="Straight Arrow Connector 223">
                                <a:extLst>
                                  <a:ext uri="{FF2B5EF4-FFF2-40B4-BE49-F238E27FC236}">
                                    <a16:creationId xmlns:a16="http://schemas.microsoft.com/office/drawing/2014/main" id="{655EFE16-EC5F-870F-DF50-EB317A2BF9EC}"/>
                                  </a:ext>
                                </a:extLst>
                              </p:cNvPr>
                              <p:cNvCxnSpPr/>
                              <p:nvPr/>
                            </p:nvCxnSpPr>
                            <p:spPr>
                              <a:xfrm>
                                <a:off x="481485" y="-39847"/>
                                <a:ext cx="0" cy="468724"/>
                              </a:xfrm>
                              <a:prstGeom prst="straightConnector1">
                                <a:avLst/>
                              </a:prstGeom>
                              <a:ln w="19050">
                                <a:solidFill>
                                  <a:srgbClr val="0070C0"/>
                                </a:solidFill>
                                <a:tailEnd type="triangle"/>
                              </a:ln>
                            </p:spPr>
                            <p:style>
                              <a:lnRef idx="1">
                                <a:schemeClr val="accent1"/>
                              </a:lnRef>
                              <a:fillRef idx="0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tx1"/>
                              </a:fontRef>
                            </p:style>
                          </p:cxnSp>
                          <p:sp>
                            <p:nvSpPr>
                              <p:cNvPr id="225" name="Freeform: Shape 224">
                                <a:extLst>
                                  <a:ext uri="{FF2B5EF4-FFF2-40B4-BE49-F238E27FC236}">
                                    <a16:creationId xmlns:a16="http://schemas.microsoft.com/office/drawing/2014/main" id="{559D5BCE-52F3-1D14-055B-8627C4B1986C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 flipH="1">
                                <a:off x="-76575" y="961771"/>
                                <a:ext cx="562995" cy="98035"/>
                              </a:xfrm>
                              <a:custGeom>
                                <a:avLst/>
                                <a:gdLst>
                                  <a:gd name="connsiteX0" fmla="*/ 0 w 698602"/>
                                  <a:gd name="connsiteY0" fmla="*/ 0 h 263348"/>
                                  <a:gd name="connsiteX1" fmla="*/ 698602 w 698602"/>
                                  <a:gd name="connsiteY1" fmla="*/ 263348 h 263348"/>
                                  <a:gd name="connsiteX2" fmla="*/ 698602 w 698602"/>
                                  <a:gd name="connsiteY2" fmla="*/ 263348 h 263348"/>
                                  <a:gd name="connsiteX0" fmla="*/ 0 w 698602"/>
                                  <a:gd name="connsiteY0" fmla="*/ 0 h 263348"/>
                                  <a:gd name="connsiteX1" fmla="*/ 698602 w 698602"/>
                                  <a:gd name="connsiteY1" fmla="*/ 263348 h 263348"/>
                                  <a:gd name="connsiteX2" fmla="*/ 698602 w 698602"/>
                                  <a:gd name="connsiteY2" fmla="*/ 263348 h 263348"/>
                                  <a:gd name="connsiteX0" fmla="*/ 0 w 533986"/>
                                  <a:gd name="connsiteY0" fmla="*/ 125032 h 147882"/>
                                  <a:gd name="connsiteX1" fmla="*/ 533986 w 533986"/>
                                  <a:gd name="connsiteY1" fmla="*/ 0 h 147882"/>
                                  <a:gd name="connsiteX2" fmla="*/ 533986 w 533986"/>
                                  <a:gd name="connsiteY2" fmla="*/ 0 h 147882"/>
                                  <a:gd name="connsiteX0" fmla="*/ 0 w 533986"/>
                                  <a:gd name="connsiteY0" fmla="*/ 125032 h 125032"/>
                                  <a:gd name="connsiteX1" fmla="*/ 533986 w 533986"/>
                                  <a:gd name="connsiteY1" fmla="*/ 0 h 125032"/>
                                  <a:gd name="connsiteX2" fmla="*/ 533986 w 533986"/>
                                  <a:gd name="connsiteY2" fmla="*/ 0 h 125032"/>
                                  <a:gd name="connsiteX0" fmla="*/ 0 w 391182"/>
                                  <a:gd name="connsiteY0" fmla="*/ 147079 h 147079"/>
                                  <a:gd name="connsiteX1" fmla="*/ 391182 w 391182"/>
                                  <a:gd name="connsiteY1" fmla="*/ 0 h 147079"/>
                                  <a:gd name="connsiteX2" fmla="*/ 391182 w 391182"/>
                                  <a:gd name="connsiteY2" fmla="*/ 0 h 147079"/>
                                  <a:gd name="connsiteX0" fmla="*/ 0 w 391182"/>
                                  <a:gd name="connsiteY0" fmla="*/ 147079 h 147079"/>
                                  <a:gd name="connsiteX1" fmla="*/ 391182 w 391182"/>
                                  <a:gd name="connsiteY1" fmla="*/ 0 h 147079"/>
                                  <a:gd name="connsiteX2" fmla="*/ 391182 w 391182"/>
                                  <a:gd name="connsiteY2" fmla="*/ 0 h 147079"/>
                                  <a:gd name="connsiteX0" fmla="*/ 0 w 394789"/>
                                  <a:gd name="connsiteY0" fmla="*/ 187182 h 187182"/>
                                  <a:gd name="connsiteX1" fmla="*/ 391182 w 394789"/>
                                  <a:gd name="connsiteY1" fmla="*/ 40103 h 187182"/>
                                  <a:gd name="connsiteX2" fmla="*/ 182347 w 394789"/>
                                  <a:gd name="connsiteY2" fmla="*/ 0 h 187182"/>
                                  <a:gd name="connsiteX0" fmla="*/ 0 w 391182"/>
                                  <a:gd name="connsiteY0" fmla="*/ 147079 h 147079"/>
                                  <a:gd name="connsiteX1" fmla="*/ 391182 w 391182"/>
                                  <a:gd name="connsiteY1" fmla="*/ 0 h 147079"/>
                                  <a:gd name="connsiteX0" fmla="*/ 0 w 274295"/>
                                  <a:gd name="connsiteY0" fmla="*/ 155434 h 155434"/>
                                  <a:gd name="connsiteX1" fmla="*/ 274295 w 274295"/>
                                  <a:gd name="connsiteY1" fmla="*/ 0 h 155434"/>
                                  <a:gd name="connsiteX0" fmla="*/ 0 w 274295"/>
                                  <a:gd name="connsiteY0" fmla="*/ 155434 h 155434"/>
                                  <a:gd name="connsiteX1" fmla="*/ 274295 w 274295"/>
                                  <a:gd name="connsiteY1" fmla="*/ 0 h 155434"/>
                                  <a:gd name="connsiteX0" fmla="*/ 0 w 200980"/>
                                  <a:gd name="connsiteY0" fmla="*/ 172137 h 172137"/>
                                  <a:gd name="connsiteX1" fmla="*/ 200980 w 200980"/>
                                  <a:gd name="connsiteY1" fmla="*/ 0 h 172137"/>
                                  <a:gd name="connsiteX0" fmla="*/ 0 w 200980"/>
                                  <a:gd name="connsiteY0" fmla="*/ 172137 h 172137"/>
                                  <a:gd name="connsiteX1" fmla="*/ 200980 w 200980"/>
                                  <a:gd name="connsiteY1" fmla="*/ 0 h 172137"/>
                                </a:gdLst>
                                <a:ahLst/>
                                <a:cxnLst>
                                  <a:cxn ang="0">
                                    <a:pos x="connsiteX0" y="connsiteY0"/>
                                  </a:cxn>
                                  <a:cxn ang="0">
                                    <a:pos x="connsiteX1" y="connsiteY1"/>
                                  </a:cxn>
                                </a:cxnLst>
                                <a:rect l="l" t="t" r="r" b="b"/>
                                <a:pathLst>
                                  <a:path w="200980" h="172137">
                                    <a:moveTo>
                                      <a:pt x="0" y="172137"/>
                                    </a:moveTo>
                                    <a:cubicBezTo>
                                      <a:pt x="8183" y="37632"/>
                                      <a:pt x="82611" y="21175"/>
                                      <a:pt x="200980" y="0"/>
                                    </a:cubicBezTo>
                                  </a:path>
                                </a:pathLst>
                              </a:custGeom>
                              <a:noFill/>
                              <a:ln w="19050">
                                <a:solidFill>
                                  <a:srgbClr val="0070C0"/>
                                </a:solidFill>
                                <a:headEnd type="triangle" w="sm" len="med"/>
                                <a:tailEnd type="none" w="med" len="med"/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ot="0" spcFirstLastPara="0" vert="horz" wrap="square" lIns="91440" tIns="45720" rIns="91440" bIns="45720" numCol="1" spcCol="0" rtlCol="0" fromWordArt="0" anchor="ctr" anchorCtr="0" forceAA="0" compatLnSpc="1">
                                <a:prstTxWarp prst="textNoShape">
                                  <a:avLst/>
                                </a:prstTxWarp>
                                <a:noAutofit/>
                              </a:bodyPr>
                              <a:lstStyle/>
                              <a:p>
                                <a:endParaRPr lang="en-NZ"/>
                              </a:p>
                            </p:txBody>
                          </p:sp>
                          <p:sp>
                            <p:nvSpPr>
                              <p:cNvPr id="226" name="Freeform: Shape 225">
                                <a:extLst>
                                  <a:ext uri="{FF2B5EF4-FFF2-40B4-BE49-F238E27FC236}">
                                    <a16:creationId xmlns:a16="http://schemas.microsoft.com/office/drawing/2014/main" id="{FDF7E0B7-61BF-ECDB-7651-DCE29FC2753D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 flipH="1" flipV="1">
                                <a:off x="-76574" y="60901"/>
                                <a:ext cx="549150" cy="216278"/>
                              </a:xfrm>
                              <a:custGeom>
                                <a:avLst/>
                                <a:gdLst>
                                  <a:gd name="connsiteX0" fmla="*/ 0 w 698602"/>
                                  <a:gd name="connsiteY0" fmla="*/ 0 h 263348"/>
                                  <a:gd name="connsiteX1" fmla="*/ 698602 w 698602"/>
                                  <a:gd name="connsiteY1" fmla="*/ 263348 h 263348"/>
                                  <a:gd name="connsiteX2" fmla="*/ 698602 w 698602"/>
                                  <a:gd name="connsiteY2" fmla="*/ 263348 h 263348"/>
                                  <a:gd name="connsiteX0" fmla="*/ 0 w 698602"/>
                                  <a:gd name="connsiteY0" fmla="*/ 0 h 263348"/>
                                  <a:gd name="connsiteX1" fmla="*/ 698602 w 698602"/>
                                  <a:gd name="connsiteY1" fmla="*/ 263348 h 263348"/>
                                  <a:gd name="connsiteX2" fmla="*/ 698602 w 698602"/>
                                  <a:gd name="connsiteY2" fmla="*/ 263348 h 263348"/>
                                  <a:gd name="connsiteX0" fmla="*/ 0 w 533986"/>
                                  <a:gd name="connsiteY0" fmla="*/ 125032 h 147882"/>
                                  <a:gd name="connsiteX1" fmla="*/ 533986 w 533986"/>
                                  <a:gd name="connsiteY1" fmla="*/ 0 h 147882"/>
                                  <a:gd name="connsiteX2" fmla="*/ 533986 w 533986"/>
                                  <a:gd name="connsiteY2" fmla="*/ 0 h 147882"/>
                                  <a:gd name="connsiteX0" fmla="*/ 0 w 533986"/>
                                  <a:gd name="connsiteY0" fmla="*/ 125032 h 125032"/>
                                  <a:gd name="connsiteX1" fmla="*/ 533986 w 533986"/>
                                  <a:gd name="connsiteY1" fmla="*/ 0 h 125032"/>
                                  <a:gd name="connsiteX2" fmla="*/ 533986 w 533986"/>
                                  <a:gd name="connsiteY2" fmla="*/ 0 h 125032"/>
                                  <a:gd name="connsiteX0" fmla="*/ 0 w 391182"/>
                                  <a:gd name="connsiteY0" fmla="*/ 147079 h 147079"/>
                                  <a:gd name="connsiteX1" fmla="*/ 391182 w 391182"/>
                                  <a:gd name="connsiteY1" fmla="*/ 0 h 147079"/>
                                  <a:gd name="connsiteX2" fmla="*/ 391182 w 391182"/>
                                  <a:gd name="connsiteY2" fmla="*/ 0 h 147079"/>
                                  <a:gd name="connsiteX0" fmla="*/ 0 w 391182"/>
                                  <a:gd name="connsiteY0" fmla="*/ 147079 h 147079"/>
                                  <a:gd name="connsiteX1" fmla="*/ 391182 w 391182"/>
                                  <a:gd name="connsiteY1" fmla="*/ 0 h 147079"/>
                                  <a:gd name="connsiteX2" fmla="*/ 391182 w 391182"/>
                                  <a:gd name="connsiteY2" fmla="*/ 0 h 147079"/>
                                  <a:gd name="connsiteX0" fmla="*/ 0 w 394789"/>
                                  <a:gd name="connsiteY0" fmla="*/ 187182 h 187182"/>
                                  <a:gd name="connsiteX1" fmla="*/ 391182 w 394789"/>
                                  <a:gd name="connsiteY1" fmla="*/ 40103 h 187182"/>
                                  <a:gd name="connsiteX2" fmla="*/ 182347 w 394789"/>
                                  <a:gd name="connsiteY2" fmla="*/ 0 h 187182"/>
                                  <a:gd name="connsiteX0" fmla="*/ 0 w 391182"/>
                                  <a:gd name="connsiteY0" fmla="*/ 147079 h 147079"/>
                                  <a:gd name="connsiteX1" fmla="*/ 391182 w 391182"/>
                                  <a:gd name="connsiteY1" fmla="*/ 0 h 147079"/>
                                  <a:gd name="connsiteX0" fmla="*/ 0 w 274295"/>
                                  <a:gd name="connsiteY0" fmla="*/ 155434 h 155434"/>
                                  <a:gd name="connsiteX1" fmla="*/ 274295 w 274295"/>
                                  <a:gd name="connsiteY1" fmla="*/ 0 h 155434"/>
                                  <a:gd name="connsiteX0" fmla="*/ 0 w 274295"/>
                                  <a:gd name="connsiteY0" fmla="*/ 155434 h 155434"/>
                                  <a:gd name="connsiteX1" fmla="*/ 274295 w 274295"/>
                                  <a:gd name="connsiteY1" fmla="*/ 0 h 155434"/>
                                  <a:gd name="connsiteX0" fmla="*/ 0 w 200980"/>
                                  <a:gd name="connsiteY0" fmla="*/ 172137 h 172137"/>
                                  <a:gd name="connsiteX1" fmla="*/ 200980 w 200980"/>
                                  <a:gd name="connsiteY1" fmla="*/ 0 h 172137"/>
                                  <a:gd name="connsiteX0" fmla="*/ 0 w 200980"/>
                                  <a:gd name="connsiteY0" fmla="*/ 172137 h 172137"/>
                                  <a:gd name="connsiteX1" fmla="*/ 200980 w 200980"/>
                                  <a:gd name="connsiteY1" fmla="*/ 0 h 172137"/>
                                </a:gdLst>
                                <a:ahLst/>
                                <a:cxnLst>
                                  <a:cxn ang="0">
                                    <a:pos x="connsiteX0" y="connsiteY0"/>
                                  </a:cxn>
                                  <a:cxn ang="0">
                                    <a:pos x="connsiteX1" y="connsiteY1"/>
                                  </a:cxn>
                                </a:cxnLst>
                                <a:rect l="l" t="t" r="r" b="b"/>
                                <a:pathLst>
                                  <a:path w="200980" h="172137">
                                    <a:moveTo>
                                      <a:pt x="0" y="172137"/>
                                    </a:moveTo>
                                    <a:cubicBezTo>
                                      <a:pt x="8183" y="37632"/>
                                      <a:pt x="82611" y="21175"/>
                                      <a:pt x="200980" y="0"/>
                                    </a:cubicBezTo>
                                  </a:path>
                                </a:pathLst>
                              </a:custGeom>
                              <a:noFill/>
                              <a:ln w="19050">
                                <a:solidFill>
                                  <a:srgbClr val="0070C0"/>
                                </a:solidFill>
                                <a:headEnd type="none" w="med" len="med"/>
                                <a:tailEnd type="triangle" w="med" len="med"/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ot="0" spcFirstLastPara="0" vert="horz" wrap="square" lIns="91440" tIns="45720" rIns="91440" bIns="45720" numCol="1" spcCol="0" rtlCol="0" fromWordArt="0" anchor="ctr" anchorCtr="0" forceAA="0" compatLnSpc="1">
                                <a:prstTxWarp prst="textNoShape">
                                  <a:avLst/>
                                </a:prstTxWarp>
                                <a:noAutofit/>
                              </a:bodyPr>
                              <a:lstStyle/>
                              <a:p>
                                <a:endParaRPr lang="en-NZ"/>
                              </a:p>
                            </p:txBody>
                          </p:sp>
                        </p:grpSp>
                      </p:grpSp>
                      <p:grpSp>
                        <p:nvGrpSpPr>
                          <p:cNvPr id="199" name="Group 198">
                            <a:extLst>
                              <a:ext uri="{FF2B5EF4-FFF2-40B4-BE49-F238E27FC236}">
                                <a16:creationId xmlns:a16="http://schemas.microsoft.com/office/drawing/2014/main" id="{48FC706C-DB38-D0FA-3020-7B1B9EDC1A34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117823" y="383202"/>
                            <a:ext cx="1669952" cy="1024551"/>
                            <a:chOff x="0" y="0"/>
                            <a:chExt cx="1669952" cy="1024551"/>
                          </a:xfrm>
                        </p:grpSpPr>
                        <p:grpSp>
                          <p:nvGrpSpPr>
                            <p:cNvPr id="200" name="Group 199">
                              <a:extLst>
                                <a:ext uri="{FF2B5EF4-FFF2-40B4-BE49-F238E27FC236}">
                                  <a16:creationId xmlns:a16="http://schemas.microsoft.com/office/drawing/2014/main" id="{53170AE4-D2F9-388B-5CAC-EE47F76FE828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445638" y="241594"/>
                              <a:ext cx="1131569" cy="782957"/>
                              <a:chOff x="219117" y="9705"/>
                              <a:chExt cx="1165652" cy="784916"/>
                            </a:xfrm>
                          </p:grpSpPr>
                          <p:grpSp>
                            <p:nvGrpSpPr>
                              <p:cNvPr id="215" name="Group 214">
                                <a:extLst>
                                  <a:ext uri="{FF2B5EF4-FFF2-40B4-BE49-F238E27FC236}">
                                    <a16:creationId xmlns:a16="http://schemas.microsoft.com/office/drawing/2014/main" id="{EB7974C1-A468-2572-FBF5-CA8D486BD430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1033790" y="542993"/>
                                <a:ext cx="350979" cy="251628"/>
                                <a:chOff x="-212387" y="7965"/>
                                <a:chExt cx="351707" cy="252928"/>
                              </a:xfrm>
                            </p:grpSpPr>
                            <p:sp>
                              <p:nvSpPr>
                                <p:cNvPr id="220" name="Oval 219">
                                  <a:extLst>
                                    <a:ext uri="{FF2B5EF4-FFF2-40B4-BE49-F238E27FC236}">
                                      <a16:creationId xmlns:a16="http://schemas.microsoft.com/office/drawing/2014/main" id="{1A95C82B-0673-883C-B4B5-25E1F006004E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-144268" y="52691"/>
                                  <a:ext cx="200556" cy="179705"/>
                                </a:xfrm>
                                <a:prstGeom prst="ellipse">
                                  <a:avLst/>
                                </a:prstGeom>
                                <a:gradFill flip="none" rotWithShape="1">
                                  <a:gsLst>
                                    <a:gs pos="0">
                                      <a:srgbClr val="FFC000"/>
                                    </a:gs>
                                    <a:gs pos="51000">
                                      <a:schemeClr val="bg1"/>
                                    </a:gs>
                                    <a:gs pos="100000">
                                      <a:srgbClr val="FFC000"/>
                                    </a:gs>
                                  </a:gsLst>
                                  <a:lin ang="0" scaled="1"/>
                                  <a:tileRect/>
                                </a:gradFill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ot="0" spcFirstLastPara="0" vert="horz" wrap="square" lIns="91440" tIns="45720" rIns="91440" bIns="45720" numCol="1" spcCol="0" rtlCol="0" fromWordArt="0" anchor="ctr" anchorCtr="0" forceAA="0" compatLnSpc="1">
                                  <a:prstTxWarp prst="textNoShape">
                                    <a:avLst/>
                                  </a:prstTxWarp>
                                  <a:noAutofit/>
                                </a:bodyPr>
                                <a:lstStyle/>
                                <a:p>
                                  <a:endParaRPr lang="en-NZ"/>
                                </a:p>
                              </p:txBody>
                            </p:sp>
                            <mc:AlternateContent xmlns:mc="http://schemas.openxmlformats.org/markup-compatibility/2006">
                              <mc:Choice xmlns:a14="http://schemas.microsoft.com/office/drawing/2010/main" Requires="a14">
                                <p:sp>
                                  <p:nvSpPr>
                                    <p:cNvPr id="221" name="Text Box 3227">
                                      <a:extLst>
                                        <a:ext uri="{FF2B5EF4-FFF2-40B4-BE49-F238E27FC236}">
                                          <a16:creationId xmlns:a16="http://schemas.microsoft.com/office/drawing/2014/main" id="{B9EF1C0B-F651-AA66-1FDF-C01A6488F0EE}"/>
                                        </a:ext>
                                      </a:extLst>
                                    </p:cNvPr>
                                    <p:cNvSpPr txBox="1"/>
                                    <p:nvPr/>
                                  </p:nvSpPr>
                                  <p:spPr>
                                    <a:xfrm>
                                      <a:off x="-212387" y="7965"/>
                                      <a:ext cx="351707" cy="252928"/>
                                    </a:xfrm>
                                    <a:prstGeom prst="rect">
                                      <a:avLst/>
                                    </a:prstGeom>
                                    <a:noFill/>
                                    <a:ln w="6350">
                                      <a:noFill/>
                                    </a:ln>
                                  </p:spPr>
                                  <p:txBody>
                                    <a:bodyPr rot="0" spcFirstLastPara="0" vert="horz" wrap="none" lIns="91440" tIns="45720" rIns="91440" bIns="45720" numCol="1" spcCol="0" rtlCol="0" fromWordArt="0" anchor="t" anchorCtr="0" forceAA="0" compatLnSpc="1">
                                      <a:prstTxWarp prst="textNoShape">
                                        <a:avLst/>
                                      </a:prstTxWarp>
                                      <a:noAutofit/>
                                    </a:bodyPr>
                                    <a:lstStyle/>
                                    <a:p>
                                      <a:pPr>
                                        <a:lnSpc>
                                          <a:spcPct val="107000"/>
                                        </a:lnSpc>
                                        <a:spcAft>
                                          <a:spcPts val="800"/>
                                        </a:spcAft>
                                      </a:pPr>
                                      <a14:m>
                                        <m:oMathPara xmlns:m="http://schemas.openxmlformats.org/officeDocument/2006/math">
                                          <m:oMathParaPr>
                                            <m:jc m:val="centerGroup"/>
                                          </m:oMathParaPr>
                                          <m:oMath xmlns:m="http://schemas.openxmlformats.org/officeDocument/2006/math">
                                            <m:sSub>
                                              <m:sSubPr>
                                                <m:ctrlPr>
                                                  <a:rPr lang="en-NZ" sz="800" i="1" kern="100">
                                                    <a:effectLst/>
                                                    <a:latin typeface="Cambria Math" panose="02040503050406030204" pitchFamily="18" charset="0"/>
                                                    <a:ea typeface="Calibri" panose="020F0502020204030204" pitchFamily="34" charset="0"/>
                                                    <a:cs typeface="Times New Roman" panose="020206030504050203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NZ" sz="800" i="1" kern="100">
                                                    <a:effectLst/>
                                                    <a:latin typeface="Cambria Math" panose="02040503050406030204" pitchFamily="18" charset="0"/>
                                                    <a:ea typeface="Calibri" panose="020F0502020204030204" pitchFamily="34" charset="0"/>
                                                    <a:cs typeface="Times New Roman" panose="02020603050405020304" pitchFamily="18" charset="0"/>
                                                  </a:rPr>
                                                  <m:t>𝐺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NZ" sz="800" i="1" kern="100">
                                                    <a:effectLst/>
                                                    <a:latin typeface="Cambria Math" panose="02040503050406030204" pitchFamily="18" charset="0"/>
                                                    <a:ea typeface="Calibri" panose="020F0502020204030204" pitchFamily="34" charset="0"/>
                                                    <a:cs typeface="Times New Roman" panose="02020603050405020304" pitchFamily="18" charset="0"/>
                                                  </a:rPr>
                                                  <m:t>𝛽𝛾</m:t>
                                                </m:r>
                                              </m:sub>
                                            </m:sSub>
                                          </m:oMath>
                                        </m:oMathPara>
                                      </a14:m>
                                      <a:endParaRPr lang="en-NZ" sz="1100" kern="100">
                                        <a:effectLst/>
                                        <a:latin typeface="Calibri" panose="020F0502020204030204" pitchFamily="34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endParaRPr>
                                    </a:p>
                                    <a:p>
                                      <a:pPr>
                                        <a:lnSpc>
                                          <a:spcPct val="107000"/>
                                        </a:lnSpc>
                                        <a:spcAft>
                                          <a:spcPts val="800"/>
                                        </a:spcAft>
                                      </a:pPr>
                                      <a:r>
                                        <a:rPr lang="en-NZ" sz="800" kern="100">
                                          <a:effectLst/>
                                          <a:latin typeface="Calibri" panose="020F0502020204030204" pitchFamily="34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a:t> </a:t>
                                      </a:r>
                                      <a:endParaRPr lang="en-NZ" sz="1100" kern="100">
                                        <a:effectLst/>
                                        <a:latin typeface="Calibri" panose="020F0502020204030204" pitchFamily="34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endParaRPr>
                                    </a:p>
                                  </p:txBody>
                                </p:sp>
                              </mc:Choice>
                              <mc:Fallback>
                                <p:sp>
                                  <p:nvSpPr>
                                    <p:cNvPr id="221" name="Text Box 3227">
                                      <a:extLst>
                                        <a:ext uri="{FF2B5EF4-FFF2-40B4-BE49-F238E27FC236}">
                                          <a16:creationId xmlns:a16="http://schemas.microsoft.com/office/drawing/2014/main" id="{B9EF1C0B-F651-AA66-1FDF-C01A6488F0EE}"/>
                                        </a:ext>
                                      </a:extLst>
                                    </p:cNvPr>
                                    <p:cNvSpPr txBox="1">
                                      <a:spLocks noRot="1" noChangeAspect="1" noMove="1" noResize="1" noEditPoints="1" noAdjustHandles="1" noChangeArrowheads="1" noChangeShapeType="1" noTextEdit="1"/>
                                    </p:cNvSpPr>
                                    <p:nvPr/>
                                  </p:nvSpPr>
                                  <p:spPr>
                                    <a:xfrm>
                                      <a:off x="-212387" y="7965"/>
                                      <a:ext cx="351707" cy="252928"/>
                                    </a:xfrm>
                                    <a:prstGeom prst="rect">
                                      <a:avLst/>
                                    </a:prstGeom>
                                    <a:blipFill>
                                      <a:blip r:embed="rId9"/>
                                      <a:stretch>
                                        <a:fillRect/>
                                      </a:stretch>
                                    </a:blipFill>
                                    <a:ln w="6350">
                                      <a:noFill/>
                                    </a:ln>
                                  </p:spPr>
                                  <p:txBody>
                                    <a:bodyPr/>
                                    <a:lstStyle/>
                                    <a:p>
                                      <a:r>
                                        <a:rPr lang="en-NZ">
                                          <a:noFill/>
                                        </a:rPr>
                                        <a:t> </a:t>
                                      </a:r>
                                    </a:p>
                                  </p:txBody>
                                </p:sp>
                              </mc:Fallback>
                            </mc:AlternateContent>
                          </p:grpSp>
                          <p:grpSp>
                            <p:nvGrpSpPr>
                              <p:cNvPr id="216" name="Group 215">
                                <a:extLst>
                                  <a:ext uri="{FF2B5EF4-FFF2-40B4-BE49-F238E27FC236}">
                                    <a16:creationId xmlns:a16="http://schemas.microsoft.com/office/drawing/2014/main" id="{555222DE-7744-BD68-ADEE-6C9D0C58C2EF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219117" y="9705"/>
                                <a:ext cx="852618" cy="645152"/>
                                <a:chOff x="219117" y="9705"/>
                                <a:chExt cx="852618" cy="645152"/>
                              </a:xfrm>
                            </p:grpSpPr>
                            <p:cxnSp>
                              <p:nvCxnSpPr>
                                <p:cNvPr id="218" name="Straight Arrow Connector 217">
                                  <a:extLst>
                                    <a:ext uri="{FF2B5EF4-FFF2-40B4-BE49-F238E27FC236}">
                                      <a16:creationId xmlns:a16="http://schemas.microsoft.com/office/drawing/2014/main" id="{2EB46F2E-45DD-14CF-F75A-8E5BCBAEAEBF}"/>
                                    </a:ext>
                                  </a:extLst>
                                </p:cNvPr>
                                <p:cNvCxnSpPr/>
                                <p:nvPr/>
                              </p:nvCxnSpPr>
                              <p:spPr>
                                <a:xfrm flipH="1" flipV="1">
                                  <a:off x="675449" y="654857"/>
                                  <a:ext cx="396286" cy="0"/>
                                </a:xfrm>
                                <a:prstGeom prst="straightConnector1">
                                  <a:avLst/>
                                </a:prstGeom>
                                <a:ln w="19050">
                                  <a:solidFill>
                                    <a:srgbClr val="0070C0"/>
                                  </a:solidFill>
                                  <a:headEnd type="none" w="med" len="med"/>
                                  <a:tailEnd type="none" w="med" len="med"/>
                                </a:ln>
                              </p:spPr>
                              <p:style>
                                <a:lnRef idx="1">
                                  <a:schemeClr val="accent1"/>
                                </a:lnRef>
                                <a:fillRef idx="0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tx1"/>
                                </a:fontRef>
                              </p:style>
                            </p:cxnSp>
                            <p:sp>
                              <p:nvSpPr>
                                <p:cNvPr id="219" name="Freeform: Shape 218">
                                  <a:extLst>
                                    <a:ext uri="{FF2B5EF4-FFF2-40B4-BE49-F238E27FC236}">
                                      <a16:creationId xmlns:a16="http://schemas.microsoft.com/office/drawing/2014/main" id="{67E5EC5B-90A5-A77A-0C86-131853C470DE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 flipV="1">
                                  <a:off x="219117" y="9705"/>
                                  <a:ext cx="384876" cy="645151"/>
                                </a:xfrm>
                                <a:custGeom>
                                  <a:avLst/>
                                  <a:gdLst>
                                    <a:gd name="connsiteX0" fmla="*/ 0 w 698602"/>
                                    <a:gd name="connsiteY0" fmla="*/ 0 h 263348"/>
                                    <a:gd name="connsiteX1" fmla="*/ 698602 w 698602"/>
                                    <a:gd name="connsiteY1" fmla="*/ 263348 h 263348"/>
                                    <a:gd name="connsiteX2" fmla="*/ 698602 w 698602"/>
                                    <a:gd name="connsiteY2" fmla="*/ 263348 h 263348"/>
                                    <a:gd name="connsiteX0" fmla="*/ 0 w 698602"/>
                                    <a:gd name="connsiteY0" fmla="*/ 0 h 263348"/>
                                    <a:gd name="connsiteX1" fmla="*/ 698602 w 698602"/>
                                    <a:gd name="connsiteY1" fmla="*/ 263348 h 263348"/>
                                    <a:gd name="connsiteX2" fmla="*/ 698602 w 698602"/>
                                    <a:gd name="connsiteY2" fmla="*/ 263348 h 263348"/>
                                    <a:gd name="connsiteX0" fmla="*/ 0 w 533986"/>
                                    <a:gd name="connsiteY0" fmla="*/ 125032 h 147882"/>
                                    <a:gd name="connsiteX1" fmla="*/ 533986 w 533986"/>
                                    <a:gd name="connsiteY1" fmla="*/ 0 h 147882"/>
                                    <a:gd name="connsiteX2" fmla="*/ 533986 w 533986"/>
                                    <a:gd name="connsiteY2" fmla="*/ 0 h 147882"/>
                                    <a:gd name="connsiteX0" fmla="*/ 0 w 533986"/>
                                    <a:gd name="connsiteY0" fmla="*/ 125032 h 125032"/>
                                    <a:gd name="connsiteX1" fmla="*/ 533986 w 533986"/>
                                    <a:gd name="connsiteY1" fmla="*/ 0 h 125032"/>
                                    <a:gd name="connsiteX2" fmla="*/ 533986 w 533986"/>
                                    <a:gd name="connsiteY2" fmla="*/ 0 h 125032"/>
                                    <a:gd name="connsiteX0" fmla="*/ 0 w 391182"/>
                                    <a:gd name="connsiteY0" fmla="*/ 147079 h 147079"/>
                                    <a:gd name="connsiteX1" fmla="*/ 391182 w 391182"/>
                                    <a:gd name="connsiteY1" fmla="*/ 0 h 147079"/>
                                    <a:gd name="connsiteX2" fmla="*/ 391182 w 391182"/>
                                    <a:gd name="connsiteY2" fmla="*/ 0 h 147079"/>
                                    <a:gd name="connsiteX0" fmla="*/ 0 w 391182"/>
                                    <a:gd name="connsiteY0" fmla="*/ 147079 h 147079"/>
                                    <a:gd name="connsiteX1" fmla="*/ 391182 w 391182"/>
                                    <a:gd name="connsiteY1" fmla="*/ 0 h 147079"/>
                                    <a:gd name="connsiteX0" fmla="*/ 0 w 391182"/>
                                    <a:gd name="connsiteY0" fmla="*/ 147079 h 147079"/>
                                    <a:gd name="connsiteX1" fmla="*/ 391182 w 391182"/>
                                    <a:gd name="connsiteY1" fmla="*/ 0 h 147079"/>
                                    <a:gd name="connsiteX0" fmla="*/ 102277 w 493459"/>
                                    <a:gd name="connsiteY0" fmla="*/ 147079 h 147079"/>
                                    <a:gd name="connsiteX1" fmla="*/ 493459 w 493459"/>
                                    <a:gd name="connsiteY1" fmla="*/ 0 h 147079"/>
                                    <a:gd name="connsiteX0" fmla="*/ 95939 w 536003"/>
                                    <a:gd name="connsiteY0" fmla="*/ 149424 h 149424"/>
                                    <a:gd name="connsiteX1" fmla="*/ 536003 w 536003"/>
                                    <a:gd name="connsiteY1" fmla="*/ 0 h 149424"/>
                                    <a:gd name="connsiteX0" fmla="*/ 418 w 440482"/>
                                    <a:gd name="connsiteY0" fmla="*/ 149424 h 149424"/>
                                    <a:gd name="connsiteX1" fmla="*/ 440482 w 440482"/>
                                    <a:gd name="connsiteY1" fmla="*/ 0 h 149424"/>
                                    <a:gd name="connsiteX0" fmla="*/ 1333 w 441397"/>
                                    <a:gd name="connsiteY0" fmla="*/ 149424 h 149424"/>
                                    <a:gd name="connsiteX1" fmla="*/ 441397 w 441397"/>
                                    <a:gd name="connsiteY1" fmla="*/ 0 h 149424"/>
                                    <a:gd name="connsiteX0" fmla="*/ 0 w 440064"/>
                                    <a:gd name="connsiteY0" fmla="*/ 150511 h 150511"/>
                                    <a:gd name="connsiteX1" fmla="*/ 440064 w 440064"/>
                                    <a:gd name="connsiteY1" fmla="*/ 1087 h 150511"/>
                                    <a:gd name="connsiteX0" fmla="*/ 0 w 440064"/>
                                    <a:gd name="connsiteY0" fmla="*/ 151783 h 151783"/>
                                    <a:gd name="connsiteX1" fmla="*/ 440064 w 440064"/>
                                    <a:gd name="connsiteY1" fmla="*/ 2359 h 151783"/>
                                    <a:gd name="connsiteX0" fmla="*/ 612 w 440676"/>
                                    <a:gd name="connsiteY0" fmla="*/ 149494 h 149494"/>
                                    <a:gd name="connsiteX1" fmla="*/ 440676 w 440676"/>
                                    <a:gd name="connsiteY1" fmla="*/ 70 h 149494"/>
                                  </a:gdLst>
                                  <a:ahLst/>
                                  <a:cxnLst>
                                    <a:cxn ang="0">
                                      <a:pos x="connsiteX0" y="connsiteY0"/>
                                    </a:cxn>
                                    <a:cxn ang="0">
                                      <a:pos x="connsiteX1" y="connsiteY1"/>
                                    </a:cxn>
                                  </a:cxnLst>
                                  <a:rect l="l" t="t" r="r" b="b"/>
                                  <a:pathLst>
                                    <a:path w="440676" h="149494">
                                      <a:moveTo>
                                        <a:pt x="612" y="149494"/>
                                      </a:moveTo>
                                      <a:cubicBezTo>
                                        <a:pt x="-14782" y="17070"/>
                                        <a:pt x="263427" y="-1317"/>
                                        <a:pt x="440676" y="70"/>
                                      </a:cubicBezTo>
                                    </a:path>
                                  </a:pathLst>
                                </a:custGeom>
                                <a:noFill/>
                                <a:ln w="19050">
                                  <a:solidFill>
                                    <a:srgbClr val="0070C0"/>
                                  </a:solidFill>
                                  <a:headEnd type="triangle" w="sm" len="med"/>
                                  <a:tailEnd type="none" w="sm" len="med"/>
                                </a:ln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ot="0" spcFirstLastPara="0" vert="horz" wrap="square" lIns="91440" tIns="45720" rIns="91440" bIns="45720" numCol="1" spcCol="0" rtlCol="0" fromWordArt="0" anchor="ctr" anchorCtr="0" forceAA="0" compatLnSpc="1">
                                  <a:prstTxWarp prst="textNoShape">
                                    <a:avLst/>
                                  </a:prstTxWarp>
                                  <a:noAutofit/>
                                </a:bodyPr>
                                <a:lstStyle/>
                                <a:p>
                                  <a:endParaRPr lang="en-NZ"/>
                                </a:p>
                              </p:txBody>
                            </p:sp>
                          </p:grpSp>
                          <p:cxnSp>
                            <p:nvCxnSpPr>
                              <p:cNvPr id="217" name="Straight Arrow Connector 216">
                                <a:extLst>
                                  <a:ext uri="{FF2B5EF4-FFF2-40B4-BE49-F238E27FC236}">
                                    <a16:creationId xmlns:a16="http://schemas.microsoft.com/office/drawing/2014/main" id="{DFC1C8A0-948B-7EAE-1BB2-7A4BA88CC823}"/>
                                  </a:ext>
                                </a:extLst>
                              </p:cNvPr>
                              <p:cNvCxnSpPr/>
                              <p:nvPr/>
                            </p:nvCxnSpPr>
                            <p:spPr>
                              <a:xfrm>
                                <a:off x="918917" y="441719"/>
                                <a:ext cx="198421" cy="139949"/>
                              </a:xfrm>
                              <a:prstGeom prst="straightConnector1">
                                <a:avLst/>
                              </a:prstGeom>
                              <a:ln w="28575">
                                <a:solidFill>
                                  <a:srgbClr val="D32DB7"/>
                                </a:solidFill>
                                <a:headEnd type="triangle" w="med" len="med"/>
                                <a:tailEnd type="none" w="med" len="med"/>
                              </a:ln>
                            </p:spPr>
                            <p:style>
                              <a:lnRef idx="1">
                                <a:schemeClr val="accent1"/>
                              </a:lnRef>
                              <a:fillRef idx="0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tx1"/>
                              </a:fontRef>
                            </p:style>
                          </p:cxnSp>
                        </p:grpSp>
                        <p:grpSp>
                          <p:nvGrpSpPr>
                            <p:cNvPr id="201" name="Group 200">
                              <a:extLst>
                                <a:ext uri="{FF2B5EF4-FFF2-40B4-BE49-F238E27FC236}">
                                  <a16:creationId xmlns:a16="http://schemas.microsoft.com/office/drawing/2014/main" id="{B560E156-D8B4-69AC-A198-8AFCFD41850C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0" y="0"/>
                              <a:ext cx="729362" cy="288140"/>
                              <a:chOff x="0" y="0"/>
                              <a:chExt cx="729362" cy="288140"/>
                            </a:xfrm>
                          </p:grpSpPr>
                          <p:grpSp>
                            <p:nvGrpSpPr>
                              <p:cNvPr id="205" name="Group 204">
                                <a:extLst>
                                  <a:ext uri="{FF2B5EF4-FFF2-40B4-BE49-F238E27FC236}">
                                    <a16:creationId xmlns:a16="http://schemas.microsoft.com/office/drawing/2014/main" id="{0500CDCD-31BC-60DB-B69A-4EC37970F5C7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388489" y="0"/>
                                <a:ext cx="340873" cy="288140"/>
                                <a:chOff x="5624" y="10189"/>
                                <a:chExt cx="341223" cy="288512"/>
                              </a:xfrm>
                            </p:grpSpPr>
                            <p:sp>
                              <p:nvSpPr>
                                <p:cNvPr id="213" name="Oval 212">
                                  <a:extLst>
                                    <a:ext uri="{FF2B5EF4-FFF2-40B4-BE49-F238E27FC236}">
                                      <a16:creationId xmlns:a16="http://schemas.microsoft.com/office/drawing/2014/main" id="{8768D021-CF0B-C753-65DB-5B5A66F84807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54388" y="50989"/>
                                  <a:ext cx="200556" cy="179705"/>
                                </a:xfrm>
                                <a:prstGeom prst="ellipse">
                                  <a:avLst/>
                                </a:prstGeom>
                                <a:gradFill flip="none" rotWithShape="1">
                                  <a:gsLst>
                                    <a:gs pos="0">
                                      <a:srgbClr val="FFC000"/>
                                    </a:gs>
                                    <a:gs pos="51000">
                                      <a:schemeClr val="bg1"/>
                                    </a:gs>
                                    <a:gs pos="100000">
                                      <a:srgbClr val="FFC000"/>
                                    </a:gs>
                                  </a:gsLst>
                                  <a:lin ang="0" scaled="1"/>
                                  <a:tileRect/>
                                </a:gradFill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ot="0" spcFirstLastPara="0" vert="horz" wrap="square" lIns="91440" tIns="45720" rIns="91440" bIns="45720" numCol="1" spcCol="0" rtlCol="0" fromWordArt="0" anchor="ctr" anchorCtr="0" forceAA="0" compatLnSpc="1">
                                  <a:prstTxWarp prst="textNoShape">
                                    <a:avLst/>
                                  </a:prstTxWarp>
                                  <a:noAutofit/>
                                </a:bodyPr>
                                <a:lstStyle/>
                                <a:p>
                                  <a:endParaRPr lang="en-NZ"/>
                                </a:p>
                              </p:txBody>
                            </p:sp>
                            <mc:AlternateContent xmlns:mc="http://schemas.openxmlformats.org/markup-compatibility/2006">
                              <mc:Choice xmlns:a14="http://schemas.microsoft.com/office/drawing/2010/main" Requires="a14">
                                <p:sp>
                                  <p:nvSpPr>
                                    <p:cNvPr id="214" name="Text Box 2353">
                                      <a:extLst>
                                        <a:ext uri="{FF2B5EF4-FFF2-40B4-BE49-F238E27FC236}">
                                          <a16:creationId xmlns:a16="http://schemas.microsoft.com/office/drawing/2014/main" id="{6FAD1133-E40C-DE35-596C-D6B2C79D3953}"/>
                                        </a:ext>
                                      </a:extLst>
                                    </p:cNvPr>
                                    <p:cNvSpPr txBox="1"/>
                                    <p:nvPr/>
                                  </p:nvSpPr>
                                  <p:spPr>
                                    <a:xfrm>
                                      <a:off x="5624" y="10189"/>
                                      <a:ext cx="341223" cy="288512"/>
                                    </a:xfrm>
                                    <a:prstGeom prst="rect">
                                      <a:avLst/>
                                    </a:prstGeom>
                                    <a:noFill/>
                                    <a:ln w="6350">
                                      <a:noFill/>
                                    </a:ln>
                                  </p:spPr>
                                  <p:txBody>
                                    <a:bodyPr rot="0" spcFirstLastPara="0" vert="horz" wrap="none" lIns="91440" tIns="45720" rIns="91440" bIns="45720" numCol="1" spcCol="0" rtlCol="0" fromWordArt="0" anchor="t" anchorCtr="0" forceAA="0" compatLnSpc="1">
                                      <a:prstTxWarp prst="textNoShape">
                                        <a:avLst/>
                                      </a:prstTxWarp>
                                      <a:noAutofit/>
                                    </a:bodyPr>
                                    <a:lstStyle/>
                                    <a:p>
                                      <a:pPr>
                                        <a:lnSpc>
                                          <a:spcPct val="107000"/>
                                        </a:lnSpc>
                                        <a:spcAft>
                                          <a:spcPts val="800"/>
                                        </a:spcAft>
                                      </a:pPr>
                                      <a14:m>
                                        <m:oMathPara xmlns:m="http://schemas.openxmlformats.org/officeDocument/2006/math">
                                          <m:oMathParaPr>
                                            <m:jc m:val="centerGroup"/>
                                          </m:oMathParaPr>
                                          <m:oMath xmlns:m="http://schemas.openxmlformats.org/officeDocument/2006/math">
                                            <m:sSub>
                                              <m:sSubPr>
                                                <m:ctrlPr>
                                                  <a:rPr lang="en-NZ" sz="800" i="1" kern="100">
                                                    <a:effectLst/>
                                                    <a:latin typeface="Cambria Math" panose="02040503050406030204" pitchFamily="18" charset="0"/>
                                                    <a:ea typeface="Calibri" panose="020F0502020204030204" pitchFamily="34" charset="0"/>
                                                    <a:cs typeface="Times New Roman" panose="020206030504050203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NZ" sz="800" i="1" kern="100">
                                                    <a:effectLst/>
                                                    <a:latin typeface="Cambria Math" panose="02040503050406030204" pitchFamily="18" charset="0"/>
                                                    <a:ea typeface="Calibri" panose="020F0502020204030204" pitchFamily="34" charset="0"/>
                                                    <a:cs typeface="Times New Roman" panose="02020603050405020304" pitchFamily="18" charset="0"/>
                                                  </a:rPr>
                                                  <m:t>𝐺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NZ" sz="800" i="1" kern="100">
                                                    <a:effectLst/>
                                                    <a:latin typeface="Cambria Math" panose="02040503050406030204" pitchFamily="18" charset="0"/>
                                                    <a:ea typeface="Calibri" panose="020F0502020204030204" pitchFamily="34" charset="0"/>
                                                    <a:cs typeface="Times New Roman" panose="02020603050405020304" pitchFamily="18" charset="0"/>
                                                  </a:rPr>
                                                  <m:t>𝛽𝛾</m:t>
                                                </m:r>
                                              </m:sub>
                                            </m:sSub>
                                          </m:oMath>
                                        </m:oMathPara>
                                      </a14:m>
                                      <a:endParaRPr lang="en-NZ" sz="1100" kern="100">
                                        <a:effectLst/>
                                        <a:latin typeface="Calibri" panose="020F0502020204030204" pitchFamily="34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endParaRPr>
                                    </a:p>
                                    <a:p>
                                      <a:pPr>
                                        <a:lnSpc>
                                          <a:spcPct val="107000"/>
                                        </a:lnSpc>
                                        <a:spcAft>
                                          <a:spcPts val="800"/>
                                        </a:spcAft>
                                      </a:pPr>
                                      <a:r>
                                        <a:rPr lang="en-NZ" sz="800" kern="100">
                                          <a:effectLst/>
                                          <a:latin typeface="Calibri" panose="020F0502020204030204" pitchFamily="34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a:t> </a:t>
                                      </a:r>
                                      <a:endParaRPr lang="en-NZ" sz="1100" kern="100">
                                        <a:effectLst/>
                                        <a:latin typeface="Calibri" panose="020F0502020204030204" pitchFamily="34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endParaRPr>
                                    </a:p>
                                  </p:txBody>
                                </p:sp>
                              </mc:Choice>
                              <mc:Fallback>
                                <p:sp>
                                  <p:nvSpPr>
                                    <p:cNvPr id="214" name="Text Box 2353">
                                      <a:extLst>
                                        <a:ext uri="{FF2B5EF4-FFF2-40B4-BE49-F238E27FC236}">
                                          <a16:creationId xmlns:a16="http://schemas.microsoft.com/office/drawing/2014/main" id="{6FAD1133-E40C-DE35-596C-D6B2C79D3953}"/>
                                        </a:ext>
                                      </a:extLst>
                                    </p:cNvPr>
                                    <p:cNvSpPr txBox="1">
                                      <a:spLocks noRot="1" noChangeAspect="1" noMove="1" noResize="1" noEditPoints="1" noAdjustHandles="1" noChangeArrowheads="1" noChangeShapeType="1" noTextEdit="1"/>
                                    </p:cNvSpPr>
                                    <p:nvPr/>
                                  </p:nvSpPr>
                                  <p:spPr>
                                    <a:xfrm>
                                      <a:off x="5624" y="10189"/>
                                      <a:ext cx="341223" cy="288512"/>
                                    </a:xfrm>
                                    <a:prstGeom prst="rect">
                                      <a:avLst/>
                                    </a:prstGeom>
                                    <a:blipFill>
                                      <a:blip r:embed="rId10"/>
                                      <a:stretch>
                                        <a:fillRect/>
                                      </a:stretch>
                                    </a:blipFill>
                                    <a:ln w="6350">
                                      <a:noFill/>
                                    </a:ln>
                                  </p:spPr>
                                  <p:txBody>
                                    <a:bodyPr/>
                                    <a:lstStyle/>
                                    <a:p>
                                      <a:r>
                                        <a:rPr lang="en-NZ">
                                          <a:noFill/>
                                        </a:rPr>
                                        <a:t> </a:t>
                                      </a:r>
                                    </a:p>
                                  </p:txBody>
                                </p:sp>
                              </mc:Fallback>
                            </mc:AlternateContent>
                          </p:grpSp>
                          <p:grpSp>
                            <p:nvGrpSpPr>
                              <p:cNvPr id="206" name="Group 205">
                                <a:extLst>
                                  <a:ext uri="{FF2B5EF4-FFF2-40B4-BE49-F238E27FC236}">
                                    <a16:creationId xmlns:a16="http://schemas.microsoft.com/office/drawing/2014/main" id="{DA729372-4945-A891-8BFE-3666FDC7F690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0" y="10571"/>
                                <a:ext cx="546420" cy="270033"/>
                                <a:chOff x="19048" y="0"/>
                                <a:chExt cx="546420" cy="270033"/>
                              </a:xfrm>
                            </p:grpSpPr>
                            <p:grpSp>
                              <p:nvGrpSpPr>
                                <p:cNvPr id="207" name="Group 206">
                                  <a:extLst>
                                    <a:ext uri="{FF2B5EF4-FFF2-40B4-BE49-F238E27FC236}">
                                      <a16:creationId xmlns:a16="http://schemas.microsoft.com/office/drawing/2014/main" id="{6596D68E-1D86-1CB8-69B8-3574FCC3474D}"/>
                                    </a:ext>
                                  </a:extLst>
                                </p:cNvPr>
                                <p:cNvGrpSpPr/>
                                <p:nvPr/>
                              </p:nvGrpSpPr>
                              <p:grpSpPr>
                                <a:xfrm>
                                  <a:off x="19048" y="0"/>
                                  <a:ext cx="476952" cy="251460"/>
                                  <a:chOff x="4782" y="10973"/>
                                  <a:chExt cx="477698" cy="252000"/>
                                </a:xfrm>
                              </p:grpSpPr>
                              <p:sp>
                                <p:nvSpPr>
                                  <p:cNvPr id="211" name="Oval 210">
                                    <a:extLst>
                                      <a:ext uri="{FF2B5EF4-FFF2-40B4-BE49-F238E27FC236}">
                                        <a16:creationId xmlns:a16="http://schemas.microsoft.com/office/drawing/2014/main" id="{477DA581-EBC8-BCC7-9CFC-FAA6B299388A}"/>
                                      </a:ext>
                                    </a:extLst>
                                  </p:cNvPr>
                                  <p:cNvSpPr/>
                                  <p:nvPr/>
                                </p:nvSpPr>
                                <p:spPr>
                                  <a:xfrm>
                                    <a:off x="85864" y="10973"/>
                                    <a:ext cx="396616" cy="252000"/>
                                  </a:xfrm>
                                  <a:prstGeom prst="ellipse">
                                    <a:avLst/>
                                  </a:prstGeom>
                                  <a:gradFill flip="none" rotWithShape="1">
                                    <a:gsLst>
                                      <a:gs pos="98000">
                                        <a:srgbClr val="00B0F0"/>
                                      </a:gs>
                                      <a:gs pos="26000">
                                        <a:schemeClr val="bg1"/>
                                      </a:gs>
                                    </a:gsLst>
                                    <a:lin ang="0" scaled="1"/>
                                    <a:tileRect/>
                                  </a:gradFill>
                                  <a:ln w="9525"/>
                                </p:spPr>
                                <p:style>
                                  <a:lnRef idx="2">
                                    <a:schemeClr val="accent1">
                                      <a:shade val="50000"/>
                                    </a:schemeClr>
                                  </a:lnRef>
                                  <a:fillRef idx="1">
                                    <a:schemeClr val="accent1"/>
                                  </a:fillRef>
                                  <a:effectRef idx="0">
                                    <a:schemeClr val="accent1"/>
                                  </a:effectRef>
                                  <a:fontRef idx="minor">
                                    <a:schemeClr val="lt1"/>
                                  </a:fontRef>
                                </p:style>
                                <p:txBody>
                                  <a:bodyPr rot="0" spcFirstLastPara="0" vert="horz" wrap="square" lIns="91440" tIns="45720" rIns="91440" bIns="45720" numCol="1" spcCol="0" rtlCol="0" fromWordArt="0" anchor="ctr" anchorCtr="0" forceAA="0" compatLnSpc="1">
                                    <a:prstTxWarp prst="textNoShape">
                                      <a:avLst/>
                                    </a:prstTxWarp>
                                    <a:noAutofit/>
                                  </a:bodyPr>
                                  <a:lstStyle/>
                                  <a:p>
                                    <a:endParaRPr lang="en-NZ"/>
                                  </a:p>
                                </p:txBody>
                              </p:sp>
                              <mc:AlternateContent xmlns:mc="http://schemas.openxmlformats.org/markup-compatibility/2006">
                                <mc:Choice xmlns:a14="http://schemas.microsoft.com/office/drawing/2010/main" Requires="a14">
                                  <p:sp>
                                    <p:nvSpPr>
                                      <p:cNvPr id="212" name="Text Box 2357">
                                        <a:extLst>
                                          <a:ext uri="{FF2B5EF4-FFF2-40B4-BE49-F238E27FC236}">
                                            <a16:creationId xmlns:a16="http://schemas.microsoft.com/office/drawing/2014/main" id="{D52A8CBF-1FF7-1B00-93CE-2E6A08937F99}"/>
                                          </a:ext>
                                        </a:extLst>
                                      </p:cNvPr>
                                      <p:cNvSpPr txBox="1"/>
                                      <p:nvPr/>
                                    </p:nvSpPr>
                                    <p:spPr>
                                      <a:xfrm>
                                        <a:off x="4782" y="19060"/>
                                        <a:ext cx="308610" cy="227330"/>
                                      </a:xfrm>
                                      <a:prstGeom prst="rect">
                                        <a:avLst/>
                                      </a:prstGeom>
                                      <a:noFill/>
                                      <a:ln w="6350">
                                        <a:noFill/>
                                      </a:ln>
                                    </p:spPr>
                                    <p:txBody>
                                      <a:bodyPr rot="0" spcFirstLastPara="0" vert="horz" wrap="none" lIns="91440" tIns="45720" rIns="91440" bIns="45720" numCol="1" spcCol="0" rtlCol="0" fromWordArt="0" anchor="t" anchorCtr="0" forceAA="0" compatLnSpc="1">
                                        <a:prstTxWarp prst="textNoShape">
                                          <a:avLst/>
                                        </a:prstTxWarp>
                                        <a:noAutofit/>
                                      </a:bodyPr>
                                      <a:lstStyle/>
                                      <a:p>
                                        <a:pPr>
                                          <a:lnSpc>
                                            <a:spcPct val="107000"/>
                                          </a:lnSpc>
                                          <a:spcAft>
                                            <a:spcPts val="800"/>
                                          </a:spcAft>
                                        </a:pPr>
                                        <a14:m>
                                          <m:oMathPara xmlns:m="http://schemas.openxmlformats.org/officeDocument/2006/math">
                                            <m:oMathParaPr>
                                              <m:jc m:val="centerGroup"/>
                                            </m:oMathParaPr>
                                            <m:oMath xmlns:m="http://schemas.openxmlformats.org/officeDocument/2006/math">
                                              <m:sSub>
                                                <m:sSubPr>
                                                  <m:ctrlPr>
                                                    <a:rPr lang="en-NZ" sz="800" b="1" i="1" kern="100">
                                                      <a:solidFill>
                                                        <a:srgbClr val="00B050"/>
                                                      </a:solidFill>
                                                      <a:effectLst/>
                                                      <a:latin typeface="Cambria Math" panose="02040503050406030204" pitchFamily="18" charset="0"/>
                                                      <a:ea typeface="Calibri" panose="020F0502020204030204" pitchFamily="34" charset="0"/>
                                                      <a:cs typeface="Times New Roman" panose="020206030504050203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NZ" sz="800" b="1" i="1" kern="100">
                                                      <a:solidFill>
                                                        <a:srgbClr val="00B050"/>
                                                      </a:solidFill>
                                                      <a:effectLst/>
                                                      <a:latin typeface="Cambria Math" panose="02040503050406030204" pitchFamily="18" charset="0"/>
                                                      <a:ea typeface="Calibri" panose="020F0502020204030204" pitchFamily="34" charset="0"/>
                                                      <a:cs typeface="Times New Roman" panose="02020603050405020304" pitchFamily="18" charset="0"/>
                                                    </a:rPr>
                                                    <m:t>𝑮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NZ" sz="800" b="1" i="1" kern="100">
                                                      <a:solidFill>
                                                        <a:srgbClr val="00B050"/>
                                                      </a:solidFill>
                                                      <a:effectLst/>
                                                      <a:latin typeface="Cambria Math" panose="02040503050406030204" pitchFamily="18" charset="0"/>
                                                      <a:ea typeface="Calibri" panose="020F0502020204030204" pitchFamily="34" charset="0"/>
                                                      <a:cs typeface="Times New Roman" panose="02020603050405020304" pitchFamily="18" charset="0"/>
                                                    </a:rPr>
                                                    <m:t>𝜶</m:t>
                                                  </m:r>
                                                </m:sub>
                                              </m:sSub>
                                            </m:oMath>
                                          </m:oMathPara>
                                        </a14:m>
                                        <a:endParaRPr lang="en-NZ" sz="1100" kern="100">
                                          <a:effectLst/>
                                          <a:latin typeface="Calibri" panose="020F0502020204030204" pitchFamily="34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endParaRPr>
                                      </a:p>
                                    </p:txBody>
                                  </p:sp>
                                </mc:Choice>
                                <mc:Fallback>
                                  <p:sp>
                                    <p:nvSpPr>
                                      <p:cNvPr id="212" name="Text Box 2357">
                                        <a:extLst>
                                          <a:ext uri="{FF2B5EF4-FFF2-40B4-BE49-F238E27FC236}">
                                            <a16:creationId xmlns:a16="http://schemas.microsoft.com/office/drawing/2014/main" id="{D52A8CBF-1FF7-1B00-93CE-2E6A08937F99}"/>
                                          </a:ext>
                                        </a:extLst>
                                      </p:cNvPr>
                                      <p:cNvSpPr txBox="1">
                                        <a:spLocks noRot="1" noChangeAspect="1" noMove="1" noResize="1" noEditPoints="1" noAdjustHandles="1" noChangeArrowheads="1" noChangeShapeType="1" noTextEdit="1"/>
                                      </p:cNvSpPr>
                                      <p:nvPr/>
                                    </p:nvSpPr>
                                    <p:spPr>
                                      <a:xfrm>
                                        <a:off x="4782" y="19060"/>
                                        <a:ext cx="308610" cy="227330"/>
                                      </a:xfrm>
                                      <a:prstGeom prst="rect">
                                        <a:avLst/>
                                      </a:prstGeom>
                                      <a:blipFill>
                                        <a:blip r:embed="rId11"/>
                                        <a:stretch>
                                          <a:fillRect/>
                                        </a:stretch>
                                      </a:blipFill>
                                      <a:ln w="6350">
                                        <a:noFill/>
                                      </a:ln>
                                    </p:spPr>
                                    <p:txBody>
                                      <a:bodyPr/>
                                      <a:lstStyle/>
                                      <a:p>
                                        <a:r>
                                          <a:rPr lang="en-NZ">
                                            <a:noFill/>
                                          </a:rPr>
                                          <a:t> </a:t>
                                        </a:r>
                                      </a:p>
                                    </p:txBody>
                                  </p:sp>
                                </mc:Fallback>
                              </mc:AlternateContent>
                            </p:grpSp>
                            <p:grpSp>
                              <p:nvGrpSpPr>
                                <p:cNvPr id="208" name="Group 207">
                                  <a:extLst>
                                    <a:ext uri="{FF2B5EF4-FFF2-40B4-BE49-F238E27FC236}">
                                      <a16:creationId xmlns:a16="http://schemas.microsoft.com/office/drawing/2014/main" id="{5D463B9E-7D7E-6D30-993A-D09A3455641F}"/>
                                    </a:ext>
                                  </a:extLst>
                                </p:cNvPr>
                                <p:cNvGrpSpPr/>
                                <p:nvPr/>
                              </p:nvGrpSpPr>
                              <p:grpSpPr>
                                <a:xfrm>
                                  <a:off x="176213" y="16668"/>
                                  <a:ext cx="389255" cy="253365"/>
                                  <a:chOff x="36604" y="245552"/>
                                  <a:chExt cx="389255" cy="253365"/>
                                </a:xfrm>
                              </p:grpSpPr>
                              <p:sp>
                                <p:nvSpPr>
                                  <p:cNvPr id="209" name="Oval 208">
                                    <a:extLst>
                                      <a:ext uri="{FF2B5EF4-FFF2-40B4-BE49-F238E27FC236}">
                                        <a16:creationId xmlns:a16="http://schemas.microsoft.com/office/drawing/2014/main" id="{4E7C47F9-993C-8EDE-D057-46082F68761A}"/>
                                      </a:ext>
                                    </a:extLst>
                                  </p:cNvPr>
                                  <p:cNvSpPr>
                                    <a:spLocks noChangeAspect="1"/>
                                  </p:cNvSpPr>
                                  <p:nvPr/>
                                </p:nvSpPr>
                                <p:spPr>
                                  <a:xfrm>
                                    <a:off x="106680" y="265430"/>
                                    <a:ext cx="248716" cy="182880"/>
                                  </a:xfrm>
                                  <a:prstGeom prst="ellipse">
                                    <a:avLst/>
                                  </a:prstGeom>
                                  <a:gradFill flip="none" rotWithShape="1">
                                    <a:gsLst>
                                      <a:gs pos="0">
                                        <a:schemeClr val="bg1">
                                          <a:lumMod val="65000"/>
                                        </a:schemeClr>
                                      </a:gs>
                                      <a:gs pos="51000">
                                        <a:schemeClr val="bg1"/>
                                      </a:gs>
                                      <a:gs pos="100000">
                                        <a:schemeClr val="bg1">
                                          <a:lumMod val="65000"/>
                                        </a:schemeClr>
                                      </a:gs>
                                    </a:gsLst>
                                    <a:lin ang="0" scaled="1"/>
                                    <a:tileRect/>
                                  </a:gradFill>
                                  <a:ln w="9525"/>
                                </p:spPr>
                                <p:style>
                                  <a:lnRef idx="2">
                                    <a:schemeClr val="accent1">
                                      <a:shade val="50000"/>
                                    </a:schemeClr>
                                  </a:lnRef>
                                  <a:fillRef idx="1">
                                    <a:schemeClr val="accent1"/>
                                  </a:fillRef>
                                  <a:effectRef idx="0">
                                    <a:schemeClr val="accent1"/>
                                  </a:effectRef>
                                  <a:fontRef idx="minor">
                                    <a:schemeClr val="lt1"/>
                                  </a:fontRef>
                                </p:style>
                                <p:txBody>
                                  <a:bodyPr rot="0" spcFirstLastPara="0" vert="horz" wrap="square" lIns="91440" tIns="45720" rIns="91440" bIns="45720" numCol="1" spcCol="0" rtlCol="0" fromWordArt="0" anchor="ctr" anchorCtr="0" forceAA="0" compatLnSpc="1">
                                    <a:prstTxWarp prst="textNoShape">
                                      <a:avLst/>
                                    </a:prstTxWarp>
                                    <a:noAutofit/>
                                  </a:bodyPr>
                                  <a:lstStyle/>
                                  <a:p>
                                    <a:endParaRPr lang="en-NZ"/>
                                  </a:p>
                                </p:txBody>
                              </p:sp>
                              <mc:AlternateContent xmlns:mc="http://schemas.openxmlformats.org/markup-compatibility/2006">
                                <mc:Choice xmlns:a14="http://schemas.microsoft.com/office/drawing/2010/main" Requires="a14">
                                  <p:sp>
                                    <p:nvSpPr>
                                      <p:cNvPr id="210" name="Text Box 2360">
                                        <a:extLst>
                                          <a:ext uri="{FF2B5EF4-FFF2-40B4-BE49-F238E27FC236}">
                                            <a16:creationId xmlns:a16="http://schemas.microsoft.com/office/drawing/2014/main" id="{D6B113BC-52E5-F2F3-5282-FDCA751328F7}"/>
                                          </a:ext>
                                        </a:extLst>
                                      </p:cNvPr>
                                      <p:cNvSpPr txBox="1">
                                        <a:spLocks noChangeAspect="1"/>
                                      </p:cNvSpPr>
                                      <p:nvPr/>
                                    </p:nvSpPr>
                                    <p:spPr>
                                      <a:xfrm>
                                        <a:off x="36604" y="245552"/>
                                        <a:ext cx="389255" cy="253365"/>
                                      </a:xfrm>
                                      <a:prstGeom prst="rect">
                                        <a:avLst/>
                                      </a:prstGeom>
                                      <a:noFill/>
                                      <a:ln w="6350">
                                        <a:noFill/>
                                      </a:ln>
                                    </p:spPr>
                                    <p:txBody>
                                      <a:bodyPr rot="0" spcFirstLastPara="0" vert="horz" wrap="none" lIns="91440" tIns="45720" rIns="91440" bIns="45720" numCol="1" spcCol="0" rtlCol="0" fromWordArt="0" anchor="t" anchorCtr="0" forceAA="0" compatLnSpc="1">
                                        <a:prstTxWarp prst="textNoShape">
                                          <a:avLst/>
                                        </a:prstTxWarp>
                                        <a:noAutofit/>
                                      </a:bodyPr>
                                      <a:lstStyle/>
                                      <a:p>
                                        <a:pPr>
                                          <a:lnSpc>
                                            <a:spcPct val="107000"/>
                                          </a:lnSpc>
                                          <a:spcAft>
                                            <a:spcPts val="800"/>
                                          </a:spcAft>
                                        </a:pPr>
                                        <a14:m>
                                          <m:oMathPara xmlns:m="http://schemas.openxmlformats.org/officeDocument/2006/math">
                                            <m:oMathParaPr>
                                              <m:jc m:val="centerGroup"/>
                                            </m:oMathParaPr>
                                            <m:oMath xmlns:m="http://schemas.openxmlformats.org/officeDocument/2006/math">
                                              <m:r>
                                                <a:rPr lang="en-NZ" sz="800" i="1" kern="100">
                                                  <a:effectLst/>
                                                  <a:latin typeface="Cambria Math" panose="02040503050406030204" pitchFamily="18" charset="0"/>
                                                  <a:ea typeface="Calibri" panose="020F0502020204030204" pitchFamily="34" charset="0"/>
                                                  <a:cs typeface="Times New Roman" panose="02020603050405020304" pitchFamily="18" charset="0"/>
                                                </a:rPr>
                                                <m:t>𝐺𝐷𝑃</m:t>
                                              </m:r>
                                            </m:oMath>
                                          </m:oMathPara>
                                        </a14:m>
                                        <a:endParaRPr lang="en-NZ" sz="1100" kern="100">
                                          <a:effectLst/>
                                          <a:latin typeface="Calibri" panose="020F0502020204030204" pitchFamily="34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endParaRPr>
                                      </a:p>
                                    </p:txBody>
                                  </p:sp>
                                </mc:Choice>
                                <mc:Fallback>
                                  <p:sp>
                                    <p:nvSpPr>
                                      <p:cNvPr id="210" name="Text Box 2360">
                                        <a:extLst>
                                          <a:ext uri="{FF2B5EF4-FFF2-40B4-BE49-F238E27FC236}">
                                            <a16:creationId xmlns:a16="http://schemas.microsoft.com/office/drawing/2014/main" id="{D6B113BC-52E5-F2F3-5282-FDCA751328F7}"/>
                                          </a:ext>
                                        </a:extLst>
                                      </p:cNvPr>
                                      <p:cNvSpPr txBox="1">
                                        <a:spLocks noRot="1" noChangeAspect="1" noMove="1" noResize="1" noEditPoints="1" noAdjustHandles="1" noChangeArrowheads="1" noChangeShapeType="1" noTextEdit="1"/>
                                      </p:cNvSpPr>
                                      <p:nvPr/>
                                    </p:nvSpPr>
                                    <p:spPr>
                                      <a:xfrm>
                                        <a:off x="36604" y="245552"/>
                                        <a:ext cx="389255" cy="253365"/>
                                      </a:xfrm>
                                      <a:prstGeom prst="rect">
                                        <a:avLst/>
                                      </a:prstGeom>
                                      <a:blipFill>
                                        <a:blip r:embed="rId5"/>
                                        <a:stretch>
                                          <a:fillRect/>
                                        </a:stretch>
                                      </a:blipFill>
                                      <a:ln w="6350">
                                        <a:noFill/>
                                      </a:ln>
                                    </p:spPr>
                                    <p:txBody>
                                      <a:bodyPr/>
                                      <a:lstStyle/>
                                      <a:p>
                                        <a:r>
                                          <a:rPr lang="en-NZ">
                                            <a:noFill/>
                                          </a:rPr>
                                          <a:t> </a:t>
                                        </a:r>
                                      </a:p>
                                    </p:txBody>
                                  </p:sp>
                                </mc:Fallback>
                              </mc:AlternateContent>
                            </p:grpSp>
                          </p:grpSp>
                        </p:grpSp>
                        <p:grpSp>
                          <p:nvGrpSpPr>
                            <p:cNvPr id="202" name="Group 201">
                              <a:extLst>
                                <a:ext uri="{FF2B5EF4-FFF2-40B4-BE49-F238E27FC236}">
                                  <a16:creationId xmlns:a16="http://schemas.microsoft.com/office/drawing/2014/main" id="{AF750347-F5A6-364F-5896-B63286570CAC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460944" y="246879"/>
                              <a:ext cx="1209008" cy="91947"/>
                              <a:chOff x="0" y="0"/>
                              <a:chExt cx="1209008" cy="91947"/>
                            </a:xfrm>
                          </p:grpSpPr>
                          <p:cxnSp>
                            <p:nvCxnSpPr>
                              <p:cNvPr id="203" name="Straight Arrow Connector 202">
                                <a:extLst>
                                  <a:ext uri="{FF2B5EF4-FFF2-40B4-BE49-F238E27FC236}">
                                    <a16:creationId xmlns:a16="http://schemas.microsoft.com/office/drawing/2014/main" id="{1A823CB8-9D50-2FCF-C7AA-F775B9480A30}"/>
                                  </a:ext>
                                </a:extLst>
                              </p:cNvPr>
                              <p:cNvCxnSpPr/>
                              <p:nvPr/>
                            </p:nvCxnSpPr>
                            <p:spPr>
                              <a:xfrm flipH="1" flipV="1">
                                <a:off x="417008" y="91947"/>
                                <a:ext cx="792000" cy="0"/>
                              </a:xfrm>
                              <a:prstGeom prst="straightConnector1">
                                <a:avLst/>
                              </a:prstGeom>
                              <a:ln w="19050">
                                <a:solidFill>
                                  <a:srgbClr val="0070C0"/>
                                </a:solidFill>
                                <a:headEnd type="none" w="med" len="med"/>
                                <a:tailEnd type="none" w="med" len="med"/>
                              </a:ln>
                            </p:spPr>
                            <p:style>
                              <a:lnRef idx="1">
                                <a:schemeClr val="accent1"/>
                              </a:lnRef>
                              <a:fillRef idx="0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tx1"/>
                              </a:fontRef>
                            </p:style>
                          </p:cxnSp>
                          <p:sp>
                            <p:nvSpPr>
                              <p:cNvPr id="204" name="Freeform: Shape 203">
                                <a:extLst>
                                  <a:ext uri="{FF2B5EF4-FFF2-40B4-BE49-F238E27FC236}">
                                    <a16:creationId xmlns:a16="http://schemas.microsoft.com/office/drawing/2014/main" id="{6CCACC53-5857-3B2B-568D-587971B9C811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 flipV="1">
                                <a:off x="0" y="0"/>
                                <a:ext cx="316032" cy="91947"/>
                              </a:xfrm>
                              <a:custGeom>
                                <a:avLst/>
                                <a:gdLst>
                                  <a:gd name="connsiteX0" fmla="*/ 0 w 698602"/>
                                  <a:gd name="connsiteY0" fmla="*/ 0 h 263348"/>
                                  <a:gd name="connsiteX1" fmla="*/ 698602 w 698602"/>
                                  <a:gd name="connsiteY1" fmla="*/ 263348 h 263348"/>
                                  <a:gd name="connsiteX2" fmla="*/ 698602 w 698602"/>
                                  <a:gd name="connsiteY2" fmla="*/ 263348 h 263348"/>
                                  <a:gd name="connsiteX0" fmla="*/ 0 w 698602"/>
                                  <a:gd name="connsiteY0" fmla="*/ 0 h 263348"/>
                                  <a:gd name="connsiteX1" fmla="*/ 698602 w 698602"/>
                                  <a:gd name="connsiteY1" fmla="*/ 263348 h 263348"/>
                                  <a:gd name="connsiteX2" fmla="*/ 698602 w 698602"/>
                                  <a:gd name="connsiteY2" fmla="*/ 263348 h 263348"/>
                                  <a:gd name="connsiteX0" fmla="*/ 0 w 533986"/>
                                  <a:gd name="connsiteY0" fmla="*/ 125032 h 147882"/>
                                  <a:gd name="connsiteX1" fmla="*/ 533986 w 533986"/>
                                  <a:gd name="connsiteY1" fmla="*/ 0 h 147882"/>
                                  <a:gd name="connsiteX2" fmla="*/ 533986 w 533986"/>
                                  <a:gd name="connsiteY2" fmla="*/ 0 h 147882"/>
                                  <a:gd name="connsiteX0" fmla="*/ 0 w 533986"/>
                                  <a:gd name="connsiteY0" fmla="*/ 125032 h 125032"/>
                                  <a:gd name="connsiteX1" fmla="*/ 533986 w 533986"/>
                                  <a:gd name="connsiteY1" fmla="*/ 0 h 125032"/>
                                  <a:gd name="connsiteX2" fmla="*/ 533986 w 533986"/>
                                  <a:gd name="connsiteY2" fmla="*/ 0 h 125032"/>
                                  <a:gd name="connsiteX0" fmla="*/ 0 w 391182"/>
                                  <a:gd name="connsiteY0" fmla="*/ 147079 h 147079"/>
                                  <a:gd name="connsiteX1" fmla="*/ 391182 w 391182"/>
                                  <a:gd name="connsiteY1" fmla="*/ 0 h 147079"/>
                                  <a:gd name="connsiteX2" fmla="*/ 391182 w 391182"/>
                                  <a:gd name="connsiteY2" fmla="*/ 0 h 147079"/>
                                  <a:gd name="connsiteX0" fmla="*/ 0 w 391182"/>
                                  <a:gd name="connsiteY0" fmla="*/ 147079 h 147079"/>
                                  <a:gd name="connsiteX1" fmla="*/ 391182 w 391182"/>
                                  <a:gd name="connsiteY1" fmla="*/ 0 h 147079"/>
                                  <a:gd name="connsiteX0" fmla="*/ 0 w 391182"/>
                                  <a:gd name="connsiteY0" fmla="*/ 147079 h 147079"/>
                                  <a:gd name="connsiteX1" fmla="*/ 391182 w 391182"/>
                                  <a:gd name="connsiteY1" fmla="*/ 0 h 147079"/>
                                  <a:gd name="connsiteX0" fmla="*/ 102277 w 493459"/>
                                  <a:gd name="connsiteY0" fmla="*/ 147079 h 147079"/>
                                  <a:gd name="connsiteX1" fmla="*/ 493459 w 493459"/>
                                  <a:gd name="connsiteY1" fmla="*/ 0 h 147079"/>
                                  <a:gd name="connsiteX0" fmla="*/ 95939 w 536003"/>
                                  <a:gd name="connsiteY0" fmla="*/ 149424 h 149424"/>
                                  <a:gd name="connsiteX1" fmla="*/ 536003 w 536003"/>
                                  <a:gd name="connsiteY1" fmla="*/ 0 h 149424"/>
                                  <a:gd name="connsiteX0" fmla="*/ 418 w 440482"/>
                                  <a:gd name="connsiteY0" fmla="*/ 149424 h 149424"/>
                                  <a:gd name="connsiteX1" fmla="*/ 440482 w 440482"/>
                                  <a:gd name="connsiteY1" fmla="*/ 0 h 149424"/>
                                  <a:gd name="connsiteX0" fmla="*/ 1333 w 441397"/>
                                  <a:gd name="connsiteY0" fmla="*/ 149424 h 149424"/>
                                  <a:gd name="connsiteX1" fmla="*/ 441397 w 441397"/>
                                  <a:gd name="connsiteY1" fmla="*/ 0 h 149424"/>
                                  <a:gd name="connsiteX0" fmla="*/ 0 w 440064"/>
                                  <a:gd name="connsiteY0" fmla="*/ 150511 h 150511"/>
                                  <a:gd name="connsiteX1" fmla="*/ 440064 w 440064"/>
                                  <a:gd name="connsiteY1" fmla="*/ 1087 h 150511"/>
                                  <a:gd name="connsiteX0" fmla="*/ 0 w 440064"/>
                                  <a:gd name="connsiteY0" fmla="*/ 151783 h 151783"/>
                                  <a:gd name="connsiteX1" fmla="*/ 440064 w 440064"/>
                                  <a:gd name="connsiteY1" fmla="*/ 2359 h 151783"/>
                                  <a:gd name="connsiteX0" fmla="*/ 979 w 441043"/>
                                  <a:gd name="connsiteY0" fmla="*/ 149602 h 149602"/>
                                  <a:gd name="connsiteX1" fmla="*/ 441043 w 441043"/>
                                  <a:gd name="connsiteY1" fmla="*/ 178 h 149602"/>
                                  <a:gd name="connsiteX0" fmla="*/ 1 w 440065"/>
                                  <a:gd name="connsiteY0" fmla="*/ 149704 h 149704"/>
                                  <a:gd name="connsiteX1" fmla="*/ 440065 w 440065"/>
                                  <a:gd name="connsiteY1" fmla="*/ 280 h 149704"/>
                                </a:gdLst>
                                <a:ahLst/>
                                <a:cxnLst>
                                  <a:cxn ang="0">
                                    <a:pos x="connsiteX0" y="connsiteY0"/>
                                  </a:cxn>
                                  <a:cxn ang="0">
                                    <a:pos x="connsiteX1" y="connsiteY1"/>
                                  </a:cxn>
                                </a:cxnLst>
                                <a:rect l="l" t="t" r="r" b="b"/>
                                <a:pathLst>
                                  <a:path w="440065" h="149704">
                                    <a:moveTo>
                                      <a:pt x="1" y="149704"/>
                                    </a:moveTo>
                                    <a:cubicBezTo>
                                      <a:pt x="86889" y="-3144"/>
                                      <a:pt x="262816" y="-1107"/>
                                      <a:pt x="440065" y="280"/>
                                    </a:cubicBezTo>
                                  </a:path>
                                </a:pathLst>
                              </a:custGeom>
                              <a:noFill/>
                              <a:ln w="19050">
                                <a:solidFill>
                                  <a:srgbClr val="0070C0"/>
                                </a:solidFill>
                                <a:headEnd type="triangle" w="sm" len="med"/>
                                <a:tailEnd type="none" w="sm" len="med"/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ot="0" spcFirstLastPara="0" vert="horz" wrap="square" lIns="91440" tIns="45720" rIns="91440" bIns="45720" numCol="1" spcCol="0" rtlCol="0" fromWordArt="0" anchor="ctr" anchorCtr="0" forceAA="0" compatLnSpc="1">
                                <a:prstTxWarp prst="textNoShape">
                                  <a:avLst/>
                                </a:prstTxWarp>
                                <a:noAutofit/>
                              </a:bodyPr>
                              <a:lstStyle/>
                              <a:p>
                                <a:endParaRPr lang="en-NZ"/>
                              </a:p>
                            </p:txBody>
                          </p:sp>
                        </p:grpSp>
                      </p:grpSp>
                    </p:grpSp>
                  </p:grpSp>
                </p:grpSp>
              </p:grpSp>
              <p:grpSp>
                <p:nvGrpSpPr>
                  <p:cNvPr id="76" name="Group 75">
                    <a:extLst>
                      <a:ext uri="{FF2B5EF4-FFF2-40B4-BE49-F238E27FC236}">
                        <a16:creationId xmlns:a16="http://schemas.microsoft.com/office/drawing/2014/main" id="{6C0E9919-5234-37DB-23D8-097F3DC8C3E5}"/>
                      </a:ext>
                    </a:extLst>
                  </p:cNvPr>
                  <p:cNvGrpSpPr/>
                  <p:nvPr/>
                </p:nvGrpSpPr>
                <p:grpSpPr>
                  <a:xfrm>
                    <a:off x="-28" y="0"/>
                    <a:ext cx="5061883" cy="2481827"/>
                    <a:chOff x="-28" y="0"/>
                    <a:chExt cx="5061883" cy="2481827"/>
                  </a:xfrm>
                </p:grpSpPr>
                <p:grpSp>
                  <p:nvGrpSpPr>
                    <p:cNvPr id="77" name="Group 76">
                      <a:extLst>
                        <a:ext uri="{FF2B5EF4-FFF2-40B4-BE49-F238E27FC236}">
                          <a16:creationId xmlns:a16="http://schemas.microsoft.com/office/drawing/2014/main" id="{B07F2C92-F40C-F289-188C-3EA7F28FACC0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-28" y="0"/>
                      <a:ext cx="5061883" cy="2481827"/>
                      <a:chOff x="359238" y="-125143"/>
                      <a:chExt cx="5063581" cy="2483241"/>
                    </a:xfrm>
                  </p:grpSpPr>
                  <p:sp>
                    <p:nvSpPr>
                      <p:cNvPr id="183" name="Text Box 3242">
                        <a:extLst>
                          <a:ext uri="{FF2B5EF4-FFF2-40B4-BE49-F238E27FC236}">
                            <a16:creationId xmlns:a16="http://schemas.microsoft.com/office/drawing/2014/main" id="{3DD64C83-A322-9BFF-B098-ADF27959CE1E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59238" y="-125143"/>
                        <a:ext cx="1440570" cy="273966"/>
                      </a:xfrm>
                      <a:prstGeom prst="rect">
                        <a:avLst/>
                      </a:prstGeom>
                      <a:solidFill>
                        <a:schemeClr val="lt1"/>
                      </a:solidFill>
                      <a:ln w="6350">
                        <a:noFill/>
                      </a:ln>
                    </p:spPr>
                    <p:txBody>
                      <a:bodyPr rot="0" spcFirstLastPara="0" vert="horz" wrap="none" lIns="91440" tIns="45720" rIns="91440" bIns="45720" numCol="1" spcCol="0" rtlCol="0" fromWordArt="0" anchor="t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>
                          <a:lnSpc>
                            <a:spcPct val="107000"/>
                          </a:lnSpc>
                          <a:spcAft>
                            <a:spcPts val="800"/>
                          </a:spcAft>
                        </a:pPr>
                        <a:r>
                          <a:rPr lang="en-NZ" sz="900" b="1" kern="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Resting (GDP-bound) state</a:t>
                        </a:r>
                        <a:endParaRPr lang="en-NZ" sz="11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184" name="Text Box 29">
                        <a:extLst>
                          <a:ext uri="{FF2B5EF4-FFF2-40B4-BE49-F238E27FC236}">
                            <a16:creationId xmlns:a16="http://schemas.microsoft.com/office/drawing/2014/main" id="{CCDB2079-BC6A-4D74-8FA5-BFD8167A74C6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029959" y="1084826"/>
                        <a:ext cx="523949" cy="279599"/>
                      </a:xfrm>
                      <a:prstGeom prst="rect">
                        <a:avLst/>
                      </a:prstGeom>
                      <a:noFill/>
                      <a:ln w="6350">
                        <a:noFill/>
                      </a:ln>
                    </p:spPr>
                    <p:txBody>
                      <a:bodyPr rot="0" spcFirstLastPara="0" vert="horz" wrap="square" lIns="91440" tIns="45720" rIns="91440" bIns="45720" numCol="1" spcCol="0" rtlCol="0" fromWordArt="0" anchor="t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>
                          <a:lnSpc>
                            <a:spcPct val="107000"/>
                          </a:lnSpc>
                          <a:spcAft>
                            <a:spcPts val="800"/>
                          </a:spcAft>
                        </a:pPr>
                        <a:r>
                          <a:rPr lang="en-NZ" sz="600" kern="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GTP </a:t>
                        </a:r>
                        <a:br>
                          <a:rPr lang="en-NZ" sz="600" kern="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a:br>
                        <a:r>
                          <a:rPr lang="en-NZ" sz="600" kern="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hydrolysis</a:t>
                        </a:r>
                        <a:endParaRPr lang="en-NZ" sz="11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185" name="Text Box 18">
                        <a:extLst>
                          <a:ext uri="{FF2B5EF4-FFF2-40B4-BE49-F238E27FC236}">
                            <a16:creationId xmlns:a16="http://schemas.microsoft.com/office/drawing/2014/main" id="{78A28EF5-8199-1489-872A-93AA6599A0D7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005145" y="2145790"/>
                        <a:ext cx="1417674" cy="212308"/>
                      </a:xfrm>
                      <a:prstGeom prst="rect">
                        <a:avLst/>
                      </a:prstGeom>
                      <a:noFill/>
                      <a:ln w="6350">
                        <a:noFill/>
                      </a:ln>
                    </p:spPr>
                    <p:txBody>
                      <a:bodyPr rot="0" spcFirstLastPara="0" vert="horz" wrap="none" lIns="91440" tIns="45720" rIns="91440" bIns="45720" numCol="1" spcCol="0" rtlCol="0" fromWordArt="0" anchor="t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algn="ctr">
                          <a:lnSpc>
                            <a:spcPct val="107000"/>
                          </a:lnSpc>
                          <a:spcAft>
                            <a:spcPts val="800"/>
                          </a:spcAft>
                        </a:pPr>
                        <a:r>
                          <a:rPr lang="en-NZ" sz="900" b="1" kern="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Active (GTP-bound) states</a:t>
                        </a:r>
                        <a:endParaRPr lang="en-NZ" sz="11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186" name="Text Box 63">
                        <a:extLst>
                          <a:ext uri="{FF2B5EF4-FFF2-40B4-BE49-F238E27FC236}">
                            <a16:creationId xmlns:a16="http://schemas.microsoft.com/office/drawing/2014/main" id="{600BF50B-287C-9A57-4223-7F15B980B7F4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1011926" y="436058"/>
                        <a:ext cx="890296" cy="208779"/>
                      </a:xfrm>
                      <a:prstGeom prst="rect">
                        <a:avLst/>
                      </a:prstGeom>
                      <a:noFill/>
                      <a:ln w="6350">
                        <a:noFill/>
                      </a:ln>
                    </p:spPr>
                    <p:txBody>
                      <a:bodyPr rot="0" spcFirstLastPara="0" vert="horz" wrap="square" lIns="91440" tIns="45720" rIns="91440" bIns="45720" numCol="1" spcCol="0" rtlCol="0" fromWordArt="0" anchor="t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algn="r">
                          <a:lnSpc>
                            <a:spcPct val="107000"/>
                          </a:lnSpc>
                          <a:spcAft>
                            <a:spcPts val="800"/>
                          </a:spcAft>
                        </a:pPr>
                        <a:r>
                          <a:rPr lang="en-NZ" sz="600" kern="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G protein trimer</a:t>
                        </a:r>
                        <a:endParaRPr lang="en-NZ" sz="11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</p:grpSp>
                <p:grpSp>
                  <p:nvGrpSpPr>
                    <p:cNvPr id="78" name="Group 77">
                      <a:extLst>
                        <a:ext uri="{FF2B5EF4-FFF2-40B4-BE49-F238E27FC236}">
                          <a16:creationId xmlns:a16="http://schemas.microsoft.com/office/drawing/2014/main" id="{2B42C3C2-A7A6-1CDF-C011-90CC2A6FF60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58829" y="222360"/>
                      <a:ext cx="4276342" cy="2009279"/>
                      <a:chOff x="0" y="0"/>
                      <a:chExt cx="4276342" cy="2009279"/>
                    </a:xfrm>
                  </p:grpSpPr>
                  <p:grpSp>
                    <p:nvGrpSpPr>
                      <p:cNvPr id="107" name="Group 106">
                        <a:extLst>
                          <a:ext uri="{FF2B5EF4-FFF2-40B4-BE49-F238E27FC236}">
                            <a16:creationId xmlns:a16="http://schemas.microsoft.com/office/drawing/2014/main" id="{BDAED384-CFB5-1B2E-994E-62521B69D584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910309" y="1576584"/>
                        <a:ext cx="402695" cy="363672"/>
                        <a:chOff x="-129572" y="18904"/>
                        <a:chExt cx="402900" cy="364494"/>
                      </a:xfrm>
                    </p:grpSpPr>
                    <p:grpSp>
                      <p:nvGrpSpPr>
                        <p:cNvPr id="177" name="Group 176">
                          <a:extLst>
                            <a:ext uri="{FF2B5EF4-FFF2-40B4-BE49-F238E27FC236}">
                              <a16:creationId xmlns:a16="http://schemas.microsoft.com/office/drawing/2014/main" id="{D4D5E820-59F2-8D1E-D9EE-F40679FA89A2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-129572" y="115427"/>
                          <a:ext cx="359170" cy="267971"/>
                          <a:chOff x="-129658" y="20359"/>
                          <a:chExt cx="359410" cy="268380"/>
                        </a:xfrm>
                      </p:grpSpPr>
                      <p:sp>
                        <p:nvSpPr>
                          <p:cNvPr id="181" name="Oval 180">
                            <a:extLst>
                              <a:ext uri="{FF2B5EF4-FFF2-40B4-BE49-F238E27FC236}">
                                <a16:creationId xmlns:a16="http://schemas.microsoft.com/office/drawing/2014/main" id="{366DB4FA-BA04-1966-DA3E-E07B22CC057D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-129658" y="48359"/>
                            <a:ext cx="359410" cy="179004"/>
                          </a:xfrm>
                          <a:prstGeom prst="ellipse">
                            <a:avLst/>
                          </a:prstGeom>
                          <a:gradFill flip="none" rotWithShape="1">
                            <a:gsLst>
                              <a:gs pos="0">
                                <a:srgbClr val="00B050"/>
                              </a:gs>
                              <a:gs pos="51000">
                                <a:schemeClr val="bg1"/>
                              </a:gs>
                              <a:gs pos="100000">
                                <a:srgbClr val="00B050"/>
                              </a:gs>
                            </a:gsLst>
                            <a:lin ang="0" scaled="1"/>
                            <a:tileRect/>
                          </a:gradFill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ot="0" spcFirstLastPara="0" vert="horz" wrap="square" lIns="91440" tIns="45720" rIns="91440" bIns="45720" numCol="1" spcCol="0" rtlCol="0" fromWordArt="0" anchor="ctr" anchorCtr="0" forceAA="0" compatLnSpc="1">
                            <a:prstTxWarp prst="textNoShape">
                              <a:avLst/>
                            </a:prstTxWarp>
                            <a:noAutofit/>
                          </a:bodyPr>
                          <a:lstStyle/>
                          <a:p>
                            <a:endParaRPr lang="en-NZ"/>
                          </a:p>
                        </p:txBody>
                      </p:sp>
                      <mc:AlternateContent xmlns:mc="http://schemas.openxmlformats.org/markup-compatibility/2006">
                        <mc:Choice xmlns:a14="http://schemas.microsoft.com/office/drawing/2010/main" Requires="a14">
                          <p:sp>
                            <p:nvSpPr>
                              <p:cNvPr id="182" name="Text Box 8">
                                <a:extLst>
                                  <a:ext uri="{FF2B5EF4-FFF2-40B4-BE49-F238E27FC236}">
                                    <a16:creationId xmlns:a16="http://schemas.microsoft.com/office/drawing/2014/main" id="{24CC767B-6E08-5A61-0BCB-DBF5201346B5}"/>
                                  </a:ext>
                                </a:extLst>
                              </p:cNvPr>
                              <p:cNvSpPr txBox="1"/>
                              <p:nvPr/>
                            </p:nvSpPr>
                            <p:spPr>
                              <a:xfrm>
                                <a:off x="-114829" y="20359"/>
                                <a:ext cx="312629" cy="268380"/>
                              </a:xfrm>
                              <a:prstGeom prst="rect">
                                <a:avLst/>
                              </a:prstGeom>
                              <a:noFill/>
                              <a:ln w="6350">
                                <a:noFill/>
                              </a:ln>
                            </p:spPr>
                            <p:txBody>
                              <a:bodyPr rot="0" spcFirstLastPara="0" vert="horz" wrap="none" lIns="91440" tIns="45720" rIns="91440" bIns="45720" numCol="1" spcCol="0" rtlCol="0" fromWordArt="0" anchor="t" anchorCtr="0" forceAA="0" compatLnSpc="1">
                                <a:prstTxWarp prst="textNoShape">
                                  <a:avLst/>
                                </a:prstTxWarp>
                                <a:noAutofit/>
                              </a:bodyPr>
                              <a:lstStyle/>
                              <a:p>
                                <a:pPr>
                                  <a:lnSpc>
                                    <a:spcPct val="107000"/>
                                  </a:lnSpc>
                                  <a:spcAft>
                                    <a:spcPts val="800"/>
                                  </a:spcAft>
                                </a:pPr>
                                <a14:m>
                                  <m:oMathPara xmlns:m="http://schemas.openxmlformats.org/officeDocument/2006/math">
                                    <m:oMathParaPr>
                                      <m:jc m:val="centerGroup"/>
                                    </m:oMathParaPr>
                                    <m:oMath xmlns:m="http://schemas.openxmlformats.org/officeDocument/2006/math">
                                      <m:sSub>
                                        <m:sSubPr>
                                          <m:ctrlPr>
                                            <a:rPr lang="en-NZ" sz="900" i="1" kern="100">
                                              <a:effectLst/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Times New Roman" panose="020206030504050203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NZ" sz="900" i="1" kern="100">
                                              <a:effectLst/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Times New Roman" panose="020206030504050203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NZ" sz="900" i="1" kern="100">
                                              <a:effectLst/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Times New Roman" panose="02020603050405020304" pitchFamily="18" charset="0"/>
                                            </a:rPr>
                                            <m:t>𝐿</m:t>
                                          </m:r>
                                        </m:sub>
                                      </m:sSub>
                                    </m:oMath>
                                  </m:oMathPara>
                                </a14:m>
                                <a:endParaRPr lang="en-NZ" sz="1100" kern="100">
                                  <a:effectLst/>
                                  <a:latin typeface="Calibri" panose="020F0502020204030204" pitchFamily="34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endParaRPr>
                              </a:p>
                            </p:txBody>
                          </p:sp>
                        </mc:Choice>
                        <mc:Fallback>
                          <p:sp>
                            <p:nvSpPr>
                              <p:cNvPr id="182" name="Text Box 8">
                                <a:extLst>
                                  <a:ext uri="{FF2B5EF4-FFF2-40B4-BE49-F238E27FC236}">
                                    <a16:creationId xmlns:a16="http://schemas.microsoft.com/office/drawing/2014/main" id="{24CC767B-6E08-5A61-0BCB-DBF5201346B5}"/>
                                  </a:ext>
                                </a:extLst>
                              </p:cNvPr>
                              <p:cNvSpPr txBox="1">
                                <a:spLocks noRot="1" noChangeAspect="1" noMove="1" noResize="1" noEditPoints="1" noAdjustHandles="1" noChangeArrowheads="1" noChangeShapeType="1" noTextEdit="1"/>
                              </p:cNvSpPr>
                              <p:nvPr/>
                            </p:nvSpPr>
                            <p:spPr>
                              <a:xfrm>
                                <a:off x="-114829" y="20359"/>
                                <a:ext cx="312629" cy="268380"/>
                              </a:xfrm>
                              <a:prstGeom prst="rect">
                                <a:avLst/>
                              </a:prstGeom>
                              <a:blipFill>
                                <a:blip r:embed="rId12"/>
                                <a:stretch>
                                  <a:fillRect/>
                                </a:stretch>
                              </a:blipFill>
                              <a:ln w="6350">
                                <a:noFill/>
                              </a:ln>
                            </p:spPr>
                            <p:txBody>
                              <a:bodyPr/>
                              <a:lstStyle/>
                              <a:p>
                                <a:r>
                                  <a:rPr lang="en-NZ">
                                    <a:noFill/>
                                  </a:rPr>
                                  <a:t> </a:t>
                                </a:r>
                              </a:p>
                            </p:txBody>
                          </p:sp>
                        </mc:Fallback>
                      </mc:AlternateContent>
                    </p:grpSp>
                    <p:grpSp>
                      <p:nvGrpSpPr>
                        <p:cNvPr id="178" name="Group 177">
                          <a:extLst>
                            <a:ext uri="{FF2B5EF4-FFF2-40B4-BE49-F238E27FC236}">
                              <a16:creationId xmlns:a16="http://schemas.microsoft.com/office/drawing/2014/main" id="{E79C0F54-8225-36C4-0509-16D7EBCED45C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26841" y="18904"/>
                          <a:ext cx="246487" cy="253754"/>
                          <a:chOff x="-97583" y="32529"/>
                          <a:chExt cx="246652" cy="254143"/>
                        </a:xfrm>
                      </p:grpSpPr>
                      <p:sp>
                        <p:nvSpPr>
                          <p:cNvPr id="179" name="Oval 178">
                            <a:extLst>
                              <a:ext uri="{FF2B5EF4-FFF2-40B4-BE49-F238E27FC236}">
                                <a16:creationId xmlns:a16="http://schemas.microsoft.com/office/drawing/2014/main" id="{B22931C3-228F-2D01-9EE1-D423AC8A2884}"/>
                              </a:ext>
                            </a:extLst>
                          </p:cNvPr>
                          <p:cNvSpPr>
                            <a:spLocks noChangeAspect="1"/>
                          </p:cNvSpPr>
                          <p:nvPr/>
                        </p:nvSpPr>
                        <p:spPr>
                          <a:xfrm>
                            <a:off x="-63159" y="48256"/>
                            <a:ext cx="179329" cy="179189"/>
                          </a:xfrm>
                          <a:prstGeom prst="ellipse">
                            <a:avLst/>
                          </a:prstGeom>
                          <a:gradFill flip="none" rotWithShape="1">
                            <a:gsLst>
                              <a:gs pos="0">
                                <a:srgbClr val="FFFF00"/>
                              </a:gs>
                              <a:gs pos="51000">
                                <a:schemeClr val="bg1"/>
                              </a:gs>
                              <a:gs pos="100000">
                                <a:srgbClr val="FFFF00"/>
                              </a:gs>
                            </a:gsLst>
                            <a:lin ang="0" scaled="1"/>
                            <a:tileRect/>
                          </a:gradFill>
                          <a:ln w="9525"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ot="0" spcFirstLastPara="0" vert="horz" wrap="square" lIns="91440" tIns="45720" rIns="91440" bIns="45720" numCol="1" spcCol="0" rtlCol="0" fromWordArt="0" anchor="ctr" anchorCtr="0" forceAA="0" compatLnSpc="1">
                            <a:prstTxWarp prst="textNoShape">
                              <a:avLst/>
                            </a:prstTxWarp>
                            <a:noAutofit/>
                          </a:bodyPr>
                          <a:lstStyle/>
                          <a:p>
                            <a:endParaRPr lang="en-NZ"/>
                          </a:p>
                        </p:txBody>
                      </p:sp>
                      <mc:AlternateContent xmlns:mc="http://schemas.openxmlformats.org/markup-compatibility/2006">
                        <mc:Choice xmlns:a14="http://schemas.microsoft.com/office/drawing/2010/main" Requires="a14">
                          <p:sp>
                            <p:nvSpPr>
                              <p:cNvPr id="180" name="Text Box 17">
                                <a:extLst>
                                  <a:ext uri="{FF2B5EF4-FFF2-40B4-BE49-F238E27FC236}">
                                    <a16:creationId xmlns:a16="http://schemas.microsoft.com/office/drawing/2014/main" id="{6382AE72-E5BB-DC0B-842A-5B5DEE82224B}"/>
                                  </a:ext>
                                </a:extLst>
                              </p:cNvPr>
                              <p:cNvSpPr txBox="1">
                                <a:spLocks noChangeAspect="1"/>
                              </p:cNvSpPr>
                              <p:nvPr/>
                            </p:nvSpPr>
                            <p:spPr>
                              <a:xfrm>
                                <a:off x="-97583" y="32529"/>
                                <a:ext cx="246652" cy="254143"/>
                              </a:xfrm>
                              <a:prstGeom prst="rect">
                                <a:avLst/>
                              </a:prstGeom>
                              <a:noFill/>
                              <a:ln w="6350">
                                <a:noFill/>
                              </a:ln>
                            </p:spPr>
                            <p:txBody>
                              <a:bodyPr rot="0" spcFirstLastPara="0" vert="horz" wrap="none" lIns="91440" tIns="45720" rIns="91440" bIns="45720" numCol="1" spcCol="0" rtlCol="0" fromWordArt="0" anchor="t" anchorCtr="0" forceAA="0" compatLnSpc="1">
                                <a:prstTxWarp prst="textNoShape">
                                  <a:avLst/>
                                </a:prstTxWarp>
                                <a:noAutofit/>
                              </a:bodyPr>
                              <a:lstStyle/>
                              <a:p>
                                <a:pPr>
                                  <a:lnSpc>
                                    <a:spcPct val="107000"/>
                                  </a:lnSpc>
                                  <a:spcAft>
                                    <a:spcPts val="800"/>
                                  </a:spcAft>
                                </a:pPr>
                                <a14:m>
                                  <m:oMathPara xmlns:m="http://schemas.openxmlformats.org/officeDocument/2006/math">
                                    <m:oMathParaPr>
                                      <m:jc m:val="centerGroup"/>
                                    </m:oMathParaPr>
                                    <m:oMath xmlns:m="http://schemas.openxmlformats.org/officeDocument/2006/math">
                                      <m:r>
                                        <a:rPr lang="en-NZ" sz="800" b="1" i="1" kern="1200">
                                          <a:solidFill>
                                            <a:srgbClr val="00B05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𝑳</m:t>
                                      </m:r>
                                    </m:oMath>
                                  </m:oMathPara>
                                </a14:m>
                                <a:endParaRPr lang="en-NZ" sz="1100" kern="100">
                                  <a:effectLst/>
                                  <a:latin typeface="Calibri" panose="020F0502020204030204" pitchFamily="34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endParaRPr>
                              </a:p>
                            </p:txBody>
                          </p:sp>
                        </mc:Choice>
                        <mc:Fallback>
                          <p:sp>
                            <p:nvSpPr>
                              <p:cNvPr id="180" name="Text Box 17">
                                <a:extLst>
                                  <a:ext uri="{FF2B5EF4-FFF2-40B4-BE49-F238E27FC236}">
                                    <a16:creationId xmlns:a16="http://schemas.microsoft.com/office/drawing/2014/main" id="{6382AE72-E5BB-DC0B-842A-5B5DEE82224B}"/>
                                  </a:ext>
                                </a:extLst>
                              </p:cNvPr>
                              <p:cNvSpPr txBox="1">
                                <a:spLocks noRot="1" noChangeAspect="1" noMove="1" noResize="1" noEditPoints="1" noAdjustHandles="1" noChangeArrowheads="1" noChangeShapeType="1" noTextEdit="1"/>
                              </p:cNvSpPr>
                              <p:nvPr/>
                            </p:nvSpPr>
                            <p:spPr>
                              <a:xfrm>
                                <a:off x="-97583" y="32529"/>
                                <a:ext cx="246652" cy="254143"/>
                              </a:xfrm>
                              <a:prstGeom prst="rect">
                                <a:avLst/>
                              </a:prstGeom>
                              <a:blipFill>
                                <a:blip r:embed="rId13"/>
                                <a:stretch>
                                  <a:fillRect/>
                                </a:stretch>
                              </a:blipFill>
                              <a:ln w="6350">
                                <a:noFill/>
                              </a:ln>
                            </p:spPr>
                            <p:txBody>
                              <a:bodyPr/>
                              <a:lstStyle/>
                              <a:p>
                                <a:r>
                                  <a:rPr lang="en-NZ">
                                    <a:noFill/>
                                  </a:rPr>
                                  <a:t> </a:t>
                                </a:r>
                              </a:p>
                            </p:txBody>
                          </p:sp>
                        </mc:Fallback>
                      </mc:AlternateContent>
                    </p:grpSp>
                  </p:grpSp>
                  <p:grpSp>
                    <p:nvGrpSpPr>
                      <p:cNvPr id="108" name="Group 107">
                        <a:extLst>
                          <a:ext uri="{FF2B5EF4-FFF2-40B4-BE49-F238E27FC236}">
                            <a16:creationId xmlns:a16="http://schemas.microsoft.com/office/drawing/2014/main" id="{97A1947C-DB69-8202-AC66-BE58EB1D5DEC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69844" y="1742579"/>
                        <a:ext cx="358140" cy="266700"/>
                        <a:chOff x="0" y="15885"/>
                        <a:chExt cx="359410" cy="267810"/>
                      </a:xfrm>
                    </p:grpSpPr>
                    <p:sp>
                      <p:nvSpPr>
                        <p:cNvPr id="175" name="Oval 174">
                          <a:extLst>
                            <a:ext uri="{FF2B5EF4-FFF2-40B4-BE49-F238E27FC236}">
                              <a16:creationId xmlns:a16="http://schemas.microsoft.com/office/drawing/2014/main" id="{CE3054CE-3AB9-3271-5B23-0C4647BFEE8F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0" y="44190"/>
                          <a:ext cx="359410" cy="179004"/>
                        </a:xfrm>
                        <a:prstGeom prst="ellipse">
                          <a:avLst/>
                        </a:prstGeom>
                        <a:gradFill flip="none" rotWithShape="1">
                          <a:gsLst>
                            <a:gs pos="0">
                              <a:srgbClr val="00B050"/>
                            </a:gs>
                            <a:gs pos="51000">
                              <a:schemeClr val="bg1"/>
                            </a:gs>
                            <a:gs pos="100000">
                              <a:srgbClr val="00B050"/>
                            </a:gs>
                          </a:gsLst>
                          <a:lin ang="0" scaled="1"/>
                          <a:tileRect/>
                        </a:gradFill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ot="0" spcFirstLastPara="0" vert="horz" wrap="square" lIns="91440" tIns="45720" rIns="91440" bIns="45720" numCol="1" spcCol="0" rtlCol="0" fromWordArt="0" anchor="ctr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endParaRPr lang="en-NZ"/>
                        </a:p>
                      </p:txBody>
                    </p:sp>
                    <mc:AlternateContent xmlns:mc="http://schemas.openxmlformats.org/markup-compatibility/2006">
                      <mc:Choice xmlns:a14="http://schemas.microsoft.com/office/drawing/2010/main" Requires="a14">
                        <p:sp>
                          <p:nvSpPr>
                            <p:cNvPr id="176" name="Text Box 37">
                              <a:extLst>
                                <a:ext uri="{FF2B5EF4-FFF2-40B4-BE49-F238E27FC236}">
                                  <a16:creationId xmlns:a16="http://schemas.microsoft.com/office/drawing/2014/main" id="{7C7961F6-8A08-8D05-20B0-323FA59D96A8}"/>
                                </a:ext>
                              </a:extLst>
                            </p:cNvPr>
                            <p:cNvSpPr txBox="1"/>
                            <p:nvPr/>
                          </p:nvSpPr>
                          <p:spPr>
                            <a:xfrm>
                              <a:off x="45357" y="15885"/>
                              <a:ext cx="265607" cy="267810"/>
                            </a:xfrm>
                            <a:prstGeom prst="rect">
                              <a:avLst/>
                            </a:prstGeom>
                            <a:noFill/>
                            <a:ln w="6350">
                              <a:noFill/>
                            </a:ln>
                          </p:spPr>
                          <p:txBody>
                            <a:bodyPr rot="0" spcFirstLastPara="0" vert="horz" wrap="none" lIns="91440" tIns="45720" rIns="91440" bIns="45720" numCol="1" spcCol="0" rtlCol="0" fromWordArt="0" anchor="t" anchorCtr="0" forceAA="0" compatLnSpc="1">
                              <a:prstTxWarp prst="textNoShape">
                                <a:avLst/>
                              </a:prstTxWarp>
                              <a:noAutofit/>
                            </a:bodyPr>
                            <a:lstStyle/>
                            <a:p>
                              <a:pPr>
                                <a:lnSpc>
                                  <a:spcPct val="107000"/>
                                </a:lnSpc>
                                <a:spcAft>
                                  <a:spcPts val="800"/>
                                </a:spcAft>
                              </a:pPr>
                              <a14:m>
                                <m:oMathPara xmlns:m="http://schemas.openxmlformats.org/officeDocument/2006/math">
                                  <m:oMathParaPr>
                                    <m:jc m:val="centerGroup"/>
                                  </m:oMathParaPr>
                                  <m:oMath xmlns:m="http://schemas.openxmlformats.org/officeDocument/2006/math">
                                    <m:r>
                                      <a:rPr lang="en-NZ" sz="900" i="1" kern="100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𝑅</m:t>
                                    </m:r>
                                  </m:oMath>
                                </m:oMathPara>
                              </a14:m>
                              <a:endParaRPr lang="en-NZ" sz="1100" kern="100">
                                <a:effectLst/>
                                <a:latin typeface="Calibri" panose="020F0502020204030204" pitchFamily="34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endParaRPr>
                            </a:p>
                          </p:txBody>
                        </p:sp>
                      </mc:Choice>
                      <mc:Fallback>
                        <p:sp>
                          <p:nvSpPr>
                            <p:cNvPr id="176" name="Text Box 37">
                              <a:extLst>
                                <a:ext uri="{FF2B5EF4-FFF2-40B4-BE49-F238E27FC236}">
                                  <a16:creationId xmlns:a16="http://schemas.microsoft.com/office/drawing/2014/main" id="{7C7961F6-8A08-8D05-20B0-323FA59D96A8}"/>
                                </a:ext>
                              </a:extLst>
                            </p:cNvPr>
                            <p:cNvSpPr txBox="1">
                              <a:spLocks noRot="1" noChangeAspect="1" noMove="1" noResize="1" noEditPoints="1" noAdjustHandles="1" noChangeArrowheads="1" noChangeShapeType="1" noTextEdit="1"/>
                            </p:cNvSpPr>
                            <p:nvPr/>
                          </p:nvSpPr>
                          <p:spPr>
                            <a:xfrm>
                              <a:off x="45357" y="15885"/>
                              <a:ext cx="265607" cy="267810"/>
                            </a:xfrm>
                            <a:prstGeom prst="rect">
                              <a:avLst/>
                            </a:prstGeom>
                            <a:blipFill>
                              <a:blip r:embed="rId14"/>
                              <a:stretch>
                                <a:fillRect/>
                              </a:stretch>
                            </a:blipFill>
                            <a:ln w="6350">
                              <a:noFill/>
                            </a:ln>
                          </p:spPr>
                          <p:txBody>
                            <a:bodyPr/>
                            <a:lstStyle/>
                            <a:p>
                              <a:r>
                                <a:rPr lang="en-NZ">
                                  <a:noFill/>
                                </a:rPr>
                                <a:t> </a:t>
                              </a:r>
                            </a:p>
                          </p:txBody>
                        </p:sp>
                      </mc:Fallback>
                    </mc:AlternateContent>
                  </p:grpSp>
                  <p:grpSp>
                    <p:nvGrpSpPr>
                      <p:cNvPr id="109" name="Group 108">
                        <a:extLst>
                          <a:ext uri="{FF2B5EF4-FFF2-40B4-BE49-F238E27FC236}">
                            <a16:creationId xmlns:a16="http://schemas.microsoft.com/office/drawing/2014/main" id="{52F30E0C-4330-94F5-8408-C4A81D095394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444316" y="741957"/>
                        <a:ext cx="832026" cy="383257"/>
                        <a:chOff x="0" y="0"/>
                        <a:chExt cx="832081" cy="383324"/>
                      </a:xfrm>
                    </p:grpSpPr>
                    <p:grpSp>
                      <p:nvGrpSpPr>
                        <p:cNvPr id="162" name="Group 161">
                          <a:extLst>
                            <a:ext uri="{FF2B5EF4-FFF2-40B4-BE49-F238E27FC236}">
                              <a16:creationId xmlns:a16="http://schemas.microsoft.com/office/drawing/2014/main" id="{7822390D-F62E-3A97-2402-EC0A8A8D318E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68712" y="42284"/>
                          <a:ext cx="693846" cy="299331"/>
                          <a:chOff x="0" y="0"/>
                          <a:chExt cx="693846" cy="299331"/>
                        </a:xfrm>
                      </p:grpSpPr>
                      <p:grpSp>
                        <p:nvGrpSpPr>
                          <p:cNvPr id="169" name="Group 168">
                            <a:extLst>
                              <a:ext uri="{FF2B5EF4-FFF2-40B4-BE49-F238E27FC236}">
                                <a16:creationId xmlns:a16="http://schemas.microsoft.com/office/drawing/2014/main" id="{30E09488-E56E-C8A8-79F9-B5919A3FC31C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184994" y="0"/>
                            <a:ext cx="508852" cy="298315"/>
                            <a:chOff x="0" y="0"/>
                            <a:chExt cx="508910" cy="298411"/>
                          </a:xfrm>
                        </p:grpSpPr>
                        <p:grpSp>
                          <p:nvGrpSpPr>
                            <p:cNvPr id="171" name="Group 170">
                              <a:extLst>
                                <a:ext uri="{FF2B5EF4-FFF2-40B4-BE49-F238E27FC236}">
                                  <a16:creationId xmlns:a16="http://schemas.microsoft.com/office/drawing/2014/main" id="{A3334B6C-BB3F-5D56-7E14-D818F6308E14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0" y="0"/>
                              <a:ext cx="358775" cy="298411"/>
                              <a:chOff x="0" y="0"/>
                              <a:chExt cx="358775" cy="298411"/>
                            </a:xfrm>
                          </p:grpSpPr>
                          <p:sp>
                            <p:nvSpPr>
                              <p:cNvPr id="173" name="Oval 172">
                                <a:extLst>
                                  <a:ext uri="{FF2B5EF4-FFF2-40B4-BE49-F238E27FC236}">
                                    <a16:creationId xmlns:a16="http://schemas.microsoft.com/office/drawing/2014/main" id="{5AAE000F-4E9C-FF5C-E40F-6FEE4F1EB8CB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0" y="120611"/>
                                <a:ext cx="358775" cy="177800"/>
                              </a:xfrm>
                              <a:prstGeom prst="ellipse">
                                <a:avLst/>
                              </a:prstGeom>
                              <a:gradFill flip="none" rotWithShape="1">
                                <a:gsLst>
                                  <a:gs pos="0">
                                    <a:srgbClr val="00B050"/>
                                  </a:gs>
                                  <a:gs pos="51000">
                                    <a:schemeClr val="bg1"/>
                                  </a:gs>
                                  <a:gs pos="100000">
                                    <a:srgbClr val="00B050"/>
                                  </a:gs>
                                </a:gsLst>
                                <a:lin ang="0" scaled="1"/>
                                <a:tileRect/>
                              </a:gradFill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ot="0" spcFirstLastPara="0" vert="horz" wrap="square" lIns="91440" tIns="45720" rIns="91440" bIns="45720" numCol="1" spcCol="0" rtlCol="0" fromWordArt="0" anchor="ctr" anchorCtr="0" forceAA="0" compatLnSpc="1">
                                <a:prstTxWarp prst="textNoShape">
                                  <a:avLst/>
                                </a:prstTxWarp>
                                <a:noAutofit/>
                              </a:bodyPr>
                              <a:lstStyle/>
                              <a:p>
                                <a:endParaRPr lang="en-NZ"/>
                              </a:p>
                            </p:txBody>
                          </p:sp>
                          <p:sp>
                            <p:nvSpPr>
                              <p:cNvPr id="174" name="Oval 173">
                                <a:extLst>
                                  <a:ext uri="{FF2B5EF4-FFF2-40B4-BE49-F238E27FC236}">
                                    <a16:creationId xmlns:a16="http://schemas.microsoft.com/office/drawing/2014/main" id="{E74D738B-DD4C-CD7F-4373-EA2434510386}"/>
                                  </a:ext>
                                </a:extLst>
                              </p:cNvPr>
                              <p:cNvSpPr>
                                <a:spLocks noChangeAspect="1"/>
                              </p:cNvSpPr>
                              <p:nvPr/>
                            </p:nvSpPr>
                            <p:spPr>
                              <a:xfrm>
                                <a:off x="162684" y="0"/>
                                <a:ext cx="179070" cy="178435"/>
                              </a:xfrm>
                              <a:prstGeom prst="ellipse">
                                <a:avLst/>
                              </a:prstGeom>
                              <a:gradFill flip="none" rotWithShape="1">
                                <a:gsLst>
                                  <a:gs pos="0">
                                    <a:srgbClr val="FFFF00"/>
                                  </a:gs>
                                  <a:gs pos="51000">
                                    <a:schemeClr val="bg1"/>
                                  </a:gs>
                                  <a:gs pos="100000">
                                    <a:srgbClr val="FFFF00"/>
                                  </a:gs>
                                </a:gsLst>
                                <a:lin ang="0" scaled="1"/>
                                <a:tileRect/>
                              </a:gradFill>
                              <a:ln w="9525"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ot="0" spcFirstLastPara="0" vert="horz" wrap="square" lIns="91440" tIns="45720" rIns="91440" bIns="45720" numCol="1" spcCol="0" rtlCol="0" fromWordArt="0" anchor="ctr" anchorCtr="0" forceAA="0" compatLnSpc="1">
                                <a:prstTxWarp prst="textNoShape">
                                  <a:avLst/>
                                </a:prstTxWarp>
                                <a:noAutofit/>
                              </a:bodyPr>
                              <a:lstStyle/>
                              <a:p>
                                <a:endParaRPr lang="en-NZ"/>
                              </a:p>
                            </p:txBody>
                          </p:sp>
                        </p:grpSp>
                        <p:sp>
                          <p:nvSpPr>
                            <p:cNvPr id="172" name="Oval 171">
                              <a:extLst>
                                <a:ext uri="{FF2B5EF4-FFF2-40B4-BE49-F238E27FC236}">
                                  <a16:creationId xmlns:a16="http://schemas.microsoft.com/office/drawing/2014/main" id="{33C1A23D-0353-1549-9328-BB12B1CBD8F5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308540" y="109391"/>
                              <a:ext cx="200370" cy="179390"/>
                            </a:xfrm>
                            <a:prstGeom prst="ellipse">
                              <a:avLst/>
                            </a:prstGeom>
                            <a:gradFill flip="none" rotWithShape="1">
                              <a:gsLst>
                                <a:gs pos="0">
                                  <a:srgbClr val="FFC000"/>
                                </a:gs>
                                <a:gs pos="51000">
                                  <a:schemeClr val="bg1"/>
                                </a:gs>
                                <a:gs pos="100000">
                                  <a:srgbClr val="FFC000"/>
                                </a:gs>
                              </a:gsLst>
                              <a:lin ang="0" scaled="1"/>
                              <a:tileRect/>
                            </a:gradFill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ot="0" spcFirstLastPara="0" vert="horz" wrap="square" lIns="91440" tIns="45720" rIns="91440" bIns="45720" numCol="1" spcCol="0" rtlCol="0" fromWordArt="0" anchor="ctr" anchorCtr="0" forceAA="0" compatLnSpc="1">
                              <a:prstTxWarp prst="textNoShape">
                                <a:avLst/>
                              </a:prstTxWarp>
                              <a:noAutofit/>
                            </a:bodyPr>
                            <a:lstStyle/>
                            <a:p>
                              <a:endParaRPr lang="en-NZ"/>
                            </a:p>
                          </p:txBody>
                        </p:sp>
                      </p:grpSp>
                      <p:sp>
                        <p:nvSpPr>
                          <p:cNvPr id="170" name="Oval 169">
                            <a:extLst>
                              <a:ext uri="{FF2B5EF4-FFF2-40B4-BE49-F238E27FC236}">
                                <a16:creationId xmlns:a16="http://schemas.microsoft.com/office/drawing/2014/main" id="{A57ECF06-0A1C-3F52-C91C-CEBB0ADA0DC8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0" y="126853"/>
                            <a:ext cx="235060" cy="172478"/>
                          </a:xfrm>
                          <a:prstGeom prst="ellipse">
                            <a:avLst/>
                          </a:prstGeom>
                          <a:gradFill flip="none" rotWithShape="1">
                            <a:gsLst>
                              <a:gs pos="98000">
                                <a:srgbClr val="00B0F0"/>
                              </a:gs>
                              <a:gs pos="26000">
                                <a:schemeClr val="bg1"/>
                              </a:gs>
                            </a:gsLst>
                            <a:lin ang="0" scaled="1"/>
                            <a:tileRect/>
                          </a:gradFill>
                          <a:ln w="9525"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ot="0" spcFirstLastPara="0" vert="horz" wrap="square" lIns="91440" tIns="45720" rIns="91440" bIns="45720" numCol="1" spcCol="0" rtlCol="0" fromWordArt="0" anchor="ctr" anchorCtr="0" forceAA="0" compatLnSpc="1">
                            <a:prstTxWarp prst="textNoShape">
                              <a:avLst/>
                            </a:prstTxWarp>
                            <a:noAutofit/>
                          </a:bodyPr>
                          <a:lstStyle/>
                          <a:p>
                            <a:endParaRPr lang="en-NZ"/>
                          </a:p>
                        </p:txBody>
                      </p:sp>
                    </p:grpSp>
                    <p:grpSp>
                      <p:nvGrpSpPr>
                        <p:cNvPr id="163" name="Group 162">
                          <a:extLst>
                            <a:ext uri="{FF2B5EF4-FFF2-40B4-BE49-F238E27FC236}">
                              <a16:creationId xmlns:a16="http://schemas.microsoft.com/office/drawing/2014/main" id="{09342631-8971-9038-168E-22ED4EC10719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0" y="0"/>
                          <a:ext cx="832081" cy="383324"/>
                          <a:chOff x="0" y="0"/>
                          <a:chExt cx="832081" cy="383324"/>
                        </a:xfrm>
                      </p:grpSpPr>
                      <p:grpSp>
                        <p:nvGrpSpPr>
                          <p:cNvPr id="164" name="Group 163">
                            <a:extLst>
                              <a:ext uri="{FF2B5EF4-FFF2-40B4-BE49-F238E27FC236}">
                                <a16:creationId xmlns:a16="http://schemas.microsoft.com/office/drawing/2014/main" id="{A1971B08-12A6-05F1-19A2-F5CDE75ED0BB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224637" y="0"/>
                            <a:ext cx="607444" cy="383324"/>
                            <a:chOff x="-549606" y="67564"/>
                            <a:chExt cx="608356" cy="383594"/>
                          </a:xfrm>
                        </p:grpSpPr>
                        <mc:AlternateContent xmlns:mc="http://schemas.openxmlformats.org/markup-compatibility/2006">
                          <mc:Choice xmlns:a14="http://schemas.microsoft.com/office/drawing/2010/main" Requires="a14">
                            <p:sp>
                              <p:nvSpPr>
                                <p:cNvPr id="166" name="Text Box 3561">
                                  <a:extLst>
                                    <a:ext uri="{FF2B5EF4-FFF2-40B4-BE49-F238E27FC236}">
                                      <a16:creationId xmlns:a16="http://schemas.microsoft.com/office/drawing/2014/main" id="{41506DFB-A44D-B591-9B9C-3621C55ED2BD}"/>
                                    </a:ext>
                                  </a:extLst>
                                </p:cNvPr>
                                <p:cNvSpPr txBox="1"/>
                                <p:nvPr/>
                              </p:nvSpPr>
                              <p:spPr>
                                <a:xfrm>
                                  <a:off x="-282157" y="173141"/>
                                  <a:ext cx="340907" cy="230003"/>
                                </a:xfrm>
                                <a:prstGeom prst="rect">
                                  <a:avLst/>
                                </a:prstGeom>
                                <a:noFill/>
                                <a:ln w="6350">
                                  <a:noFill/>
                                </a:ln>
                              </p:spPr>
                              <p:txBody>
                                <a:bodyPr rot="0" spcFirstLastPara="0" vert="horz" wrap="none" lIns="91440" tIns="45720" rIns="91440" bIns="45720" numCol="1" spcCol="0" rtlCol="0" fromWordArt="0" anchor="t" anchorCtr="0" forceAA="0" compatLnSpc="1">
                                  <a:prstTxWarp prst="textNoShape">
                                    <a:avLst/>
                                  </a:prstTxWarp>
                                  <a:noAutofit/>
                                </a:bodyPr>
                                <a:lstStyle/>
                                <a:p>
                                  <a:pPr>
                                    <a:lnSpc>
                                      <a:spcPct val="107000"/>
                                    </a:lnSpc>
                                    <a:spcAft>
                                      <a:spcPts val="800"/>
                                    </a:spcAft>
                                  </a:pPr>
                                  <a14:m>
                                    <m:oMathPara xmlns:m="http://schemas.openxmlformats.org/officeDocument/2006/math">
                                      <m:oMathParaPr>
                                        <m:jc m:val="centerGroup"/>
                                      </m:oMathParaPr>
                                      <m:oMath xmlns:m="http://schemas.openxmlformats.org/officeDocument/2006/math">
                                        <m:sSub>
                                          <m:sSubPr>
                                            <m:ctrlPr>
                                              <a:rPr lang="en-NZ" sz="800" i="1" kern="100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Times New Roman" panose="020206030504050203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NZ" sz="800" i="1" kern="100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Times New Roman" panose="02020603050405020304" pitchFamily="18" charset="0"/>
                                              </a:rPr>
                                              <m:t>𝐺</m:t>
                                            </m:r>
                                          </m:e>
                                          <m:sub>
                                            <m:r>
                                              <a:rPr lang="en-NZ" sz="800" i="1" kern="100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Times New Roman" panose="02020603050405020304" pitchFamily="18" charset="0"/>
                                              </a:rPr>
                                              <m:t>𝛽𝛾</m:t>
                                            </m:r>
                                          </m:sub>
                                        </m:sSub>
                                      </m:oMath>
                                    </m:oMathPara>
                                  </a14:m>
                                  <a:endParaRPr lang="en-NZ" sz="1100" kern="100">
                                    <a:effectLst/>
                                    <a:latin typeface="Calibri" panose="020F0502020204030204" pitchFamily="34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endParaRPr>
                                </a:p>
                              </p:txBody>
                            </p:sp>
                          </mc:Choice>
                          <mc:Fallback>
                            <p:sp>
                              <p:nvSpPr>
                                <p:cNvPr id="166" name="Text Box 3561">
                                  <a:extLst>
                                    <a:ext uri="{FF2B5EF4-FFF2-40B4-BE49-F238E27FC236}">
                                      <a16:creationId xmlns:a16="http://schemas.microsoft.com/office/drawing/2014/main" id="{41506DFB-A44D-B591-9B9C-3621C55ED2BD}"/>
                                    </a:ext>
                                  </a:extLst>
                                </p:cNvPr>
                                <p:cNvSpPr txBox="1">
                                  <a:spLocks noRot="1" noChangeAspect="1" noMove="1" noResize="1" noEditPoints="1" noAdjustHandles="1" noChangeArrowheads="1" noChangeShapeType="1" noTextEdit="1"/>
                                </p:cNvSpPr>
                                <p:nvPr/>
                              </p:nvSpPr>
                              <p:spPr>
                                <a:xfrm>
                                  <a:off x="-282157" y="173141"/>
                                  <a:ext cx="340907" cy="230003"/>
                                </a:xfrm>
                                <a:prstGeom prst="rect">
                                  <a:avLst/>
                                </a:prstGeom>
                                <a:blipFill>
                                  <a:blip r:embed="rId15"/>
                                  <a:stretch>
                                    <a:fillRect/>
                                  </a:stretch>
                                </a:blipFill>
                                <a:ln w="6350">
                                  <a:noFill/>
                                </a:ln>
                              </p:spPr>
                              <p:txBody>
                                <a:bodyPr/>
                                <a:lstStyle/>
                                <a:p>
                                  <a:r>
                                    <a:rPr lang="en-NZ">
                                      <a:noFill/>
                                    </a:rPr>
                                    <a:t> </a:t>
                                  </a:r>
                                </a:p>
                              </p:txBody>
                            </p:sp>
                          </mc:Fallback>
                        </mc:AlternateContent>
                        <mc:AlternateContent xmlns:mc="http://schemas.openxmlformats.org/markup-compatibility/2006">
                          <mc:Choice xmlns:a14="http://schemas.microsoft.com/office/drawing/2010/main" Requires="a14">
                            <p:sp>
                              <p:nvSpPr>
                                <p:cNvPr id="167" name="Text Box 3553">
                                  <a:extLst>
                                    <a:ext uri="{FF2B5EF4-FFF2-40B4-BE49-F238E27FC236}">
                                      <a16:creationId xmlns:a16="http://schemas.microsoft.com/office/drawing/2014/main" id="{D312A659-6ADF-8FBA-5FB3-6FF5FC1C1B41}"/>
                                    </a:ext>
                                  </a:extLst>
                                </p:cNvPr>
                                <p:cNvSpPr txBox="1">
                                  <a:spLocks noChangeAspect="1"/>
                                </p:cNvSpPr>
                                <p:nvPr/>
                              </p:nvSpPr>
                              <p:spPr>
                                <a:xfrm>
                                  <a:off x="-398645" y="67564"/>
                                  <a:ext cx="246376" cy="252722"/>
                                </a:xfrm>
                                <a:prstGeom prst="rect">
                                  <a:avLst/>
                                </a:prstGeom>
                                <a:noFill/>
                                <a:ln w="6350">
                                  <a:noFill/>
                                </a:ln>
                              </p:spPr>
                              <p:txBody>
                                <a:bodyPr rot="0" spcFirstLastPara="0" vert="horz" wrap="none" lIns="91440" tIns="45720" rIns="91440" bIns="45720" numCol="1" spcCol="0" rtlCol="0" fromWordArt="0" anchor="t" anchorCtr="0" forceAA="0" compatLnSpc="1">
                                  <a:prstTxWarp prst="textNoShape">
                                    <a:avLst/>
                                  </a:prstTxWarp>
                                  <a:noAutofit/>
                                </a:bodyPr>
                                <a:lstStyle/>
                                <a:p>
                                  <a:pPr>
                                    <a:lnSpc>
                                      <a:spcPct val="107000"/>
                                    </a:lnSpc>
                                    <a:spcAft>
                                      <a:spcPts val="800"/>
                                    </a:spcAft>
                                  </a:pPr>
                                  <a14:m>
                                    <m:oMathPara xmlns:m="http://schemas.openxmlformats.org/officeDocument/2006/math">
                                      <m:oMathParaPr>
                                        <m:jc m:val="centerGroup"/>
                                      </m:oMathParaPr>
                                      <m:oMath xmlns:m="http://schemas.openxmlformats.org/officeDocument/2006/math">
                                        <m:r>
                                          <a:rPr lang="en-NZ" sz="800" b="1" i="1" kern="1200">
                                            <a:solidFill>
                                              <a:srgbClr val="00B05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Times New Roman" panose="02020603050405020304" pitchFamily="18" charset="0"/>
                                          </a:rPr>
                                          <m:t>𝑳</m:t>
                                        </m:r>
                                      </m:oMath>
                                    </m:oMathPara>
                                  </a14:m>
                                  <a:endParaRPr lang="en-NZ" sz="1100" kern="100">
                                    <a:effectLst/>
                                    <a:latin typeface="Calibri" panose="020F0502020204030204" pitchFamily="34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endParaRPr>
                                </a:p>
                              </p:txBody>
                            </p:sp>
                          </mc:Choice>
                          <mc:Fallback>
                            <p:sp>
                              <p:nvSpPr>
                                <p:cNvPr id="167" name="Text Box 3553">
                                  <a:extLst>
                                    <a:ext uri="{FF2B5EF4-FFF2-40B4-BE49-F238E27FC236}">
                                      <a16:creationId xmlns:a16="http://schemas.microsoft.com/office/drawing/2014/main" id="{D312A659-6ADF-8FBA-5FB3-6FF5FC1C1B41}"/>
                                    </a:ext>
                                  </a:extLst>
                                </p:cNvPr>
                                <p:cNvSpPr txBox="1">
                                  <a:spLocks noRot="1" noChangeAspect="1" noMove="1" noResize="1" noEditPoints="1" noAdjustHandles="1" noChangeArrowheads="1" noChangeShapeType="1" noTextEdit="1"/>
                                </p:cNvSpPr>
                                <p:nvPr/>
                              </p:nvSpPr>
                              <p:spPr>
                                <a:xfrm>
                                  <a:off x="-398645" y="67564"/>
                                  <a:ext cx="246376" cy="252722"/>
                                </a:xfrm>
                                <a:prstGeom prst="rect">
                                  <a:avLst/>
                                </a:prstGeom>
                                <a:blipFill>
                                  <a:blip r:embed="rId16"/>
                                  <a:stretch>
                                    <a:fillRect/>
                                  </a:stretch>
                                </a:blipFill>
                                <a:ln w="6350">
                                  <a:noFill/>
                                </a:ln>
                              </p:spPr>
                              <p:txBody>
                                <a:bodyPr/>
                                <a:lstStyle/>
                                <a:p>
                                  <a:r>
                                    <a:rPr lang="en-NZ">
                                      <a:noFill/>
                                    </a:rPr>
                                    <a:t> </a:t>
                                  </a:r>
                                </a:p>
                              </p:txBody>
                            </p:sp>
                          </mc:Fallback>
                        </mc:AlternateContent>
                        <mc:AlternateContent xmlns:mc="http://schemas.openxmlformats.org/markup-compatibility/2006">
                          <mc:Choice xmlns:a14="http://schemas.microsoft.com/office/drawing/2010/main" Requires="a14">
                            <p:sp>
                              <p:nvSpPr>
                                <p:cNvPr id="168" name="Text Box 3552">
                                  <a:extLst>
                                    <a:ext uri="{FF2B5EF4-FFF2-40B4-BE49-F238E27FC236}">
                                      <a16:creationId xmlns:a16="http://schemas.microsoft.com/office/drawing/2014/main" id="{61D039CE-570E-6D14-2A41-5B828FAE776D}"/>
                                    </a:ext>
                                  </a:extLst>
                                </p:cNvPr>
                                <p:cNvSpPr txBox="1"/>
                                <p:nvPr/>
                              </p:nvSpPr>
                              <p:spPr>
                                <a:xfrm>
                                  <a:off x="-549606" y="184458"/>
                                  <a:ext cx="424180" cy="266700"/>
                                </a:xfrm>
                                <a:prstGeom prst="rect">
                                  <a:avLst/>
                                </a:prstGeom>
                                <a:noFill/>
                                <a:ln w="6350">
                                  <a:noFill/>
                                </a:ln>
                              </p:spPr>
                              <p:txBody>
                                <a:bodyPr rot="0" spcFirstLastPara="0" vert="horz" wrap="none" lIns="91440" tIns="45720" rIns="91440" bIns="45720" numCol="1" spcCol="0" rtlCol="0" fromWordArt="0" anchor="t" anchorCtr="0" forceAA="0" compatLnSpc="1">
                                  <a:prstTxWarp prst="textNoShape">
                                    <a:avLst/>
                                  </a:prstTxWarp>
                                  <a:noAutofit/>
                                </a:bodyPr>
                                <a:lstStyle/>
                                <a:p>
                                  <a:pPr>
                                    <a:lnSpc>
                                      <a:spcPct val="107000"/>
                                    </a:lnSpc>
                                    <a:spcAft>
                                      <a:spcPts val="800"/>
                                    </a:spcAft>
                                  </a:pPr>
                                  <a14:m>
                                    <m:oMathPara xmlns:m="http://schemas.openxmlformats.org/officeDocument/2006/math">
                                      <m:oMathParaPr>
                                        <m:jc m:val="centerGroup"/>
                                      </m:oMathParaPr>
                                      <m:oMath xmlns:m="http://schemas.openxmlformats.org/officeDocument/2006/math">
                                        <m:sSub>
                                          <m:sSubPr>
                                            <m:ctrlPr>
                                              <a:rPr lang="en-NZ" sz="900" i="1" kern="100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Times New Roman" panose="020206030504050203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NZ" sz="900" i="1" kern="100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Times New Roman" panose="02020603050405020304" pitchFamily="18" charset="0"/>
                                              </a:rPr>
                                              <m:t>𝑅</m:t>
                                            </m:r>
                                          </m:e>
                                          <m:sub>
                                            <m:r>
                                              <a:rPr lang="en-NZ" sz="900" i="1" kern="100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Times New Roman" panose="02020603050405020304" pitchFamily="18" charset="0"/>
                                              </a:rPr>
                                              <m:t>𝐿𝐵𝐺</m:t>
                                            </m:r>
                                          </m:sub>
                                        </m:sSub>
                                      </m:oMath>
                                    </m:oMathPara>
                                  </a14:m>
                                  <a:endParaRPr lang="en-NZ" sz="1100" kern="100">
                                    <a:effectLst/>
                                    <a:latin typeface="Calibri" panose="020F0502020204030204" pitchFamily="34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endParaRPr>
                                </a:p>
                              </p:txBody>
                            </p:sp>
                          </mc:Choice>
                          <mc:Fallback>
                            <p:sp>
                              <p:nvSpPr>
                                <p:cNvPr id="168" name="Text Box 3552">
                                  <a:extLst>
                                    <a:ext uri="{FF2B5EF4-FFF2-40B4-BE49-F238E27FC236}">
                                      <a16:creationId xmlns:a16="http://schemas.microsoft.com/office/drawing/2014/main" id="{61D039CE-570E-6D14-2A41-5B828FAE776D}"/>
                                    </a:ext>
                                  </a:extLst>
                                </p:cNvPr>
                                <p:cNvSpPr txBox="1">
                                  <a:spLocks noRot="1" noChangeAspect="1" noMove="1" noResize="1" noEditPoints="1" noAdjustHandles="1" noChangeArrowheads="1" noChangeShapeType="1" noTextEdit="1"/>
                                </p:cNvSpPr>
                                <p:nvPr/>
                              </p:nvSpPr>
                              <p:spPr>
                                <a:xfrm>
                                  <a:off x="-549606" y="184458"/>
                                  <a:ext cx="424180" cy="266700"/>
                                </a:xfrm>
                                <a:prstGeom prst="rect">
                                  <a:avLst/>
                                </a:prstGeom>
                                <a:blipFill>
                                  <a:blip r:embed="rId17"/>
                                  <a:stretch>
                                    <a:fillRect/>
                                  </a:stretch>
                                </a:blipFill>
                                <a:ln w="6350">
                                  <a:noFill/>
                                </a:ln>
                              </p:spPr>
                              <p:txBody>
                                <a:bodyPr/>
                                <a:lstStyle/>
                                <a:p>
                                  <a:r>
                                    <a:rPr lang="en-NZ">
                                      <a:noFill/>
                                    </a:rPr>
                                    <a:t> </a:t>
                                  </a:r>
                                </a:p>
                              </p:txBody>
                            </p:sp>
                          </mc:Fallback>
                        </mc:AlternateContent>
                      </p:grpSp>
                      <mc:AlternateContent xmlns:mc="http://schemas.openxmlformats.org/markup-compatibility/2006">
                        <mc:Choice xmlns:a14="http://schemas.microsoft.com/office/drawing/2010/main" Requires="a14">
                          <p:sp>
                            <p:nvSpPr>
                              <p:cNvPr id="165" name="Text Box 56">
                                <a:extLst>
                                  <a:ext uri="{FF2B5EF4-FFF2-40B4-BE49-F238E27FC236}">
                                    <a16:creationId xmlns:a16="http://schemas.microsoft.com/office/drawing/2014/main" id="{FE2A6131-CB97-BC48-1223-6A4EF5BA3C9E}"/>
                                  </a:ext>
                                </a:extLst>
                              </p:cNvPr>
                              <p:cNvSpPr txBox="1"/>
                              <p:nvPr/>
                            </p:nvSpPr>
                            <p:spPr>
                              <a:xfrm>
                                <a:off x="0" y="135789"/>
                                <a:ext cx="308123" cy="226828"/>
                              </a:xfrm>
                              <a:prstGeom prst="rect">
                                <a:avLst/>
                              </a:prstGeom>
                              <a:noFill/>
                              <a:ln w="6350">
                                <a:noFill/>
                              </a:ln>
                            </p:spPr>
                            <p:txBody>
                              <a:bodyPr rot="0" spcFirstLastPara="0" vert="horz" wrap="none" lIns="91440" tIns="45720" rIns="91440" bIns="45720" numCol="1" spcCol="0" rtlCol="0" fromWordArt="0" anchor="t" anchorCtr="0" forceAA="0" compatLnSpc="1">
                                <a:prstTxWarp prst="textNoShape">
                                  <a:avLst/>
                                </a:prstTxWarp>
                                <a:noAutofit/>
                              </a:bodyPr>
                              <a:lstStyle/>
                              <a:p>
                                <a:pPr>
                                  <a:lnSpc>
                                    <a:spcPct val="107000"/>
                                  </a:lnSpc>
                                  <a:spcAft>
                                    <a:spcPts val="800"/>
                                  </a:spcAft>
                                </a:pPr>
                                <a14:m>
                                  <m:oMathPara xmlns:m="http://schemas.openxmlformats.org/officeDocument/2006/math">
                                    <m:oMathParaPr>
                                      <m:jc m:val="centerGroup"/>
                                    </m:oMathParaPr>
                                    <m:oMath xmlns:m="http://schemas.openxmlformats.org/officeDocument/2006/math">
                                      <m:sSub>
                                        <m:sSubPr>
                                          <m:ctrlPr>
                                            <a:rPr lang="en-NZ" sz="800" b="1" i="1" kern="100">
                                              <a:solidFill>
                                                <a:srgbClr val="00B050"/>
                                              </a:solidFill>
                                              <a:effectLst/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Times New Roman" panose="020206030504050203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NZ" sz="800" b="1" i="1" kern="100">
                                              <a:solidFill>
                                                <a:srgbClr val="00B050"/>
                                              </a:solidFill>
                                              <a:effectLst/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Times New Roman" panose="02020603050405020304" pitchFamily="18" charset="0"/>
                                            </a:rPr>
                                            <m:t>𝑮</m:t>
                                          </m:r>
                                        </m:e>
                                        <m:sub>
                                          <m:r>
                                            <a:rPr lang="en-NZ" sz="800" b="1" i="1" kern="100">
                                              <a:solidFill>
                                                <a:srgbClr val="00B050"/>
                                              </a:solidFill>
                                              <a:effectLst/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Times New Roman" panose="02020603050405020304" pitchFamily="18" charset="0"/>
                                            </a:rPr>
                                            <m:t>𝜶</m:t>
                                          </m:r>
                                        </m:sub>
                                      </m:sSub>
                                    </m:oMath>
                                  </m:oMathPara>
                                </a14:m>
                                <a:endParaRPr lang="en-NZ" sz="1100" kern="100">
                                  <a:effectLst/>
                                  <a:latin typeface="Calibri" panose="020F0502020204030204" pitchFamily="34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endParaRPr>
                              </a:p>
                            </p:txBody>
                          </p:sp>
                        </mc:Choice>
                        <mc:Fallback>
                          <p:sp>
                            <p:nvSpPr>
                              <p:cNvPr id="165" name="Text Box 56">
                                <a:extLst>
                                  <a:ext uri="{FF2B5EF4-FFF2-40B4-BE49-F238E27FC236}">
                                    <a16:creationId xmlns:a16="http://schemas.microsoft.com/office/drawing/2014/main" id="{FE2A6131-CB97-BC48-1223-6A4EF5BA3C9E}"/>
                                  </a:ext>
                                </a:extLst>
                              </p:cNvPr>
                              <p:cNvSpPr txBox="1">
                                <a:spLocks noRot="1" noChangeAspect="1" noMove="1" noResize="1" noEditPoints="1" noAdjustHandles="1" noChangeArrowheads="1" noChangeShapeType="1" noTextEdit="1"/>
                              </p:cNvSpPr>
                              <p:nvPr/>
                            </p:nvSpPr>
                            <p:spPr>
                              <a:xfrm>
                                <a:off x="0" y="135789"/>
                                <a:ext cx="308123" cy="226828"/>
                              </a:xfrm>
                              <a:prstGeom prst="rect">
                                <a:avLst/>
                              </a:prstGeom>
                              <a:blipFill>
                                <a:blip r:embed="rId11"/>
                                <a:stretch>
                                  <a:fillRect/>
                                </a:stretch>
                              </a:blipFill>
                              <a:ln w="6350">
                                <a:noFill/>
                              </a:ln>
                            </p:spPr>
                            <p:txBody>
                              <a:bodyPr/>
                              <a:lstStyle/>
                              <a:p>
                                <a:r>
                                  <a:rPr lang="en-NZ">
                                    <a:noFill/>
                                  </a:rPr>
                                  <a:t> </a:t>
                                </a:r>
                              </a:p>
                            </p:txBody>
                          </p:sp>
                        </mc:Fallback>
                      </mc:AlternateContent>
                    </p:grpSp>
                  </p:grpSp>
                  <p:grpSp>
                    <p:nvGrpSpPr>
                      <p:cNvPr id="110" name="Group 109">
                        <a:extLst>
                          <a:ext uri="{FF2B5EF4-FFF2-40B4-BE49-F238E27FC236}">
                            <a16:creationId xmlns:a16="http://schemas.microsoft.com/office/drawing/2014/main" id="{CF1E52BB-1769-7601-A578-5458867CE0A0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271873" y="1551984"/>
                        <a:ext cx="992245" cy="399923"/>
                        <a:chOff x="0" y="0"/>
                        <a:chExt cx="992309" cy="399993"/>
                      </a:xfrm>
                    </p:grpSpPr>
                    <p:grpSp>
                      <p:nvGrpSpPr>
                        <p:cNvPr id="144" name="Group 143">
                          <a:extLst>
                            <a:ext uri="{FF2B5EF4-FFF2-40B4-BE49-F238E27FC236}">
                              <a16:creationId xmlns:a16="http://schemas.microsoft.com/office/drawing/2014/main" id="{B7BF0A4D-027D-AE2E-D3F6-BEB66DB3F094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391130" y="0"/>
                          <a:ext cx="601179" cy="399993"/>
                          <a:chOff x="353269" y="0"/>
                          <a:chExt cx="601840" cy="400906"/>
                        </a:xfrm>
                      </p:grpSpPr>
                      <p:grpSp>
                        <p:nvGrpSpPr>
                          <p:cNvPr id="152" name="Group 151">
                            <a:extLst>
                              <a:ext uri="{FF2B5EF4-FFF2-40B4-BE49-F238E27FC236}">
                                <a16:creationId xmlns:a16="http://schemas.microsoft.com/office/drawing/2014/main" id="{0345575E-D5E1-9F26-D050-568BD62F913E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353269" y="102507"/>
                            <a:ext cx="601840" cy="298399"/>
                            <a:chOff x="353269" y="7328"/>
                            <a:chExt cx="601840" cy="298399"/>
                          </a:xfrm>
                        </p:grpSpPr>
                        <p:grpSp>
                          <p:nvGrpSpPr>
                            <p:cNvPr id="156" name="Group 155">
                              <a:extLst>
                                <a:ext uri="{FF2B5EF4-FFF2-40B4-BE49-F238E27FC236}">
                                  <a16:creationId xmlns:a16="http://schemas.microsoft.com/office/drawing/2014/main" id="{59C32437-4975-D293-3B2B-7A26DBF0C4F8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353269" y="7328"/>
                              <a:ext cx="420016" cy="268380"/>
                              <a:chOff x="-34246" y="7328"/>
                              <a:chExt cx="420016" cy="268380"/>
                            </a:xfrm>
                          </p:grpSpPr>
                          <p:sp>
                            <p:nvSpPr>
                              <p:cNvPr id="160" name="Oval 159">
                                <a:extLst>
                                  <a:ext uri="{FF2B5EF4-FFF2-40B4-BE49-F238E27FC236}">
                                    <a16:creationId xmlns:a16="http://schemas.microsoft.com/office/drawing/2014/main" id="{8D607BB0-265F-580C-8122-D8C05DF6F595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0" y="44190"/>
                                <a:ext cx="359410" cy="179004"/>
                              </a:xfrm>
                              <a:prstGeom prst="ellipse">
                                <a:avLst/>
                              </a:prstGeom>
                              <a:gradFill flip="none" rotWithShape="1">
                                <a:gsLst>
                                  <a:gs pos="0">
                                    <a:srgbClr val="00B050"/>
                                  </a:gs>
                                  <a:gs pos="51000">
                                    <a:schemeClr val="bg1"/>
                                  </a:gs>
                                  <a:gs pos="100000">
                                    <a:srgbClr val="00B050"/>
                                  </a:gs>
                                </a:gsLst>
                                <a:lin ang="0" scaled="1"/>
                                <a:tileRect/>
                              </a:gradFill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ot="0" spcFirstLastPara="0" vert="horz" wrap="square" lIns="91440" tIns="45720" rIns="91440" bIns="45720" numCol="1" spcCol="0" rtlCol="0" fromWordArt="0" anchor="ctr" anchorCtr="0" forceAA="0" compatLnSpc="1">
                                <a:prstTxWarp prst="textNoShape">
                                  <a:avLst/>
                                </a:prstTxWarp>
                                <a:noAutofit/>
                              </a:bodyPr>
                              <a:lstStyle/>
                              <a:p>
                                <a:endParaRPr lang="en-NZ"/>
                              </a:p>
                            </p:txBody>
                          </p:sp>
                          <mc:AlternateContent xmlns:mc="http://schemas.openxmlformats.org/markup-compatibility/2006">
                            <mc:Choice xmlns:a14="http://schemas.microsoft.com/office/drawing/2010/main" Requires="a14">
                              <p:sp>
                                <p:nvSpPr>
                                  <p:cNvPr id="161" name="Text Box 3289">
                                    <a:extLst>
                                      <a:ext uri="{FF2B5EF4-FFF2-40B4-BE49-F238E27FC236}">
                                        <a16:creationId xmlns:a16="http://schemas.microsoft.com/office/drawing/2014/main" id="{CE695C3E-A1AC-EDCC-13A1-460A2A9E7921}"/>
                                      </a:ext>
                                    </a:extLst>
                                  </p:cNvPr>
                                  <p:cNvSpPr txBox="1"/>
                                  <p:nvPr/>
                                </p:nvSpPr>
                                <p:spPr>
                                  <a:xfrm>
                                    <a:off x="-34246" y="7328"/>
                                    <a:ext cx="420016" cy="268380"/>
                                  </a:xfrm>
                                  <a:prstGeom prst="rect">
                                    <a:avLst/>
                                  </a:prstGeom>
                                  <a:noFill/>
                                  <a:ln w="6350">
                                    <a:noFill/>
                                  </a:ln>
                                </p:spPr>
                                <p:txBody>
                                  <a:bodyPr rot="0" spcFirstLastPara="0" vert="horz" wrap="none" lIns="91440" tIns="45720" rIns="91440" bIns="45720" numCol="1" spcCol="0" rtlCol="0" fromWordArt="0" anchor="t" anchorCtr="0" forceAA="0" compatLnSpc="1">
                                    <a:prstTxWarp prst="textNoShape">
                                      <a:avLst/>
                                    </a:prstTxWarp>
                                    <a:noAutofit/>
                                  </a:bodyPr>
                                  <a:lstStyle/>
                                  <a:p>
                                    <a:pPr>
                                      <a:lnSpc>
                                        <a:spcPct val="107000"/>
                                      </a:lnSpc>
                                      <a:spcAft>
                                        <a:spcPts val="800"/>
                                      </a:spcAft>
                                    </a:pPr>
                                    <a14:m>
                                      <m:oMathPara xmlns:m="http://schemas.openxmlformats.org/officeDocument/2006/math">
                                        <m:oMathParaPr>
                                          <m:jc m:val="centerGroup"/>
                                        </m:oMathParaPr>
                                        <m:oMath xmlns:m="http://schemas.openxmlformats.org/officeDocument/2006/math">
                                          <m:sSub>
                                            <m:sSubPr>
                                              <m:ctrlPr>
                                                <a:rPr lang="en-NZ" sz="900" i="1" kern="100">
                                                  <a:effectLst/>
                                                  <a:latin typeface="Cambria Math" panose="02040503050406030204" pitchFamily="18" charset="0"/>
                                                  <a:ea typeface="Calibri" panose="020F0502020204030204" pitchFamily="34" charset="0"/>
                                                  <a:cs typeface="Times New Roman" panose="020206030504050203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NZ" sz="900" i="1" kern="100">
                                                  <a:effectLst/>
                                                  <a:latin typeface="Cambria Math" panose="02040503050406030204" pitchFamily="18" charset="0"/>
                                                  <a:ea typeface="Calibri" panose="020F0502020204030204" pitchFamily="34" charset="0"/>
                                                  <a:cs typeface="Times New Roman" panose="02020603050405020304" pitchFamily="18" charset="0"/>
                                                </a:rPr>
                                                <m:t>𝑅</m:t>
                                              </m:r>
                                            </m:e>
                                            <m:sub>
                                              <m:r>
                                                <a:rPr lang="en-NZ" sz="900" i="1" kern="100">
                                                  <a:effectLst/>
                                                  <a:latin typeface="Cambria Math" panose="02040503050406030204" pitchFamily="18" charset="0"/>
                                                  <a:ea typeface="Calibri" panose="020F0502020204030204" pitchFamily="34" charset="0"/>
                                                  <a:cs typeface="Times New Roman" panose="02020603050405020304" pitchFamily="18" charset="0"/>
                                                </a:rPr>
                                                <m:t>𝐺𝐿𝑃</m:t>
                                              </m:r>
                                            </m:sub>
                                          </m:sSub>
                                        </m:oMath>
                                      </m:oMathPara>
                                    </a14:m>
                                    <a:endParaRPr lang="en-NZ" sz="1100" kern="100">
                                      <a:effectLst/>
                                      <a:latin typeface="Calibri" panose="020F0502020204030204" pitchFamily="34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endParaRPr>
                                  </a:p>
                                </p:txBody>
                              </p:sp>
                            </mc:Choice>
                            <mc:Fallback>
                              <p:sp>
                                <p:nvSpPr>
                                  <p:cNvPr id="161" name="Text Box 3289">
                                    <a:extLst>
                                      <a:ext uri="{FF2B5EF4-FFF2-40B4-BE49-F238E27FC236}">
                                        <a16:creationId xmlns:a16="http://schemas.microsoft.com/office/drawing/2014/main" id="{CE695C3E-A1AC-EDCC-13A1-460A2A9E7921}"/>
                                      </a:ext>
                                    </a:extLst>
                                  </p:cNvPr>
                                  <p:cNvSpPr txBox="1">
                                    <a:spLocks noRot="1" noChangeAspect="1" noMove="1" noResize="1" noEditPoints="1" noAdjustHandles="1" noChangeArrowheads="1" noChangeShapeType="1" noTextEdit="1"/>
                                  </p:cNvSpPr>
                                  <p:nvPr/>
                                </p:nvSpPr>
                                <p:spPr>
                                  <a:xfrm>
                                    <a:off x="-34246" y="7328"/>
                                    <a:ext cx="420016" cy="268380"/>
                                  </a:xfrm>
                                  <a:prstGeom prst="rect">
                                    <a:avLst/>
                                  </a:prstGeom>
                                  <a:blipFill>
                                    <a:blip r:embed="rId18"/>
                                    <a:stretch>
                                      <a:fillRect/>
                                    </a:stretch>
                                  </a:blipFill>
                                  <a:ln w="6350">
                                    <a:noFill/>
                                  </a:ln>
                                </p:spPr>
                                <p:txBody>
                                  <a:bodyPr/>
                                  <a:lstStyle/>
                                  <a:p>
                                    <a:r>
                                      <a:rPr lang="en-NZ">
                                        <a:noFill/>
                                      </a:rPr>
                                      <a:t> </a:t>
                                    </a:r>
                                  </a:p>
                                </p:txBody>
                              </p:sp>
                            </mc:Fallback>
                          </mc:AlternateContent>
                        </p:grpSp>
                        <p:grpSp>
                          <p:nvGrpSpPr>
                            <p:cNvPr id="157" name="Group 156">
                              <a:extLst>
                                <a:ext uri="{FF2B5EF4-FFF2-40B4-BE49-F238E27FC236}">
                                  <a16:creationId xmlns:a16="http://schemas.microsoft.com/office/drawing/2014/main" id="{93CC4042-1246-5686-A4E7-0A80CAA29037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613886" y="16995"/>
                              <a:ext cx="341223" cy="288732"/>
                              <a:chOff x="-11577" y="20393"/>
                              <a:chExt cx="341223" cy="288732"/>
                            </a:xfrm>
                          </p:grpSpPr>
                          <p:sp>
                            <p:nvSpPr>
                              <p:cNvPr id="158" name="Oval 157">
                                <a:extLst>
                                  <a:ext uri="{FF2B5EF4-FFF2-40B4-BE49-F238E27FC236}">
                                    <a16:creationId xmlns:a16="http://schemas.microsoft.com/office/drawing/2014/main" id="{F1A07547-9639-9630-3394-F82439E2CD2F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54388" y="50989"/>
                                <a:ext cx="200556" cy="179705"/>
                              </a:xfrm>
                              <a:prstGeom prst="ellipse">
                                <a:avLst/>
                              </a:prstGeom>
                              <a:gradFill flip="none" rotWithShape="1">
                                <a:gsLst>
                                  <a:gs pos="0">
                                    <a:srgbClr val="FFC000"/>
                                  </a:gs>
                                  <a:gs pos="51000">
                                    <a:schemeClr val="bg1"/>
                                  </a:gs>
                                  <a:gs pos="100000">
                                    <a:srgbClr val="FFC000"/>
                                  </a:gs>
                                </a:gsLst>
                                <a:lin ang="0" scaled="1"/>
                                <a:tileRect/>
                              </a:gradFill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ot="0" spcFirstLastPara="0" vert="horz" wrap="square" lIns="91440" tIns="45720" rIns="91440" bIns="45720" numCol="1" spcCol="0" rtlCol="0" fromWordArt="0" anchor="ctr" anchorCtr="0" forceAA="0" compatLnSpc="1">
                                <a:prstTxWarp prst="textNoShape">
                                  <a:avLst/>
                                </a:prstTxWarp>
                                <a:noAutofit/>
                              </a:bodyPr>
                              <a:lstStyle/>
                              <a:p>
                                <a:endParaRPr lang="en-NZ"/>
                              </a:p>
                            </p:txBody>
                          </p:sp>
                          <mc:AlternateContent xmlns:mc="http://schemas.openxmlformats.org/markup-compatibility/2006">
                            <mc:Choice xmlns:a14="http://schemas.microsoft.com/office/drawing/2010/main" Requires="a14">
                              <p:sp>
                                <p:nvSpPr>
                                  <p:cNvPr id="159" name="Text Box 3295">
                                    <a:extLst>
                                      <a:ext uri="{FF2B5EF4-FFF2-40B4-BE49-F238E27FC236}">
                                        <a16:creationId xmlns:a16="http://schemas.microsoft.com/office/drawing/2014/main" id="{F46FC9B3-9CE9-DAE3-2F1F-F92D19B7AE52}"/>
                                      </a:ext>
                                    </a:extLst>
                                  </p:cNvPr>
                                  <p:cNvSpPr txBox="1"/>
                                  <p:nvPr/>
                                </p:nvSpPr>
                                <p:spPr>
                                  <a:xfrm>
                                    <a:off x="-11577" y="20393"/>
                                    <a:ext cx="341223" cy="288732"/>
                                  </a:xfrm>
                                  <a:prstGeom prst="rect">
                                    <a:avLst/>
                                  </a:prstGeom>
                                  <a:noFill/>
                                  <a:ln w="6350">
                                    <a:noFill/>
                                  </a:ln>
                                </p:spPr>
                                <p:txBody>
                                  <a:bodyPr rot="0" spcFirstLastPara="0" vert="horz" wrap="none" lIns="91440" tIns="45720" rIns="91440" bIns="45720" numCol="1" spcCol="0" rtlCol="0" fromWordArt="0" anchor="t" anchorCtr="0" forceAA="0" compatLnSpc="1">
                                    <a:prstTxWarp prst="textNoShape">
                                      <a:avLst/>
                                    </a:prstTxWarp>
                                    <a:noAutofit/>
                                  </a:bodyPr>
                                  <a:lstStyle/>
                                  <a:p>
                                    <a:pPr>
                                      <a:lnSpc>
                                        <a:spcPct val="107000"/>
                                      </a:lnSpc>
                                      <a:spcAft>
                                        <a:spcPts val="800"/>
                                      </a:spcAft>
                                    </a:pPr>
                                    <a14:m>
                                      <m:oMathPara xmlns:m="http://schemas.openxmlformats.org/officeDocument/2006/math">
                                        <m:oMathParaPr>
                                          <m:jc m:val="centerGroup"/>
                                        </m:oMathParaPr>
                                        <m:oMath xmlns:m="http://schemas.openxmlformats.org/officeDocument/2006/math">
                                          <m:sSub>
                                            <m:sSubPr>
                                              <m:ctrlPr>
                                                <a:rPr lang="en-NZ" sz="800" i="1" kern="100">
                                                  <a:effectLst/>
                                                  <a:latin typeface="Cambria Math" panose="02040503050406030204" pitchFamily="18" charset="0"/>
                                                  <a:ea typeface="Calibri" panose="020F0502020204030204" pitchFamily="34" charset="0"/>
                                                  <a:cs typeface="Times New Roman" panose="020206030504050203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NZ" sz="800" i="1" kern="100">
                                                  <a:effectLst/>
                                                  <a:latin typeface="Cambria Math" panose="02040503050406030204" pitchFamily="18" charset="0"/>
                                                  <a:ea typeface="Calibri" panose="020F0502020204030204" pitchFamily="34" charset="0"/>
                                                  <a:cs typeface="Times New Roman" panose="02020603050405020304" pitchFamily="18" charset="0"/>
                                                </a:rPr>
                                                <m:t>𝐺</m:t>
                                              </m:r>
                                            </m:e>
                                            <m:sub>
                                              <m:r>
                                                <a:rPr lang="en-NZ" sz="800" i="1" kern="100">
                                                  <a:effectLst/>
                                                  <a:latin typeface="Cambria Math" panose="02040503050406030204" pitchFamily="18" charset="0"/>
                                                  <a:ea typeface="Calibri" panose="020F0502020204030204" pitchFamily="34" charset="0"/>
                                                  <a:cs typeface="Times New Roman" panose="02020603050405020304" pitchFamily="18" charset="0"/>
                                                </a:rPr>
                                                <m:t>𝛽𝛾</m:t>
                                              </m:r>
                                            </m:sub>
                                          </m:sSub>
                                        </m:oMath>
                                      </m:oMathPara>
                                    </a14:m>
                                    <a:endParaRPr lang="en-NZ" sz="1100" kern="100">
                                      <a:effectLst/>
                                      <a:latin typeface="Calibri" panose="020F0502020204030204" pitchFamily="34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endParaRPr>
                                  </a:p>
                                  <a:p>
                                    <a:pPr>
                                      <a:lnSpc>
                                        <a:spcPct val="107000"/>
                                      </a:lnSpc>
                                      <a:spcAft>
                                        <a:spcPts val="800"/>
                                      </a:spcAft>
                                    </a:pPr>
                                    <a:r>
                                      <a:rPr lang="en-NZ" sz="800" kern="100">
                                        <a:effectLst/>
                                        <a:latin typeface="Calibri" panose="020F0502020204030204" pitchFamily="34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a:t> </a:t>
                                    </a:r>
                                    <a:endParaRPr lang="en-NZ" sz="1100" kern="100">
                                      <a:effectLst/>
                                      <a:latin typeface="Calibri" panose="020F0502020204030204" pitchFamily="34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endParaRPr>
                                  </a:p>
                                </p:txBody>
                              </p:sp>
                            </mc:Choice>
                            <mc:Fallback>
                              <p:sp>
                                <p:nvSpPr>
                                  <p:cNvPr id="159" name="Text Box 3295">
                                    <a:extLst>
                                      <a:ext uri="{FF2B5EF4-FFF2-40B4-BE49-F238E27FC236}">
                                        <a16:creationId xmlns:a16="http://schemas.microsoft.com/office/drawing/2014/main" id="{F46FC9B3-9CE9-DAE3-2F1F-F92D19B7AE52}"/>
                                      </a:ext>
                                    </a:extLst>
                                  </p:cNvPr>
                                  <p:cNvSpPr txBox="1">
                                    <a:spLocks noRot="1" noChangeAspect="1" noMove="1" noResize="1" noEditPoints="1" noAdjustHandles="1" noChangeArrowheads="1" noChangeShapeType="1" noTextEdit="1"/>
                                  </p:cNvSpPr>
                                  <p:nvPr/>
                                </p:nvSpPr>
                                <p:spPr>
                                  <a:xfrm>
                                    <a:off x="-11577" y="20393"/>
                                    <a:ext cx="341223" cy="288732"/>
                                  </a:xfrm>
                                  <a:prstGeom prst="rect">
                                    <a:avLst/>
                                  </a:prstGeom>
                                  <a:blipFill>
                                    <a:blip r:embed="rId10"/>
                                    <a:stretch>
                                      <a:fillRect/>
                                    </a:stretch>
                                  </a:blipFill>
                                  <a:ln w="6350">
                                    <a:noFill/>
                                  </a:ln>
                                </p:spPr>
                                <p:txBody>
                                  <a:bodyPr/>
                                  <a:lstStyle/>
                                  <a:p>
                                    <a:r>
                                      <a:rPr lang="en-NZ">
                                        <a:noFill/>
                                      </a:rPr>
                                      <a:t> </a:t>
                                    </a:r>
                                  </a:p>
                                </p:txBody>
                              </p:sp>
                            </mc:Fallback>
                          </mc:AlternateContent>
                        </p:grpSp>
                      </p:grpSp>
                      <p:grpSp>
                        <p:nvGrpSpPr>
                          <p:cNvPr id="153" name="Group 152">
                            <a:extLst>
                              <a:ext uri="{FF2B5EF4-FFF2-40B4-BE49-F238E27FC236}">
                                <a16:creationId xmlns:a16="http://schemas.microsoft.com/office/drawing/2014/main" id="{6111DCB1-4938-ABC1-E8B6-771C3E47B585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513288" y="0"/>
                            <a:ext cx="246652" cy="254143"/>
                            <a:chOff x="0" y="13596"/>
                            <a:chExt cx="246652" cy="254143"/>
                          </a:xfrm>
                        </p:grpSpPr>
                        <p:sp>
                          <p:nvSpPr>
                            <p:cNvPr id="154" name="Oval 153">
                              <a:extLst>
                                <a:ext uri="{FF2B5EF4-FFF2-40B4-BE49-F238E27FC236}">
                                  <a16:creationId xmlns:a16="http://schemas.microsoft.com/office/drawing/2014/main" id="{28313862-9EF7-0F59-9F54-44D475BF2708}"/>
                                </a:ext>
                              </a:extLst>
                            </p:cNvPr>
                            <p:cNvSpPr>
                              <a:spLocks noChangeAspect="1"/>
                            </p:cNvSpPr>
                            <p:nvPr/>
                          </p:nvSpPr>
                          <p:spPr>
                            <a:xfrm>
                              <a:off x="37392" y="33993"/>
                              <a:ext cx="179329" cy="179189"/>
                            </a:xfrm>
                            <a:prstGeom prst="ellipse">
                              <a:avLst/>
                            </a:prstGeom>
                            <a:gradFill flip="none" rotWithShape="1">
                              <a:gsLst>
                                <a:gs pos="0">
                                  <a:srgbClr val="FFFF00"/>
                                </a:gs>
                                <a:gs pos="51000">
                                  <a:schemeClr val="bg1"/>
                                </a:gs>
                                <a:gs pos="100000">
                                  <a:srgbClr val="FFFF00"/>
                                </a:gs>
                              </a:gsLst>
                              <a:lin ang="0" scaled="1"/>
                              <a:tileRect/>
                            </a:gradFill>
                            <a:ln w="9525"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ot="0" spcFirstLastPara="0" vert="horz" wrap="square" lIns="91440" tIns="45720" rIns="91440" bIns="45720" numCol="1" spcCol="0" rtlCol="0" fromWordArt="0" anchor="ctr" anchorCtr="0" forceAA="0" compatLnSpc="1">
                              <a:prstTxWarp prst="textNoShape">
                                <a:avLst/>
                              </a:prstTxWarp>
                              <a:noAutofit/>
                            </a:bodyPr>
                            <a:lstStyle/>
                            <a:p>
                              <a:endParaRPr lang="en-NZ"/>
                            </a:p>
                          </p:txBody>
                        </p:sp>
                        <mc:AlternateContent xmlns:mc="http://schemas.openxmlformats.org/markup-compatibility/2006">
                          <mc:Choice xmlns:a14="http://schemas.microsoft.com/office/drawing/2010/main" Requires="a14">
                            <p:sp>
                              <p:nvSpPr>
                                <p:cNvPr id="155" name="Text Box 3298">
                                  <a:extLst>
                                    <a:ext uri="{FF2B5EF4-FFF2-40B4-BE49-F238E27FC236}">
                                      <a16:creationId xmlns:a16="http://schemas.microsoft.com/office/drawing/2014/main" id="{C9885F51-0E6A-6C11-5AF9-6513ADC0C0D1}"/>
                                    </a:ext>
                                  </a:extLst>
                                </p:cNvPr>
                                <p:cNvSpPr txBox="1">
                                  <a:spLocks noChangeAspect="1"/>
                                </p:cNvSpPr>
                                <p:nvPr/>
                              </p:nvSpPr>
                              <p:spPr>
                                <a:xfrm>
                                  <a:off x="0" y="13596"/>
                                  <a:ext cx="246652" cy="254143"/>
                                </a:xfrm>
                                <a:prstGeom prst="rect">
                                  <a:avLst/>
                                </a:prstGeom>
                                <a:noFill/>
                                <a:ln w="6350">
                                  <a:noFill/>
                                </a:ln>
                              </p:spPr>
                              <p:txBody>
                                <a:bodyPr rot="0" spcFirstLastPara="0" vert="horz" wrap="none" lIns="91440" tIns="45720" rIns="91440" bIns="45720" numCol="1" spcCol="0" rtlCol="0" fromWordArt="0" anchor="t" anchorCtr="0" forceAA="0" compatLnSpc="1">
                                  <a:prstTxWarp prst="textNoShape">
                                    <a:avLst/>
                                  </a:prstTxWarp>
                                  <a:noAutofit/>
                                </a:bodyPr>
                                <a:lstStyle/>
                                <a:p>
                                  <a:pPr>
                                    <a:lnSpc>
                                      <a:spcPct val="107000"/>
                                    </a:lnSpc>
                                    <a:spcAft>
                                      <a:spcPts val="800"/>
                                    </a:spcAft>
                                  </a:pPr>
                                  <a14:m>
                                    <m:oMathPara xmlns:m="http://schemas.openxmlformats.org/officeDocument/2006/math">
                                      <m:oMathParaPr>
                                        <m:jc m:val="centerGroup"/>
                                      </m:oMathParaPr>
                                      <m:oMath xmlns:m="http://schemas.openxmlformats.org/officeDocument/2006/math">
                                        <m:r>
                                          <a:rPr lang="en-NZ" sz="800" b="1" i="1" kern="1200">
                                            <a:solidFill>
                                              <a:srgbClr val="00B05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Times New Roman" panose="02020603050405020304" pitchFamily="18" charset="0"/>
                                          </a:rPr>
                                          <m:t>𝑳</m:t>
                                        </m:r>
                                      </m:oMath>
                                    </m:oMathPara>
                                  </a14:m>
                                  <a:endParaRPr lang="en-NZ" sz="1100" kern="100">
                                    <a:effectLst/>
                                    <a:latin typeface="Calibri" panose="020F0502020204030204" pitchFamily="34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endParaRPr>
                                </a:p>
                              </p:txBody>
                            </p:sp>
                          </mc:Choice>
                          <mc:Fallback>
                            <p:sp>
                              <p:nvSpPr>
                                <p:cNvPr id="155" name="Text Box 3298">
                                  <a:extLst>
                                    <a:ext uri="{FF2B5EF4-FFF2-40B4-BE49-F238E27FC236}">
                                      <a16:creationId xmlns:a16="http://schemas.microsoft.com/office/drawing/2014/main" id="{C9885F51-0E6A-6C11-5AF9-6513ADC0C0D1}"/>
                                    </a:ext>
                                  </a:extLst>
                                </p:cNvPr>
                                <p:cNvSpPr txBox="1">
                                  <a:spLocks noRot="1" noChangeAspect="1" noMove="1" noResize="1" noEditPoints="1" noAdjustHandles="1" noChangeArrowheads="1" noChangeShapeType="1" noTextEdit="1"/>
                                </p:cNvSpPr>
                                <p:nvPr/>
                              </p:nvSpPr>
                              <p:spPr>
                                <a:xfrm>
                                  <a:off x="0" y="13596"/>
                                  <a:ext cx="246652" cy="254143"/>
                                </a:xfrm>
                                <a:prstGeom prst="rect">
                                  <a:avLst/>
                                </a:prstGeom>
                                <a:blipFill>
                                  <a:blip r:embed="rId13"/>
                                  <a:stretch>
                                    <a:fillRect/>
                                  </a:stretch>
                                </a:blipFill>
                                <a:ln w="6350">
                                  <a:noFill/>
                                </a:ln>
                              </p:spPr>
                              <p:txBody>
                                <a:bodyPr/>
                                <a:lstStyle/>
                                <a:p>
                                  <a:r>
                                    <a:rPr lang="en-NZ">
                                      <a:noFill/>
                                    </a:rPr>
                                    <a:t> </a:t>
                                  </a:r>
                                </a:p>
                              </p:txBody>
                            </p:sp>
                          </mc:Fallback>
                        </mc:AlternateContent>
                      </p:grpSp>
                    </p:grpSp>
                    <p:grpSp>
                      <p:nvGrpSpPr>
                        <p:cNvPr id="145" name="Group 144">
                          <a:extLst>
                            <a:ext uri="{FF2B5EF4-FFF2-40B4-BE49-F238E27FC236}">
                              <a16:creationId xmlns:a16="http://schemas.microsoft.com/office/drawing/2014/main" id="{107B23A2-D913-9901-726F-6F38EC53F67B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0" y="95140"/>
                          <a:ext cx="536781" cy="270014"/>
                          <a:chOff x="19048" y="0"/>
                          <a:chExt cx="536781" cy="270014"/>
                        </a:xfrm>
                      </p:grpSpPr>
                      <p:grpSp>
                        <p:nvGrpSpPr>
                          <p:cNvPr id="146" name="Group 145">
                            <a:extLst>
                              <a:ext uri="{FF2B5EF4-FFF2-40B4-BE49-F238E27FC236}">
                                <a16:creationId xmlns:a16="http://schemas.microsoft.com/office/drawing/2014/main" id="{BF77B79B-F065-43F4-2D39-BC9E5004151D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19048" y="0"/>
                            <a:ext cx="476952" cy="251460"/>
                            <a:chOff x="4782" y="10973"/>
                            <a:chExt cx="477698" cy="252000"/>
                          </a:xfrm>
                        </p:grpSpPr>
                        <p:sp>
                          <p:nvSpPr>
                            <p:cNvPr id="150" name="Oval 149">
                              <a:extLst>
                                <a:ext uri="{FF2B5EF4-FFF2-40B4-BE49-F238E27FC236}">
                                  <a16:creationId xmlns:a16="http://schemas.microsoft.com/office/drawing/2014/main" id="{145145DD-9FDA-40AD-330A-4F686CF51589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85864" y="10973"/>
                              <a:ext cx="396616" cy="252000"/>
                            </a:xfrm>
                            <a:prstGeom prst="ellipse">
                              <a:avLst/>
                            </a:prstGeom>
                            <a:gradFill flip="none" rotWithShape="1">
                              <a:gsLst>
                                <a:gs pos="98000">
                                  <a:srgbClr val="00B0F0"/>
                                </a:gs>
                                <a:gs pos="26000">
                                  <a:schemeClr val="bg1"/>
                                </a:gs>
                              </a:gsLst>
                              <a:lin ang="0" scaled="1"/>
                              <a:tileRect/>
                            </a:gradFill>
                            <a:ln w="9525"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ot="0" spcFirstLastPara="0" vert="horz" wrap="square" lIns="91440" tIns="45720" rIns="91440" bIns="45720" numCol="1" spcCol="0" rtlCol="0" fromWordArt="0" anchor="ctr" anchorCtr="0" forceAA="0" compatLnSpc="1">
                              <a:prstTxWarp prst="textNoShape">
                                <a:avLst/>
                              </a:prstTxWarp>
                              <a:noAutofit/>
                            </a:bodyPr>
                            <a:lstStyle/>
                            <a:p>
                              <a:endParaRPr lang="en-NZ"/>
                            </a:p>
                          </p:txBody>
                        </p:sp>
                        <mc:AlternateContent xmlns:mc="http://schemas.openxmlformats.org/markup-compatibility/2006">
                          <mc:Choice xmlns:a14="http://schemas.microsoft.com/office/drawing/2010/main" Requires="a14">
                            <p:sp>
                              <p:nvSpPr>
                                <p:cNvPr id="151" name="Text Box 62">
                                  <a:extLst>
                                    <a:ext uri="{FF2B5EF4-FFF2-40B4-BE49-F238E27FC236}">
                                      <a16:creationId xmlns:a16="http://schemas.microsoft.com/office/drawing/2014/main" id="{9DEF021C-1577-E220-71C6-6D101DFE6281}"/>
                                    </a:ext>
                                  </a:extLst>
                                </p:cNvPr>
                                <p:cNvSpPr txBox="1"/>
                                <p:nvPr/>
                              </p:nvSpPr>
                              <p:spPr>
                                <a:xfrm>
                                  <a:off x="4782" y="19060"/>
                                  <a:ext cx="308610" cy="227330"/>
                                </a:xfrm>
                                <a:prstGeom prst="rect">
                                  <a:avLst/>
                                </a:prstGeom>
                                <a:noFill/>
                                <a:ln w="6350">
                                  <a:noFill/>
                                </a:ln>
                              </p:spPr>
                              <p:txBody>
                                <a:bodyPr rot="0" spcFirstLastPara="0" vert="horz" wrap="none" lIns="91440" tIns="45720" rIns="91440" bIns="45720" numCol="1" spcCol="0" rtlCol="0" fromWordArt="0" anchor="t" anchorCtr="0" forceAA="0" compatLnSpc="1">
                                  <a:prstTxWarp prst="textNoShape">
                                    <a:avLst/>
                                  </a:prstTxWarp>
                                  <a:noAutofit/>
                                </a:bodyPr>
                                <a:lstStyle/>
                                <a:p>
                                  <a:pPr>
                                    <a:lnSpc>
                                      <a:spcPct val="107000"/>
                                    </a:lnSpc>
                                    <a:spcAft>
                                      <a:spcPts val="800"/>
                                    </a:spcAft>
                                  </a:pPr>
                                  <a14:m>
                                    <m:oMathPara xmlns:m="http://schemas.openxmlformats.org/officeDocument/2006/math">
                                      <m:oMathParaPr>
                                        <m:jc m:val="centerGroup"/>
                                      </m:oMathParaPr>
                                      <m:oMath xmlns:m="http://schemas.openxmlformats.org/officeDocument/2006/math">
                                        <m:sSub>
                                          <m:sSubPr>
                                            <m:ctrlPr>
                                              <a:rPr lang="en-NZ" sz="800" b="1" i="1" kern="100">
                                                <a:solidFill>
                                                  <a:srgbClr val="00B050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Times New Roman" panose="020206030504050203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NZ" sz="800" b="1" i="1" kern="100">
                                                <a:solidFill>
                                                  <a:srgbClr val="00B050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Times New Roman" panose="02020603050405020304" pitchFamily="18" charset="0"/>
                                              </a:rPr>
                                              <m:t>𝑮</m:t>
                                            </m:r>
                                          </m:e>
                                          <m:sub>
                                            <m:r>
                                              <a:rPr lang="en-NZ" sz="800" b="1" i="1" kern="100">
                                                <a:solidFill>
                                                  <a:srgbClr val="00B050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Times New Roman" panose="02020603050405020304" pitchFamily="18" charset="0"/>
                                              </a:rPr>
                                              <m:t>𝜶</m:t>
                                            </m:r>
                                          </m:sub>
                                        </m:sSub>
                                      </m:oMath>
                                    </m:oMathPara>
                                  </a14:m>
                                  <a:endParaRPr lang="en-NZ" sz="1100" kern="100">
                                    <a:effectLst/>
                                    <a:latin typeface="Calibri" panose="020F0502020204030204" pitchFamily="34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endParaRPr>
                                </a:p>
                              </p:txBody>
                            </p:sp>
                          </mc:Choice>
                          <mc:Fallback>
                            <p:sp>
                              <p:nvSpPr>
                                <p:cNvPr id="151" name="Text Box 62">
                                  <a:extLst>
                                    <a:ext uri="{FF2B5EF4-FFF2-40B4-BE49-F238E27FC236}">
                                      <a16:creationId xmlns:a16="http://schemas.microsoft.com/office/drawing/2014/main" id="{9DEF021C-1577-E220-71C6-6D101DFE6281}"/>
                                    </a:ext>
                                  </a:extLst>
                                </p:cNvPr>
                                <p:cNvSpPr txBox="1">
                                  <a:spLocks noRot="1" noChangeAspect="1" noMove="1" noResize="1" noEditPoints="1" noAdjustHandles="1" noChangeArrowheads="1" noChangeShapeType="1" noTextEdit="1"/>
                                </p:cNvSpPr>
                                <p:nvPr/>
                              </p:nvSpPr>
                              <p:spPr>
                                <a:xfrm>
                                  <a:off x="4782" y="19060"/>
                                  <a:ext cx="308610" cy="227330"/>
                                </a:xfrm>
                                <a:prstGeom prst="rect">
                                  <a:avLst/>
                                </a:prstGeom>
                                <a:blipFill>
                                  <a:blip r:embed="rId19"/>
                                  <a:stretch>
                                    <a:fillRect/>
                                  </a:stretch>
                                </a:blipFill>
                                <a:ln w="6350">
                                  <a:noFill/>
                                </a:ln>
                              </p:spPr>
                              <p:txBody>
                                <a:bodyPr/>
                                <a:lstStyle/>
                                <a:p>
                                  <a:r>
                                    <a:rPr lang="en-NZ">
                                      <a:noFill/>
                                    </a:rPr>
                                    <a:t> </a:t>
                                  </a:r>
                                </a:p>
                              </p:txBody>
                            </p:sp>
                          </mc:Fallback>
                        </mc:AlternateContent>
                      </p:grpSp>
                      <p:grpSp>
                        <p:nvGrpSpPr>
                          <p:cNvPr id="147" name="Group 146">
                            <a:extLst>
                              <a:ext uri="{FF2B5EF4-FFF2-40B4-BE49-F238E27FC236}">
                                <a16:creationId xmlns:a16="http://schemas.microsoft.com/office/drawing/2014/main" id="{59181036-299D-3948-C7AB-68BE5410E193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176099" y="16649"/>
                            <a:ext cx="379730" cy="253365"/>
                            <a:chOff x="36490" y="245533"/>
                            <a:chExt cx="379730" cy="253365"/>
                          </a:xfrm>
                        </p:grpSpPr>
                        <p:sp>
                          <p:nvSpPr>
                            <p:cNvPr id="148" name="Oval 147">
                              <a:extLst>
                                <a:ext uri="{FF2B5EF4-FFF2-40B4-BE49-F238E27FC236}">
                                  <a16:creationId xmlns:a16="http://schemas.microsoft.com/office/drawing/2014/main" id="{C86BA975-CD05-EF41-2D9C-420F15B3D77B}"/>
                                </a:ext>
                              </a:extLst>
                            </p:cNvPr>
                            <p:cNvSpPr>
                              <a:spLocks noChangeAspect="1"/>
                            </p:cNvSpPr>
                            <p:nvPr/>
                          </p:nvSpPr>
                          <p:spPr>
                            <a:xfrm>
                              <a:off x="106680" y="265430"/>
                              <a:ext cx="248716" cy="182880"/>
                            </a:xfrm>
                            <a:prstGeom prst="ellipse">
                              <a:avLst/>
                            </a:prstGeom>
                            <a:gradFill flip="none" rotWithShape="1">
                              <a:gsLst>
                                <a:gs pos="0">
                                  <a:schemeClr val="bg1">
                                    <a:lumMod val="65000"/>
                                  </a:schemeClr>
                                </a:gs>
                                <a:gs pos="51000">
                                  <a:schemeClr val="bg1"/>
                                </a:gs>
                                <a:gs pos="100000">
                                  <a:schemeClr val="bg1">
                                    <a:lumMod val="65000"/>
                                  </a:schemeClr>
                                </a:gs>
                              </a:gsLst>
                              <a:lin ang="0" scaled="1"/>
                              <a:tileRect/>
                            </a:gradFill>
                            <a:ln w="9525"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ot="0" spcFirstLastPara="0" vert="horz" wrap="square" lIns="91440" tIns="45720" rIns="91440" bIns="45720" numCol="1" spcCol="0" rtlCol="0" fromWordArt="0" anchor="ctr" anchorCtr="0" forceAA="0" compatLnSpc="1">
                              <a:prstTxWarp prst="textNoShape">
                                <a:avLst/>
                              </a:prstTxWarp>
                              <a:noAutofit/>
                            </a:bodyPr>
                            <a:lstStyle/>
                            <a:p>
                              <a:endParaRPr lang="en-NZ"/>
                            </a:p>
                          </p:txBody>
                        </p:sp>
                        <mc:AlternateContent xmlns:mc="http://schemas.openxmlformats.org/markup-compatibility/2006">
                          <mc:Choice xmlns:a14="http://schemas.microsoft.com/office/drawing/2010/main" Requires="a14">
                            <p:sp>
                              <p:nvSpPr>
                                <p:cNvPr id="149" name="Text Box 3589">
                                  <a:extLst>
                                    <a:ext uri="{FF2B5EF4-FFF2-40B4-BE49-F238E27FC236}">
                                      <a16:creationId xmlns:a16="http://schemas.microsoft.com/office/drawing/2014/main" id="{67960237-3EEF-08D9-9299-1121C17CA83D}"/>
                                    </a:ext>
                                  </a:extLst>
                                </p:cNvPr>
                                <p:cNvSpPr txBox="1">
                                  <a:spLocks noChangeAspect="1"/>
                                </p:cNvSpPr>
                                <p:nvPr/>
                              </p:nvSpPr>
                              <p:spPr>
                                <a:xfrm>
                                  <a:off x="36490" y="245533"/>
                                  <a:ext cx="379730" cy="253365"/>
                                </a:xfrm>
                                <a:prstGeom prst="rect">
                                  <a:avLst/>
                                </a:prstGeom>
                                <a:noFill/>
                                <a:ln w="6350">
                                  <a:noFill/>
                                </a:ln>
                              </p:spPr>
                              <p:txBody>
                                <a:bodyPr rot="0" spcFirstLastPara="0" vert="horz" wrap="none" lIns="91440" tIns="45720" rIns="91440" bIns="45720" numCol="1" spcCol="0" rtlCol="0" fromWordArt="0" anchor="t" anchorCtr="0" forceAA="0" compatLnSpc="1">
                                  <a:prstTxWarp prst="textNoShape">
                                    <a:avLst/>
                                  </a:prstTxWarp>
                                  <a:noAutofit/>
                                </a:bodyPr>
                                <a:lstStyle/>
                                <a:p>
                                  <a:pPr>
                                    <a:lnSpc>
                                      <a:spcPct val="107000"/>
                                    </a:lnSpc>
                                    <a:spcAft>
                                      <a:spcPts val="800"/>
                                    </a:spcAft>
                                  </a:pPr>
                                  <a14:m>
                                    <m:oMathPara xmlns:m="http://schemas.openxmlformats.org/officeDocument/2006/math">
                                      <m:oMathParaPr>
                                        <m:jc m:val="centerGroup"/>
                                      </m:oMathParaPr>
                                      <m:oMath xmlns:m="http://schemas.openxmlformats.org/officeDocument/2006/math">
                                        <m:r>
                                          <a:rPr lang="en-NZ" sz="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Times New Roman" panose="02020603050405020304" pitchFamily="18" charset="0"/>
                                          </a:rPr>
                                          <m:t>𝐺𝑇𝑃</m:t>
                                        </m:r>
                                      </m:oMath>
                                    </m:oMathPara>
                                  </a14:m>
                                  <a:endParaRPr lang="en-NZ" sz="1100" kern="100">
                                    <a:effectLst/>
                                    <a:latin typeface="Calibri" panose="020F0502020204030204" pitchFamily="34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endParaRPr>
                                </a:p>
                              </p:txBody>
                            </p:sp>
                          </mc:Choice>
                          <mc:Fallback>
                            <p:sp>
                              <p:nvSpPr>
                                <p:cNvPr id="149" name="Text Box 3589">
                                  <a:extLst>
                                    <a:ext uri="{FF2B5EF4-FFF2-40B4-BE49-F238E27FC236}">
                                      <a16:creationId xmlns:a16="http://schemas.microsoft.com/office/drawing/2014/main" id="{67960237-3EEF-08D9-9299-1121C17CA83D}"/>
                                    </a:ext>
                                  </a:extLst>
                                </p:cNvPr>
                                <p:cNvSpPr txBox="1">
                                  <a:spLocks noRot="1" noChangeAspect="1" noMove="1" noResize="1" noEditPoints="1" noAdjustHandles="1" noChangeArrowheads="1" noChangeShapeType="1" noTextEdit="1"/>
                                </p:cNvSpPr>
                                <p:nvPr/>
                              </p:nvSpPr>
                              <p:spPr>
                                <a:xfrm>
                                  <a:off x="36490" y="245533"/>
                                  <a:ext cx="379730" cy="253365"/>
                                </a:xfrm>
                                <a:prstGeom prst="rect">
                                  <a:avLst/>
                                </a:prstGeom>
                                <a:blipFill>
                                  <a:blip r:embed="rId8"/>
                                  <a:stretch>
                                    <a:fillRect/>
                                  </a:stretch>
                                </a:blipFill>
                                <a:ln w="6350">
                                  <a:noFill/>
                                </a:ln>
                              </p:spPr>
                              <p:txBody>
                                <a:bodyPr/>
                                <a:lstStyle/>
                                <a:p>
                                  <a:r>
                                    <a:rPr lang="en-NZ">
                                      <a:noFill/>
                                    </a:rPr>
                                    <a:t> </a:t>
                                  </a:r>
                                </a:p>
                              </p:txBody>
                            </p:sp>
                          </mc:Fallback>
                        </mc:AlternateContent>
                      </p:grpSp>
                    </p:grpSp>
                  </p:grpSp>
                  <p:grpSp>
                    <p:nvGrpSpPr>
                      <p:cNvPr id="111" name="Group 110">
                        <a:extLst>
                          <a:ext uri="{FF2B5EF4-FFF2-40B4-BE49-F238E27FC236}">
                            <a16:creationId xmlns:a16="http://schemas.microsoft.com/office/drawing/2014/main" id="{1541494F-0597-165F-7A16-3BA6389BD429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287756" y="52186"/>
                        <a:ext cx="969792" cy="398438"/>
                        <a:chOff x="0" y="0"/>
                        <a:chExt cx="969854" cy="398505"/>
                      </a:xfrm>
                    </p:grpSpPr>
                    <p:grpSp>
                      <p:nvGrpSpPr>
                        <p:cNvPr id="127" name="Group 126">
                          <a:extLst>
                            <a:ext uri="{FF2B5EF4-FFF2-40B4-BE49-F238E27FC236}">
                              <a16:creationId xmlns:a16="http://schemas.microsoft.com/office/drawing/2014/main" id="{CB3AC5F5-7BDD-778F-C6F5-FB511818F181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362824" y="105630"/>
                          <a:ext cx="399856" cy="267831"/>
                          <a:chOff x="283068" y="-353426"/>
                          <a:chExt cx="400267" cy="268380"/>
                        </a:xfrm>
                      </p:grpSpPr>
                      <p:sp>
                        <p:nvSpPr>
                          <p:cNvPr id="142" name="Oval 141">
                            <a:extLst>
                              <a:ext uri="{FF2B5EF4-FFF2-40B4-BE49-F238E27FC236}">
                                <a16:creationId xmlns:a16="http://schemas.microsoft.com/office/drawing/2014/main" id="{64EE5157-C21A-B7E2-4C34-F1F6CA324A3E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283068" y="-319303"/>
                            <a:ext cx="359410" cy="179004"/>
                          </a:xfrm>
                          <a:prstGeom prst="ellipse">
                            <a:avLst/>
                          </a:prstGeom>
                          <a:gradFill flip="none" rotWithShape="1">
                            <a:gsLst>
                              <a:gs pos="0">
                                <a:srgbClr val="00B050"/>
                              </a:gs>
                              <a:gs pos="51000">
                                <a:schemeClr val="bg1"/>
                              </a:gs>
                              <a:gs pos="100000">
                                <a:srgbClr val="00B050"/>
                              </a:gs>
                            </a:gsLst>
                            <a:lin ang="0" scaled="1"/>
                            <a:tileRect/>
                          </a:gradFill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ot="0" spcFirstLastPara="0" vert="horz" wrap="square" lIns="91440" tIns="45720" rIns="91440" bIns="45720" numCol="1" spcCol="0" rtlCol="0" fromWordArt="0" anchor="ctr" anchorCtr="0" forceAA="0" compatLnSpc="1">
                            <a:prstTxWarp prst="textNoShape">
                              <a:avLst/>
                            </a:prstTxWarp>
                            <a:noAutofit/>
                          </a:bodyPr>
                          <a:lstStyle/>
                          <a:p>
                            <a:endParaRPr lang="en-NZ"/>
                          </a:p>
                        </p:txBody>
                      </p:sp>
                      <mc:AlternateContent xmlns:mc="http://schemas.openxmlformats.org/markup-compatibility/2006">
                        <mc:Choice xmlns:a14="http://schemas.microsoft.com/office/drawing/2010/main" Requires="a14">
                          <p:sp>
                            <p:nvSpPr>
                              <p:cNvPr id="143" name="Text Box 3277">
                                <a:extLst>
                                  <a:ext uri="{FF2B5EF4-FFF2-40B4-BE49-F238E27FC236}">
                                    <a16:creationId xmlns:a16="http://schemas.microsoft.com/office/drawing/2014/main" id="{F6125CE0-E528-9F46-98A9-6CA1EA298382}"/>
                                  </a:ext>
                                </a:extLst>
                              </p:cNvPr>
                              <p:cNvSpPr txBox="1"/>
                              <p:nvPr/>
                            </p:nvSpPr>
                            <p:spPr>
                              <a:xfrm>
                                <a:off x="316695" y="-353426"/>
                                <a:ext cx="366640" cy="268380"/>
                              </a:xfrm>
                              <a:prstGeom prst="rect">
                                <a:avLst/>
                              </a:prstGeom>
                              <a:noFill/>
                              <a:ln w="6350">
                                <a:noFill/>
                              </a:ln>
                            </p:spPr>
                            <p:txBody>
                              <a:bodyPr rot="0" spcFirstLastPara="0" vert="horz" wrap="none" lIns="91440" tIns="45720" rIns="91440" bIns="45720" numCol="1" spcCol="0" rtlCol="0" fromWordArt="0" anchor="t" anchorCtr="0" forceAA="0" compatLnSpc="1">
                                <a:prstTxWarp prst="textNoShape">
                                  <a:avLst/>
                                </a:prstTxWarp>
                                <a:noAutofit/>
                              </a:bodyPr>
                              <a:lstStyle/>
                              <a:p>
                                <a:pPr>
                                  <a:lnSpc>
                                    <a:spcPct val="107000"/>
                                  </a:lnSpc>
                                  <a:spcAft>
                                    <a:spcPts val="800"/>
                                  </a:spcAft>
                                </a:pPr>
                                <a14:m>
                                  <m:oMathPara xmlns:m="http://schemas.openxmlformats.org/officeDocument/2006/math">
                                    <m:oMathParaPr>
                                      <m:jc m:val="centerGroup"/>
                                    </m:oMathParaPr>
                                    <m:oMath xmlns:m="http://schemas.openxmlformats.org/officeDocument/2006/math">
                                      <m:sSub>
                                        <m:sSubPr>
                                          <m:ctrlPr>
                                            <a:rPr lang="en-NZ" sz="900" i="1" kern="100">
                                              <a:effectLst/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Times New Roman" panose="020206030504050203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NZ" sz="900" i="1" kern="100">
                                              <a:effectLst/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Times New Roman" panose="020206030504050203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NZ" sz="900" i="1" kern="100">
                                              <a:effectLst/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Times New Roman" panose="02020603050405020304" pitchFamily="18" charset="0"/>
                                            </a:rPr>
                                            <m:t>𝐺𝐿</m:t>
                                          </m:r>
                                        </m:sub>
                                      </m:sSub>
                                    </m:oMath>
                                  </m:oMathPara>
                                </a14:m>
                                <a:endParaRPr lang="en-NZ" sz="1100" kern="100">
                                  <a:effectLst/>
                                  <a:latin typeface="Calibri" panose="020F0502020204030204" pitchFamily="34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endParaRPr>
                              </a:p>
                            </p:txBody>
                          </p:sp>
                        </mc:Choice>
                        <mc:Fallback>
                          <p:sp>
                            <p:nvSpPr>
                              <p:cNvPr id="143" name="Text Box 3277">
                                <a:extLst>
                                  <a:ext uri="{FF2B5EF4-FFF2-40B4-BE49-F238E27FC236}">
                                    <a16:creationId xmlns:a16="http://schemas.microsoft.com/office/drawing/2014/main" id="{F6125CE0-E528-9F46-98A9-6CA1EA298382}"/>
                                  </a:ext>
                                </a:extLst>
                              </p:cNvPr>
                              <p:cNvSpPr txBox="1">
                                <a:spLocks noRot="1" noChangeAspect="1" noMove="1" noResize="1" noEditPoints="1" noAdjustHandles="1" noChangeArrowheads="1" noChangeShapeType="1" noTextEdit="1"/>
                              </p:cNvSpPr>
                              <p:nvPr/>
                            </p:nvSpPr>
                            <p:spPr>
                              <a:xfrm>
                                <a:off x="316695" y="-353426"/>
                                <a:ext cx="366640" cy="268380"/>
                              </a:xfrm>
                              <a:prstGeom prst="rect">
                                <a:avLst/>
                              </a:prstGeom>
                              <a:blipFill>
                                <a:blip r:embed="rId20"/>
                                <a:stretch>
                                  <a:fillRect/>
                                </a:stretch>
                              </a:blipFill>
                              <a:ln w="6350">
                                <a:noFill/>
                              </a:ln>
                            </p:spPr>
                            <p:txBody>
                              <a:bodyPr/>
                              <a:lstStyle/>
                              <a:p>
                                <a:r>
                                  <a:rPr lang="en-NZ">
                                    <a:noFill/>
                                  </a:rPr>
                                  <a:t> </a:t>
                                </a:r>
                              </a:p>
                            </p:txBody>
                          </p:sp>
                        </mc:Fallback>
                      </mc:AlternateContent>
                    </p:grpSp>
                    <p:grpSp>
                      <p:nvGrpSpPr>
                        <p:cNvPr id="128" name="Group 127">
                          <a:extLst>
                            <a:ext uri="{FF2B5EF4-FFF2-40B4-BE49-F238E27FC236}">
                              <a16:creationId xmlns:a16="http://schemas.microsoft.com/office/drawing/2014/main" id="{DFCC692B-71BB-E11E-4881-E65BB2DCA712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0" y="0"/>
                          <a:ext cx="969854" cy="398505"/>
                          <a:chOff x="0" y="0"/>
                          <a:chExt cx="969854" cy="398505"/>
                        </a:xfrm>
                      </p:grpSpPr>
                      <p:grpSp>
                        <p:nvGrpSpPr>
                          <p:cNvPr id="129" name="Group 128">
                            <a:extLst>
                              <a:ext uri="{FF2B5EF4-FFF2-40B4-BE49-F238E27FC236}">
                                <a16:creationId xmlns:a16="http://schemas.microsoft.com/office/drawing/2014/main" id="{1204A578-5094-BBDE-40F0-B6C8699E2948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628981" y="110997"/>
                            <a:ext cx="340873" cy="287508"/>
                            <a:chOff x="-11412" y="19173"/>
                            <a:chExt cx="341223" cy="288096"/>
                          </a:xfrm>
                        </p:grpSpPr>
                        <p:sp>
                          <p:nvSpPr>
                            <p:cNvPr id="140" name="Oval 139">
                              <a:extLst>
                                <a:ext uri="{FF2B5EF4-FFF2-40B4-BE49-F238E27FC236}">
                                  <a16:creationId xmlns:a16="http://schemas.microsoft.com/office/drawing/2014/main" id="{C475B887-BF3E-7320-9865-857B32F874CC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54388" y="50989"/>
                              <a:ext cx="200556" cy="179705"/>
                            </a:xfrm>
                            <a:prstGeom prst="ellipse">
                              <a:avLst/>
                            </a:prstGeom>
                            <a:gradFill flip="none" rotWithShape="1">
                              <a:gsLst>
                                <a:gs pos="0">
                                  <a:srgbClr val="FFC000"/>
                                </a:gs>
                                <a:gs pos="51000">
                                  <a:schemeClr val="bg1"/>
                                </a:gs>
                                <a:gs pos="100000">
                                  <a:srgbClr val="FFC000"/>
                                </a:gs>
                              </a:gsLst>
                              <a:lin ang="0" scaled="1"/>
                              <a:tileRect/>
                            </a:gradFill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ot="0" spcFirstLastPara="0" vert="horz" wrap="square" lIns="91440" tIns="45720" rIns="91440" bIns="45720" numCol="1" spcCol="0" rtlCol="0" fromWordArt="0" anchor="ctr" anchorCtr="0" forceAA="0" compatLnSpc="1">
                              <a:prstTxWarp prst="textNoShape">
                                <a:avLst/>
                              </a:prstTxWarp>
                              <a:noAutofit/>
                            </a:bodyPr>
                            <a:lstStyle/>
                            <a:p>
                              <a:endParaRPr lang="en-NZ"/>
                            </a:p>
                          </p:txBody>
                        </p:sp>
                        <mc:AlternateContent xmlns:mc="http://schemas.openxmlformats.org/markup-compatibility/2006">
                          <mc:Choice xmlns:a14="http://schemas.microsoft.com/office/drawing/2010/main" Requires="a14">
                            <p:sp>
                              <p:nvSpPr>
                                <p:cNvPr id="141" name="Text Box 3283">
                                  <a:extLst>
                                    <a:ext uri="{FF2B5EF4-FFF2-40B4-BE49-F238E27FC236}">
                                      <a16:creationId xmlns:a16="http://schemas.microsoft.com/office/drawing/2014/main" id="{C66FA394-F900-BE7C-6A2B-CF3D5038F766}"/>
                                    </a:ext>
                                  </a:extLst>
                                </p:cNvPr>
                                <p:cNvSpPr txBox="1"/>
                                <p:nvPr/>
                              </p:nvSpPr>
                              <p:spPr>
                                <a:xfrm>
                                  <a:off x="-11412" y="19173"/>
                                  <a:ext cx="341223" cy="288096"/>
                                </a:xfrm>
                                <a:prstGeom prst="rect">
                                  <a:avLst/>
                                </a:prstGeom>
                                <a:noFill/>
                                <a:ln w="6350">
                                  <a:noFill/>
                                </a:ln>
                              </p:spPr>
                              <p:txBody>
                                <a:bodyPr rot="0" spcFirstLastPara="0" vert="horz" wrap="none" lIns="91440" tIns="45720" rIns="91440" bIns="45720" numCol="1" spcCol="0" rtlCol="0" fromWordArt="0" anchor="t" anchorCtr="0" forceAA="0" compatLnSpc="1">
                                  <a:prstTxWarp prst="textNoShape">
                                    <a:avLst/>
                                  </a:prstTxWarp>
                                  <a:noAutofit/>
                                </a:bodyPr>
                                <a:lstStyle/>
                                <a:p>
                                  <a:pPr>
                                    <a:lnSpc>
                                      <a:spcPct val="107000"/>
                                    </a:lnSpc>
                                    <a:spcAft>
                                      <a:spcPts val="800"/>
                                    </a:spcAft>
                                  </a:pPr>
                                  <a14:m>
                                    <m:oMathPara xmlns:m="http://schemas.openxmlformats.org/officeDocument/2006/math">
                                      <m:oMathParaPr>
                                        <m:jc m:val="centerGroup"/>
                                      </m:oMathParaPr>
                                      <m:oMath xmlns:m="http://schemas.openxmlformats.org/officeDocument/2006/math">
                                        <m:sSub>
                                          <m:sSubPr>
                                            <m:ctrlPr>
                                              <a:rPr lang="en-NZ" sz="800" i="1" kern="100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Times New Roman" panose="020206030504050203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NZ" sz="800" i="1" kern="100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Times New Roman" panose="02020603050405020304" pitchFamily="18" charset="0"/>
                                              </a:rPr>
                                              <m:t>𝐺</m:t>
                                            </m:r>
                                          </m:e>
                                          <m:sub>
                                            <m:r>
                                              <a:rPr lang="en-NZ" sz="800" i="1" kern="100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Times New Roman" panose="02020603050405020304" pitchFamily="18" charset="0"/>
                                              </a:rPr>
                                              <m:t>𝛽𝛾</m:t>
                                            </m:r>
                                          </m:sub>
                                        </m:sSub>
                                      </m:oMath>
                                    </m:oMathPara>
                                  </a14:m>
                                  <a:endParaRPr lang="en-NZ" sz="1100" kern="100">
                                    <a:effectLst/>
                                    <a:latin typeface="Calibri" panose="020F0502020204030204" pitchFamily="34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endParaRPr>
                                </a:p>
                              </p:txBody>
                            </p:sp>
                          </mc:Choice>
                          <mc:Fallback>
                            <p:sp>
                              <p:nvSpPr>
                                <p:cNvPr id="141" name="Text Box 3283">
                                  <a:extLst>
                                    <a:ext uri="{FF2B5EF4-FFF2-40B4-BE49-F238E27FC236}">
                                      <a16:creationId xmlns:a16="http://schemas.microsoft.com/office/drawing/2014/main" id="{C66FA394-F900-BE7C-6A2B-CF3D5038F766}"/>
                                    </a:ext>
                                  </a:extLst>
                                </p:cNvPr>
                                <p:cNvSpPr txBox="1">
                                  <a:spLocks noRot="1" noChangeAspect="1" noMove="1" noResize="1" noEditPoints="1" noAdjustHandles="1" noChangeArrowheads="1" noChangeShapeType="1" noTextEdit="1"/>
                                </p:cNvSpPr>
                                <p:nvPr/>
                              </p:nvSpPr>
                              <p:spPr>
                                <a:xfrm>
                                  <a:off x="-11412" y="19173"/>
                                  <a:ext cx="341223" cy="288096"/>
                                </a:xfrm>
                                <a:prstGeom prst="rect">
                                  <a:avLst/>
                                </a:prstGeom>
                                <a:blipFill>
                                  <a:blip r:embed="rId21"/>
                                  <a:stretch>
                                    <a:fillRect/>
                                  </a:stretch>
                                </a:blipFill>
                                <a:ln w="6350">
                                  <a:noFill/>
                                </a:ln>
                              </p:spPr>
                              <p:txBody>
                                <a:bodyPr/>
                                <a:lstStyle/>
                                <a:p>
                                  <a:r>
                                    <a:rPr lang="en-NZ">
                                      <a:noFill/>
                                    </a:rPr>
                                    <a:t> </a:t>
                                  </a:r>
                                </a:p>
                              </p:txBody>
                            </p:sp>
                          </mc:Fallback>
                        </mc:AlternateContent>
                      </p:grpSp>
                      <p:grpSp>
                        <p:nvGrpSpPr>
                          <p:cNvPr id="130" name="Group 129">
                            <a:extLst>
                              <a:ext uri="{FF2B5EF4-FFF2-40B4-BE49-F238E27FC236}">
                                <a16:creationId xmlns:a16="http://schemas.microsoft.com/office/drawing/2014/main" id="{B9FD965C-9250-00F5-D207-F5C36FF1859F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0" y="103068"/>
                            <a:ext cx="546420" cy="270033"/>
                            <a:chOff x="19048" y="0"/>
                            <a:chExt cx="546420" cy="270033"/>
                          </a:xfrm>
                        </p:grpSpPr>
                        <p:grpSp>
                          <p:nvGrpSpPr>
                            <p:cNvPr id="134" name="Group 133">
                              <a:extLst>
                                <a:ext uri="{FF2B5EF4-FFF2-40B4-BE49-F238E27FC236}">
                                  <a16:creationId xmlns:a16="http://schemas.microsoft.com/office/drawing/2014/main" id="{614A6C5B-AA66-B8C1-E1DF-EF772BE0EC05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19048" y="0"/>
                              <a:ext cx="476952" cy="251460"/>
                              <a:chOff x="4782" y="10973"/>
                              <a:chExt cx="477698" cy="252000"/>
                            </a:xfrm>
                          </p:grpSpPr>
                          <p:sp>
                            <p:nvSpPr>
                              <p:cNvPr id="138" name="Oval 137">
                                <a:extLst>
                                  <a:ext uri="{FF2B5EF4-FFF2-40B4-BE49-F238E27FC236}">
                                    <a16:creationId xmlns:a16="http://schemas.microsoft.com/office/drawing/2014/main" id="{D8790A15-4651-BF35-C763-D9CA9384C8AB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85864" y="10973"/>
                                <a:ext cx="396616" cy="252000"/>
                              </a:xfrm>
                              <a:prstGeom prst="ellipse">
                                <a:avLst/>
                              </a:prstGeom>
                              <a:gradFill flip="none" rotWithShape="1">
                                <a:gsLst>
                                  <a:gs pos="98000">
                                    <a:srgbClr val="00B0F0"/>
                                  </a:gs>
                                  <a:gs pos="26000">
                                    <a:schemeClr val="bg1"/>
                                  </a:gs>
                                </a:gsLst>
                                <a:lin ang="0" scaled="1"/>
                                <a:tileRect/>
                              </a:gradFill>
                              <a:ln w="9525"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ot="0" spcFirstLastPara="0" vert="horz" wrap="square" lIns="91440" tIns="45720" rIns="91440" bIns="45720" numCol="1" spcCol="0" rtlCol="0" fromWordArt="0" anchor="ctr" anchorCtr="0" forceAA="0" compatLnSpc="1">
                                <a:prstTxWarp prst="textNoShape">
                                  <a:avLst/>
                                </a:prstTxWarp>
                                <a:noAutofit/>
                              </a:bodyPr>
                              <a:lstStyle/>
                              <a:p>
                                <a:endParaRPr lang="en-NZ"/>
                              </a:p>
                            </p:txBody>
                          </p:sp>
                          <mc:AlternateContent xmlns:mc="http://schemas.openxmlformats.org/markup-compatibility/2006">
                            <mc:Choice xmlns:a14="http://schemas.microsoft.com/office/drawing/2010/main" Requires="a14">
                              <p:sp>
                                <p:nvSpPr>
                                  <p:cNvPr id="139" name="Text Box 3213">
                                    <a:extLst>
                                      <a:ext uri="{FF2B5EF4-FFF2-40B4-BE49-F238E27FC236}">
                                        <a16:creationId xmlns:a16="http://schemas.microsoft.com/office/drawing/2014/main" id="{ACF18E2F-72A3-D26C-4793-2CF9DF408593}"/>
                                      </a:ext>
                                    </a:extLst>
                                  </p:cNvPr>
                                  <p:cNvSpPr txBox="1"/>
                                  <p:nvPr/>
                                </p:nvSpPr>
                                <p:spPr>
                                  <a:xfrm>
                                    <a:off x="4782" y="19060"/>
                                    <a:ext cx="308610" cy="227330"/>
                                  </a:xfrm>
                                  <a:prstGeom prst="rect">
                                    <a:avLst/>
                                  </a:prstGeom>
                                  <a:noFill/>
                                  <a:ln w="6350">
                                    <a:noFill/>
                                  </a:ln>
                                </p:spPr>
                                <p:txBody>
                                  <a:bodyPr rot="0" spcFirstLastPara="0" vert="horz" wrap="none" lIns="91440" tIns="45720" rIns="91440" bIns="45720" numCol="1" spcCol="0" rtlCol="0" fromWordArt="0" anchor="t" anchorCtr="0" forceAA="0" compatLnSpc="1">
                                    <a:prstTxWarp prst="textNoShape">
                                      <a:avLst/>
                                    </a:prstTxWarp>
                                    <a:noAutofit/>
                                  </a:bodyPr>
                                  <a:lstStyle/>
                                  <a:p>
                                    <a:pPr>
                                      <a:lnSpc>
                                        <a:spcPct val="107000"/>
                                      </a:lnSpc>
                                      <a:spcAft>
                                        <a:spcPts val="800"/>
                                      </a:spcAft>
                                    </a:pPr>
                                    <a14:m>
                                      <m:oMathPara xmlns:m="http://schemas.openxmlformats.org/officeDocument/2006/math">
                                        <m:oMathParaPr>
                                          <m:jc m:val="centerGroup"/>
                                        </m:oMathParaPr>
                                        <m:oMath xmlns:m="http://schemas.openxmlformats.org/officeDocument/2006/math">
                                          <m:sSub>
                                            <m:sSubPr>
                                              <m:ctrlPr>
                                                <a:rPr lang="en-NZ" sz="800" b="1" i="1" kern="100">
                                                  <a:solidFill>
                                                    <a:srgbClr val="00B050"/>
                                                  </a:solidFill>
                                                  <a:effectLst/>
                                                  <a:latin typeface="Cambria Math" panose="02040503050406030204" pitchFamily="18" charset="0"/>
                                                  <a:ea typeface="Calibri" panose="020F0502020204030204" pitchFamily="34" charset="0"/>
                                                  <a:cs typeface="Times New Roman" panose="020206030504050203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NZ" sz="800" b="1" i="1" kern="100">
                                                  <a:solidFill>
                                                    <a:srgbClr val="00B050"/>
                                                  </a:solidFill>
                                                  <a:effectLst/>
                                                  <a:latin typeface="Cambria Math" panose="02040503050406030204" pitchFamily="18" charset="0"/>
                                                  <a:ea typeface="Calibri" panose="020F0502020204030204" pitchFamily="34" charset="0"/>
                                                  <a:cs typeface="Times New Roman" panose="02020603050405020304" pitchFamily="18" charset="0"/>
                                                </a:rPr>
                                                <m:t>𝑮</m:t>
                                              </m:r>
                                            </m:e>
                                            <m:sub>
                                              <m:r>
                                                <a:rPr lang="en-NZ" sz="800" b="1" i="1" kern="100">
                                                  <a:solidFill>
                                                    <a:srgbClr val="00B050"/>
                                                  </a:solidFill>
                                                  <a:effectLst/>
                                                  <a:latin typeface="Cambria Math" panose="02040503050406030204" pitchFamily="18" charset="0"/>
                                                  <a:ea typeface="Calibri" panose="020F0502020204030204" pitchFamily="34" charset="0"/>
                                                  <a:cs typeface="Times New Roman" panose="02020603050405020304" pitchFamily="18" charset="0"/>
                                                </a:rPr>
                                                <m:t>𝜶</m:t>
                                              </m:r>
                                            </m:sub>
                                          </m:sSub>
                                        </m:oMath>
                                      </m:oMathPara>
                                    </a14:m>
                                    <a:endParaRPr lang="en-NZ" sz="1100" kern="100">
                                      <a:effectLst/>
                                      <a:latin typeface="Calibri" panose="020F0502020204030204" pitchFamily="34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endParaRPr>
                                  </a:p>
                                </p:txBody>
                              </p:sp>
                            </mc:Choice>
                            <mc:Fallback>
                              <p:sp>
                                <p:nvSpPr>
                                  <p:cNvPr id="139" name="Text Box 3213">
                                    <a:extLst>
                                      <a:ext uri="{FF2B5EF4-FFF2-40B4-BE49-F238E27FC236}">
                                        <a16:creationId xmlns:a16="http://schemas.microsoft.com/office/drawing/2014/main" id="{ACF18E2F-72A3-D26C-4793-2CF9DF408593}"/>
                                      </a:ext>
                                    </a:extLst>
                                  </p:cNvPr>
                                  <p:cNvSpPr txBox="1">
                                    <a:spLocks noRot="1" noChangeAspect="1" noMove="1" noResize="1" noEditPoints="1" noAdjustHandles="1" noChangeArrowheads="1" noChangeShapeType="1" noTextEdit="1"/>
                                  </p:cNvSpPr>
                                  <p:nvPr/>
                                </p:nvSpPr>
                                <p:spPr>
                                  <a:xfrm>
                                    <a:off x="4782" y="19060"/>
                                    <a:ext cx="308610" cy="227330"/>
                                  </a:xfrm>
                                  <a:prstGeom prst="rect">
                                    <a:avLst/>
                                  </a:prstGeom>
                                  <a:blipFill>
                                    <a:blip r:embed="rId22"/>
                                    <a:stretch>
                                      <a:fillRect/>
                                    </a:stretch>
                                  </a:blipFill>
                                  <a:ln w="6350">
                                    <a:noFill/>
                                  </a:ln>
                                </p:spPr>
                                <p:txBody>
                                  <a:bodyPr/>
                                  <a:lstStyle/>
                                  <a:p>
                                    <a:r>
                                      <a:rPr lang="en-NZ">
                                        <a:noFill/>
                                      </a:rPr>
                                      <a:t> </a:t>
                                    </a:r>
                                  </a:p>
                                </p:txBody>
                              </p:sp>
                            </mc:Fallback>
                          </mc:AlternateContent>
                        </p:grpSp>
                        <p:grpSp>
                          <p:nvGrpSpPr>
                            <p:cNvPr id="135" name="Group 134">
                              <a:extLst>
                                <a:ext uri="{FF2B5EF4-FFF2-40B4-BE49-F238E27FC236}">
                                  <a16:creationId xmlns:a16="http://schemas.microsoft.com/office/drawing/2014/main" id="{A564D3DC-430C-7B00-6EF4-FEF0B2098B99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176213" y="16668"/>
                              <a:ext cx="389255" cy="253365"/>
                              <a:chOff x="36604" y="245552"/>
                              <a:chExt cx="389255" cy="253365"/>
                            </a:xfrm>
                          </p:grpSpPr>
                          <p:sp>
                            <p:nvSpPr>
                              <p:cNvPr id="136" name="Oval 135">
                                <a:extLst>
                                  <a:ext uri="{FF2B5EF4-FFF2-40B4-BE49-F238E27FC236}">
                                    <a16:creationId xmlns:a16="http://schemas.microsoft.com/office/drawing/2014/main" id="{657A84C1-FB63-46AA-B691-25C75DEE0910}"/>
                                  </a:ext>
                                </a:extLst>
                              </p:cNvPr>
                              <p:cNvSpPr>
                                <a:spLocks noChangeAspect="1"/>
                              </p:cNvSpPr>
                              <p:nvPr/>
                            </p:nvSpPr>
                            <p:spPr>
                              <a:xfrm>
                                <a:off x="106680" y="265430"/>
                                <a:ext cx="248716" cy="182880"/>
                              </a:xfrm>
                              <a:prstGeom prst="ellipse">
                                <a:avLst/>
                              </a:prstGeom>
                              <a:gradFill flip="none" rotWithShape="1">
                                <a:gsLst>
                                  <a:gs pos="0">
                                    <a:schemeClr val="bg1">
                                      <a:lumMod val="65000"/>
                                    </a:schemeClr>
                                  </a:gs>
                                  <a:gs pos="51000">
                                    <a:schemeClr val="bg1"/>
                                  </a:gs>
                                  <a:gs pos="100000">
                                    <a:schemeClr val="bg1">
                                      <a:lumMod val="65000"/>
                                    </a:schemeClr>
                                  </a:gs>
                                </a:gsLst>
                                <a:lin ang="0" scaled="1"/>
                                <a:tileRect/>
                              </a:gradFill>
                              <a:ln w="9525"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ot="0" spcFirstLastPara="0" vert="horz" wrap="square" lIns="91440" tIns="45720" rIns="91440" bIns="45720" numCol="1" spcCol="0" rtlCol="0" fromWordArt="0" anchor="ctr" anchorCtr="0" forceAA="0" compatLnSpc="1">
                                <a:prstTxWarp prst="textNoShape">
                                  <a:avLst/>
                                </a:prstTxWarp>
                                <a:noAutofit/>
                              </a:bodyPr>
                              <a:lstStyle/>
                              <a:p>
                                <a:endParaRPr lang="en-NZ"/>
                              </a:p>
                            </p:txBody>
                          </p:sp>
                          <mc:AlternateContent xmlns:mc="http://schemas.openxmlformats.org/markup-compatibility/2006">
                            <mc:Choice xmlns:a14="http://schemas.microsoft.com/office/drawing/2010/main" Requires="a14">
                              <p:sp>
                                <p:nvSpPr>
                                  <p:cNvPr id="137" name="Text Box 3219">
                                    <a:extLst>
                                      <a:ext uri="{FF2B5EF4-FFF2-40B4-BE49-F238E27FC236}">
                                        <a16:creationId xmlns:a16="http://schemas.microsoft.com/office/drawing/2014/main" id="{8B713895-B68F-6B4D-0667-4B3811A648EC}"/>
                                      </a:ext>
                                    </a:extLst>
                                  </p:cNvPr>
                                  <p:cNvSpPr txBox="1">
                                    <a:spLocks noChangeAspect="1"/>
                                  </p:cNvSpPr>
                                  <p:nvPr/>
                                </p:nvSpPr>
                                <p:spPr>
                                  <a:xfrm>
                                    <a:off x="36604" y="245552"/>
                                    <a:ext cx="389255" cy="253365"/>
                                  </a:xfrm>
                                  <a:prstGeom prst="rect">
                                    <a:avLst/>
                                  </a:prstGeom>
                                  <a:noFill/>
                                  <a:ln w="6350">
                                    <a:noFill/>
                                  </a:ln>
                                </p:spPr>
                                <p:txBody>
                                  <a:bodyPr rot="0" spcFirstLastPara="0" vert="horz" wrap="none" lIns="91440" tIns="45720" rIns="91440" bIns="45720" numCol="1" spcCol="0" rtlCol="0" fromWordArt="0" anchor="t" anchorCtr="0" forceAA="0" compatLnSpc="1">
                                    <a:prstTxWarp prst="textNoShape">
                                      <a:avLst/>
                                    </a:prstTxWarp>
                                    <a:noAutofit/>
                                  </a:bodyPr>
                                  <a:lstStyle/>
                                  <a:p>
                                    <a:pPr>
                                      <a:lnSpc>
                                        <a:spcPct val="107000"/>
                                      </a:lnSpc>
                                      <a:spcAft>
                                        <a:spcPts val="800"/>
                                      </a:spcAft>
                                    </a:pPr>
                                    <a14:m>
                                      <m:oMathPara xmlns:m="http://schemas.openxmlformats.org/officeDocument/2006/math">
                                        <m:oMathParaPr>
                                          <m:jc m:val="centerGroup"/>
                                        </m:oMathParaPr>
                                        <m:oMath xmlns:m="http://schemas.openxmlformats.org/officeDocument/2006/math">
                                          <m:r>
                                            <a:rPr lang="en-NZ" sz="800" i="1" kern="100">
                                              <a:effectLst/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Times New Roman" panose="02020603050405020304" pitchFamily="18" charset="0"/>
                                            </a:rPr>
                                            <m:t>𝐺𝐷𝑃</m:t>
                                          </m:r>
                                        </m:oMath>
                                      </m:oMathPara>
                                    </a14:m>
                                    <a:endParaRPr lang="en-NZ" sz="1100" kern="100">
                                      <a:effectLst/>
                                      <a:latin typeface="Calibri" panose="020F0502020204030204" pitchFamily="34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endParaRPr>
                                  </a:p>
                                </p:txBody>
                              </p:sp>
                            </mc:Choice>
                            <mc:Fallback>
                              <p:sp>
                                <p:nvSpPr>
                                  <p:cNvPr id="137" name="Text Box 3219">
                                    <a:extLst>
                                      <a:ext uri="{FF2B5EF4-FFF2-40B4-BE49-F238E27FC236}">
                                        <a16:creationId xmlns:a16="http://schemas.microsoft.com/office/drawing/2014/main" id="{8B713895-B68F-6B4D-0667-4B3811A648EC}"/>
                                      </a:ext>
                                    </a:extLst>
                                  </p:cNvPr>
                                  <p:cNvSpPr txBox="1">
                                    <a:spLocks noRot="1" noChangeAspect="1" noMove="1" noResize="1" noEditPoints="1" noAdjustHandles="1" noChangeArrowheads="1" noChangeShapeType="1" noTextEdit="1"/>
                                  </p:cNvSpPr>
                                  <p:nvPr/>
                                </p:nvSpPr>
                                <p:spPr>
                                  <a:xfrm>
                                    <a:off x="36604" y="245552"/>
                                    <a:ext cx="389255" cy="253365"/>
                                  </a:xfrm>
                                  <a:prstGeom prst="rect">
                                    <a:avLst/>
                                  </a:prstGeom>
                                  <a:blipFill>
                                    <a:blip r:embed="rId7"/>
                                    <a:stretch>
                                      <a:fillRect/>
                                    </a:stretch>
                                  </a:blipFill>
                                  <a:ln w="6350">
                                    <a:noFill/>
                                  </a:ln>
                                </p:spPr>
                                <p:txBody>
                                  <a:bodyPr/>
                                  <a:lstStyle/>
                                  <a:p>
                                    <a:r>
                                      <a:rPr lang="en-NZ">
                                        <a:noFill/>
                                      </a:rPr>
                                      <a:t> </a:t>
                                    </a:r>
                                  </a:p>
                                </p:txBody>
                              </p:sp>
                            </mc:Fallback>
                          </mc:AlternateContent>
                        </p:grpSp>
                      </p:grpSp>
                      <p:grpSp>
                        <p:nvGrpSpPr>
                          <p:cNvPr id="131" name="Group 130">
                            <a:extLst>
                              <a:ext uri="{FF2B5EF4-FFF2-40B4-BE49-F238E27FC236}">
                                <a16:creationId xmlns:a16="http://schemas.microsoft.com/office/drawing/2014/main" id="{EAFB4FF0-296D-3B7F-0AE6-522C3BE7F03D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539127" y="0"/>
                            <a:ext cx="246398" cy="253621"/>
                            <a:chOff x="10809" y="12489"/>
                            <a:chExt cx="246652" cy="254142"/>
                          </a:xfrm>
                        </p:grpSpPr>
                        <p:sp>
                          <p:nvSpPr>
                            <p:cNvPr id="132" name="Oval 131">
                              <a:extLst>
                                <a:ext uri="{FF2B5EF4-FFF2-40B4-BE49-F238E27FC236}">
                                  <a16:creationId xmlns:a16="http://schemas.microsoft.com/office/drawing/2014/main" id="{2BCB7FF5-A789-18FF-3C53-1A0E5E342AC6}"/>
                                </a:ext>
                              </a:extLst>
                            </p:cNvPr>
                            <p:cNvSpPr>
                              <a:spLocks noChangeAspect="1"/>
                            </p:cNvSpPr>
                            <p:nvPr/>
                          </p:nvSpPr>
                          <p:spPr>
                            <a:xfrm>
                              <a:off x="37392" y="33993"/>
                              <a:ext cx="179329" cy="179189"/>
                            </a:xfrm>
                            <a:prstGeom prst="ellipse">
                              <a:avLst/>
                            </a:prstGeom>
                            <a:gradFill flip="none" rotWithShape="1">
                              <a:gsLst>
                                <a:gs pos="0">
                                  <a:srgbClr val="FFFF00"/>
                                </a:gs>
                                <a:gs pos="51000">
                                  <a:schemeClr val="bg1"/>
                                </a:gs>
                                <a:gs pos="100000">
                                  <a:srgbClr val="FFFF00"/>
                                </a:gs>
                              </a:gsLst>
                              <a:lin ang="0" scaled="1"/>
                              <a:tileRect/>
                            </a:gradFill>
                            <a:ln w="9525"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ot="0" spcFirstLastPara="0" vert="horz" wrap="square" lIns="91440" tIns="45720" rIns="91440" bIns="45720" numCol="1" spcCol="0" rtlCol="0" fromWordArt="0" anchor="ctr" anchorCtr="0" forceAA="0" compatLnSpc="1">
                              <a:prstTxWarp prst="textNoShape">
                                <a:avLst/>
                              </a:prstTxWarp>
                              <a:noAutofit/>
                            </a:bodyPr>
                            <a:lstStyle/>
                            <a:p>
                              <a:endParaRPr lang="en-NZ"/>
                            </a:p>
                          </p:txBody>
                        </p:sp>
                        <mc:AlternateContent xmlns:mc="http://schemas.openxmlformats.org/markup-compatibility/2006">
                          <mc:Choice xmlns:a14="http://schemas.microsoft.com/office/drawing/2010/main" Requires="a14">
                            <p:sp>
                              <p:nvSpPr>
                                <p:cNvPr id="133" name="Text Box 3263">
                                  <a:extLst>
                                    <a:ext uri="{FF2B5EF4-FFF2-40B4-BE49-F238E27FC236}">
                                      <a16:creationId xmlns:a16="http://schemas.microsoft.com/office/drawing/2014/main" id="{FDF9626B-971E-8421-9EC1-630E6B5CEB2C}"/>
                                    </a:ext>
                                  </a:extLst>
                                </p:cNvPr>
                                <p:cNvSpPr txBox="1">
                                  <a:spLocks noChangeAspect="1"/>
                                </p:cNvSpPr>
                                <p:nvPr/>
                              </p:nvSpPr>
                              <p:spPr>
                                <a:xfrm>
                                  <a:off x="10809" y="12489"/>
                                  <a:ext cx="246652" cy="254142"/>
                                </a:xfrm>
                                <a:prstGeom prst="rect">
                                  <a:avLst/>
                                </a:prstGeom>
                                <a:noFill/>
                                <a:ln w="6350">
                                  <a:noFill/>
                                </a:ln>
                              </p:spPr>
                              <p:txBody>
                                <a:bodyPr rot="0" spcFirstLastPara="0" vert="horz" wrap="none" lIns="91440" tIns="45720" rIns="91440" bIns="45720" numCol="1" spcCol="0" rtlCol="0" fromWordArt="0" anchor="t" anchorCtr="0" forceAA="0" compatLnSpc="1">
                                  <a:prstTxWarp prst="textNoShape">
                                    <a:avLst/>
                                  </a:prstTxWarp>
                                  <a:noAutofit/>
                                </a:bodyPr>
                                <a:lstStyle/>
                                <a:p>
                                  <a:pPr>
                                    <a:lnSpc>
                                      <a:spcPct val="107000"/>
                                    </a:lnSpc>
                                    <a:spcAft>
                                      <a:spcPts val="800"/>
                                    </a:spcAft>
                                  </a:pPr>
                                  <a14:m>
                                    <m:oMathPara xmlns:m="http://schemas.openxmlformats.org/officeDocument/2006/math">
                                      <m:oMathParaPr>
                                        <m:jc m:val="centerGroup"/>
                                      </m:oMathParaPr>
                                      <m:oMath xmlns:m="http://schemas.openxmlformats.org/officeDocument/2006/math">
                                        <m:r>
                                          <a:rPr lang="en-NZ" sz="800" b="1" i="1" kern="1200">
                                            <a:solidFill>
                                              <a:srgbClr val="00B05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Times New Roman" panose="02020603050405020304" pitchFamily="18" charset="0"/>
                                          </a:rPr>
                                          <m:t>𝑳</m:t>
                                        </m:r>
                                      </m:oMath>
                                    </m:oMathPara>
                                  </a14:m>
                                  <a:endParaRPr lang="en-NZ" sz="1100" kern="100">
                                    <a:effectLst/>
                                    <a:latin typeface="Calibri" panose="020F0502020204030204" pitchFamily="34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endParaRPr>
                                </a:p>
                              </p:txBody>
                            </p:sp>
                          </mc:Choice>
                          <mc:Fallback>
                            <p:sp>
                              <p:nvSpPr>
                                <p:cNvPr id="133" name="Text Box 3263">
                                  <a:extLst>
                                    <a:ext uri="{FF2B5EF4-FFF2-40B4-BE49-F238E27FC236}">
                                      <a16:creationId xmlns:a16="http://schemas.microsoft.com/office/drawing/2014/main" id="{FDF9626B-971E-8421-9EC1-630E6B5CEB2C}"/>
                                    </a:ext>
                                  </a:extLst>
                                </p:cNvPr>
                                <p:cNvSpPr txBox="1">
                                  <a:spLocks noRot="1" noChangeAspect="1" noMove="1" noResize="1" noEditPoints="1" noAdjustHandles="1" noChangeArrowheads="1" noChangeShapeType="1" noTextEdit="1"/>
                                </p:cNvSpPr>
                                <p:nvPr/>
                              </p:nvSpPr>
                              <p:spPr>
                                <a:xfrm>
                                  <a:off x="10809" y="12489"/>
                                  <a:ext cx="246652" cy="254142"/>
                                </a:xfrm>
                                <a:prstGeom prst="rect">
                                  <a:avLst/>
                                </a:prstGeom>
                                <a:blipFill>
                                  <a:blip r:embed="rId16"/>
                                  <a:stretch>
                                    <a:fillRect/>
                                  </a:stretch>
                                </a:blipFill>
                                <a:ln w="6350">
                                  <a:noFill/>
                                </a:ln>
                              </p:spPr>
                              <p:txBody>
                                <a:bodyPr/>
                                <a:lstStyle/>
                                <a:p>
                                  <a:r>
                                    <a:rPr lang="en-NZ">
                                      <a:noFill/>
                                    </a:rPr>
                                    <a:t> </a:t>
                                  </a:r>
                                </a:p>
                              </p:txBody>
                            </p:sp>
                          </mc:Fallback>
                        </mc:AlternateContent>
                      </p:grpSp>
                    </p:grpSp>
                  </p:grpSp>
                  <p:grpSp>
                    <p:nvGrpSpPr>
                      <p:cNvPr id="112" name="Group 111">
                        <a:extLst>
                          <a:ext uri="{FF2B5EF4-FFF2-40B4-BE49-F238E27FC236}">
                            <a16:creationId xmlns:a16="http://schemas.microsoft.com/office/drawing/2014/main" id="{427FF189-6A23-C551-472F-D05F242A31C1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0" y="0"/>
                        <a:ext cx="962045" cy="294870"/>
                        <a:chOff x="0" y="0"/>
                        <a:chExt cx="962108" cy="294922"/>
                      </a:xfrm>
                    </p:grpSpPr>
                    <p:grpSp>
                      <p:nvGrpSpPr>
                        <p:cNvPr id="113" name="Group 112">
                          <a:extLst>
                            <a:ext uri="{FF2B5EF4-FFF2-40B4-BE49-F238E27FC236}">
                              <a16:creationId xmlns:a16="http://schemas.microsoft.com/office/drawing/2014/main" id="{715A5449-146F-2372-89C8-6AB3BF933827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393773" y="0"/>
                          <a:ext cx="568335" cy="294922"/>
                          <a:chOff x="387515" y="0"/>
                          <a:chExt cx="568919" cy="295303"/>
                        </a:xfrm>
                      </p:grpSpPr>
                      <p:grpSp>
                        <p:nvGrpSpPr>
                          <p:cNvPr id="121" name="Group 120">
                            <a:extLst>
                              <a:ext uri="{FF2B5EF4-FFF2-40B4-BE49-F238E27FC236}">
                                <a16:creationId xmlns:a16="http://schemas.microsoft.com/office/drawing/2014/main" id="{01C1CA48-9F87-3DE0-CCA5-0A1CCFC0E855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387515" y="0"/>
                            <a:ext cx="359410" cy="268506"/>
                            <a:chOff x="0" y="0"/>
                            <a:chExt cx="359410" cy="268506"/>
                          </a:xfrm>
                        </p:grpSpPr>
                        <p:sp>
                          <p:nvSpPr>
                            <p:cNvPr id="125" name="Oval 124">
                              <a:extLst>
                                <a:ext uri="{FF2B5EF4-FFF2-40B4-BE49-F238E27FC236}">
                                  <a16:creationId xmlns:a16="http://schemas.microsoft.com/office/drawing/2014/main" id="{AF797DF4-BAD1-8820-3F4A-12871DD83E11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0" y="44190"/>
                              <a:ext cx="359410" cy="179004"/>
                            </a:xfrm>
                            <a:prstGeom prst="ellipse">
                              <a:avLst/>
                            </a:prstGeom>
                            <a:gradFill flip="none" rotWithShape="1">
                              <a:gsLst>
                                <a:gs pos="0">
                                  <a:srgbClr val="00B050"/>
                                </a:gs>
                                <a:gs pos="51000">
                                  <a:schemeClr val="bg1"/>
                                </a:gs>
                                <a:gs pos="100000">
                                  <a:srgbClr val="00B050"/>
                                </a:gs>
                              </a:gsLst>
                              <a:lin ang="0" scaled="1"/>
                              <a:tileRect/>
                            </a:gradFill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ot="0" spcFirstLastPara="0" vert="horz" wrap="square" lIns="91440" tIns="45720" rIns="91440" bIns="45720" numCol="1" spcCol="0" rtlCol="0" fromWordArt="0" anchor="ctr" anchorCtr="0" forceAA="0" compatLnSpc="1">
                              <a:prstTxWarp prst="textNoShape">
                                <a:avLst/>
                              </a:prstTxWarp>
                              <a:noAutofit/>
                            </a:bodyPr>
                            <a:lstStyle/>
                            <a:p>
                              <a:endParaRPr lang="en-NZ"/>
                            </a:p>
                          </p:txBody>
                        </p:sp>
                        <mc:AlternateContent xmlns:mc="http://schemas.openxmlformats.org/markup-compatibility/2006">
                          <mc:Choice xmlns:a14="http://schemas.microsoft.com/office/drawing/2010/main" Requires="a14">
                            <p:sp>
                              <p:nvSpPr>
                                <p:cNvPr id="126" name="Text Box 3239">
                                  <a:extLst>
                                    <a:ext uri="{FF2B5EF4-FFF2-40B4-BE49-F238E27FC236}">
                                      <a16:creationId xmlns:a16="http://schemas.microsoft.com/office/drawing/2014/main" id="{3DD941C5-37A1-38C1-C8F1-A506597540E0}"/>
                                    </a:ext>
                                  </a:extLst>
                                </p:cNvPr>
                                <p:cNvSpPr txBox="1"/>
                                <p:nvPr/>
                              </p:nvSpPr>
                              <p:spPr>
                                <a:xfrm>
                                  <a:off x="16996" y="0"/>
                                  <a:ext cx="322095" cy="268506"/>
                                </a:xfrm>
                                <a:prstGeom prst="rect">
                                  <a:avLst/>
                                </a:prstGeom>
                                <a:noFill/>
                                <a:ln w="6350">
                                  <a:noFill/>
                                </a:ln>
                              </p:spPr>
                              <p:txBody>
                                <a:bodyPr rot="0" spcFirstLastPara="0" vert="horz" wrap="none" lIns="91440" tIns="45720" rIns="91440" bIns="45720" numCol="1" spcCol="0" rtlCol="0" fromWordArt="0" anchor="t" anchorCtr="0" forceAA="0" compatLnSpc="1">
                                  <a:prstTxWarp prst="textNoShape">
                                    <a:avLst/>
                                  </a:prstTxWarp>
                                  <a:noAutofit/>
                                </a:bodyPr>
                                <a:lstStyle/>
                                <a:p>
                                  <a:pPr>
                                    <a:lnSpc>
                                      <a:spcPct val="107000"/>
                                    </a:lnSpc>
                                    <a:spcAft>
                                      <a:spcPts val="800"/>
                                    </a:spcAft>
                                  </a:pPr>
                                  <a14:m>
                                    <m:oMathPara xmlns:m="http://schemas.openxmlformats.org/officeDocument/2006/math">
                                      <m:oMathParaPr>
                                        <m:jc m:val="centerGroup"/>
                                      </m:oMathParaPr>
                                      <m:oMath xmlns:m="http://schemas.openxmlformats.org/officeDocument/2006/math">
                                        <m:sSub>
                                          <m:sSubPr>
                                            <m:ctrlPr>
                                              <a:rPr lang="en-NZ" sz="900" i="1" kern="100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Times New Roman" panose="020206030504050203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NZ" sz="900" i="1" kern="100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Times New Roman" panose="02020603050405020304" pitchFamily="18" charset="0"/>
                                              </a:rPr>
                                              <m:t>𝑅</m:t>
                                            </m:r>
                                          </m:e>
                                          <m:sub>
                                            <m:r>
                                              <a:rPr lang="en-NZ" sz="900" i="1" kern="100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Times New Roman" panose="02020603050405020304" pitchFamily="18" charset="0"/>
                                              </a:rPr>
                                              <m:t>𝐺</m:t>
                                            </m:r>
                                          </m:sub>
                                        </m:sSub>
                                      </m:oMath>
                                    </m:oMathPara>
                                  </a14:m>
                                  <a:endParaRPr lang="en-NZ" sz="1100" kern="100">
                                    <a:effectLst/>
                                    <a:latin typeface="Calibri" panose="020F0502020204030204" pitchFamily="34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endParaRPr>
                                </a:p>
                              </p:txBody>
                            </p:sp>
                          </mc:Choice>
                          <mc:Fallback>
                            <p:sp>
                              <p:nvSpPr>
                                <p:cNvPr id="126" name="Text Box 3239">
                                  <a:extLst>
                                    <a:ext uri="{FF2B5EF4-FFF2-40B4-BE49-F238E27FC236}">
                                      <a16:creationId xmlns:a16="http://schemas.microsoft.com/office/drawing/2014/main" id="{3DD941C5-37A1-38C1-C8F1-A506597540E0}"/>
                                    </a:ext>
                                  </a:extLst>
                                </p:cNvPr>
                                <p:cNvSpPr txBox="1">
                                  <a:spLocks noRot="1" noChangeAspect="1" noMove="1" noResize="1" noEditPoints="1" noAdjustHandles="1" noChangeArrowheads="1" noChangeShapeType="1" noTextEdit="1"/>
                                </p:cNvSpPr>
                                <p:nvPr/>
                              </p:nvSpPr>
                              <p:spPr>
                                <a:xfrm>
                                  <a:off x="16996" y="0"/>
                                  <a:ext cx="322095" cy="268506"/>
                                </a:xfrm>
                                <a:prstGeom prst="rect">
                                  <a:avLst/>
                                </a:prstGeom>
                                <a:blipFill>
                                  <a:blip r:embed="rId23"/>
                                  <a:stretch>
                                    <a:fillRect/>
                                  </a:stretch>
                                </a:blipFill>
                                <a:ln w="6350">
                                  <a:noFill/>
                                </a:ln>
                              </p:spPr>
                              <p:txBody>
                                <a:bodyPr/>
                                <a:lstStyle/>
                                <a:p>
                                  <a:r>
                                    <a:rPr lang="en-NZ">
                                      <a:noFill/>
                                    </a:rPr>
                                    <a:t> </a:t>
                                  </a:r>
                                </a:p>
                              </p:txBody>
                            </p:sp>
                          </mc:Fallback>
                        </mc:AlternateContent>
                      </p:grpSp>
                      <p:grpSp>
                        <p:nvGrpSpPr>
                          <p:cNvPr id="122" name="Group 121">
                            <a:extLst>
                              <a:ext uri="{FF2B5EF4-FFF2-40B4-BE49-F238E27FC236}">
                                <a16:creationId xmlns:a16="http://schemas.microsoft.com/office/drawing/2014/main" id="{4F354200-719B-4EDE-2A7E-301E9C2E98E1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615211" y="6791"/>
                            <a:ext cx="341223" cy="288512"/>
                            <a:chOff x="-10252" y="10189"/>
                            <a:chExt cx="341223" cy="288512"/>
                          </a:xfrm>
                        </p:grpSpPr>
                        <p:sp>
                          <p:nvSpPr>
                            <p:cNvPr id="123" name="Oval 122">
                              <a:extLst>
                                <a:ext uri="{FF2B5EF4-FFF2-40B4-BE49-F238E27FC236}">
                                  <a16:creationId xmlns:a16="http://schemas.microsoft.com/office/drawing/2014/main" id="{8FE5F36E-D959-39AB-7196-8791A8C56BC0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54388" y="50989"/>
                              <a:ext cx="200556" cy="179705"/>
                            </a:xfrm>
                            <a:prstGeom prst="ellipse">
                              <a:avLst/>
                            </a:prstGeom>
                            <a:gradFill flip="none" rotWithShape="1">
                              <a:gsLst>
                                <a:gs pos="0">
                                  <a:srgbClr val="FFC000"/>
                                </a:gs>
                                <a:gs pos="51000">
                                  <a:schemeClr val="bg1"/>
                                </a:gs>
                                <a:gs pos="100000">
                                  <a:srgbClr val="FFC000"/>
                                </a:gs>
                              </a:gsLst>
                              <a:lin ang="0" scaled="1"/>
                              <a:tileRect/>
                            </a:gradFill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ot="0" spcFirstLastPara="0" vert="horz" wrap="square" lIns="91440" tIns="45720" rIns="91440" bIns="45720" numCol="1" spcCol="0" rtlCol="0" fromWordArt="0" anchor="ctr" anchorCtr="0" forceAA="0" compatLnSpc="1">
                              <a:prstTxWarp prst="textNoShape">
                                <a:avLst/>
                              </a:prstTxWarp>
                              <a:noAutofit/>
                            </a:bodyPr>
                            <a:lstStyle/>
                            <a:p>
                              <a:endParaRPr lang="en-NZ"/>
                            </a:p>
                          </p:txBody>
                        </p:sp>
                        <mc:AlternateContent xmlns:mc="http://schemas.openxmlformats.org/markup-compatibility/2006">
                          <mc:Choice xmlns:a14="http://schemas.microsoft.com/office/drawing/2010/main" Requires="a14">
                            <p:sp>
                              <p:nvSpPr>
                                <p:cNvPr id="124" name="Text Box 3268">
                                  <a:extLst>
                                    <a:ext uri="{FF2B5EF4-FFF2-40B4-BE49-F238E27FC236}">
                                      <a16:creationId xmlns:a16="http://schemas.microsoft.com/office/drawing/2014/main" id="{9E7C80E7-5FB1-1027-203F-05E3BEE28B7A}"/>
                                    </a:ext>
                                  </a:extLst>
                                </p:cNvPr>
                                <p:cNvSpPr txBox="1"/>
                                <p:nvPr/>
                              </p:nvSpPr>
                              <p:spPr>
                                <a:xfrm>
                                  <a:off x="-10252" y="10189"/>
                                  <a:ext cx="341223" cy="288512"/>
                                </a:xfrm>
                                <a:prstGeom prst="rect">
                                  <a:avLst/>
                                </a:prstGeom>
                                <a:noFill/>
                                <a:ln w="6350">
                                  <a:noFill/>
                                </a:ln>
                              </p:spPr>
                              <p:txBody>
                                <a:bodyPr rot="0" spcFirstLastPara="0" vert="horz" wrap="none" lIns="91440" tIns="45720" rIns="91440" bIns="45720" numCol="1" spcCol="0" rtlCol="0" fromWordArt="0" anchor="t" anchorCtr="0" forceAA="0" compatLnSpc="1">
                                  <a:prstTxWarp prst="textNoShape">
                                    <a:avLst/>
                                  </a:prstTxWarp>
                                  <a:noAutofit/>
                                </a:bodyPr>
                                <a:lstStyle/>
                                <a:p>
                                  <a:pPr>
                                    <a:lnSpc>
                                      <a:spcPct val="107000"/>
                                    </a:lnSpc>
                                    <a:spcAft>
                                      <a:spcPts val="800"/>
                                    </a:spcAft>
                                  </a:pPr>
                                  <a14:m>
                                    <m:oMathPara xmlns:m="http://schemas.openxmlformats.org/officeDocument/2006/math">
                                      <m:oMathParaPr>
                                        <m:jc m:val="centerGroup"/>
                                      </m:oMathParaPr>
                                      <m:oMath xmlns:m="http://schemas.openxmlformats.org/officeDocument/2006/math">
                                        <m:sSub>
                                          <m:sSubPr>
                                            <m:ctrlPr>
                                              <a:rPr lang="en-NZ" sz="800" i="1" kern="100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Times New Roman" panose="020206030504050203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NZ" sz="800" i="1" kern="100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Times New Roman" panose="02020603050405020304" pitchFamily="18" charset="0"/>
                                              </a:rPr>
                                              <m:t>𝐺</m:t>
                                            </m:r>
                                          </m:e>
                                          <m:sub>
                                            <m:r>
                                              <a:rPr lang="en-NZ" sz="800" i="1" kern="100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Times New Roman" panose="02020603050405020304" pitchFamily="18" charset="0"/>
                                              </a:rPr>
                                              <m:t>𝛽𝛾</m:t>
                                            </m:r>
                                          </m:sub>
                                        </m:sSub>
                                      </m:oMath>
                                    </m:oMathPara>
                                  </a14:m>
                                  <a:endParaRPr lang="en-NZ" sz="1100" kern="100">
                                    <a:effectLst/>
                                    <a:latin typeface="Calibri" panose="020F0502020204030204" pitchFamily="34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endParaRPr>
                                </a:p>
                                <a:p>
                                  <a:pPr>
                                    <a:lnSpc>
                                      <a:spcPct val="107000"/>
                                    </a:lnSpc>
                                    <a:spcAft>
                                      <a:spcPts val="800"/>
                                    </a:spcAft>
                                  </a:pPr>
                                  <a:r>
                                    <a:rPr lang="en-NZ" sz="800" kern="100">
                                      <a:effectLst/>
                                      <a:latin typeface="Calibri" panose="020F0502020204030204" pitchFamily="34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a:t> </a:t>
                                  </a:r>
                                  <a:endParaRPr lang="en-NZ" sz="1100" kern="100">
                                    <a:effectLst/>
                                    <a:latin typeface="Calibri" panose="020F0502020204030204" pitchFamily="34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endParaRPr>
                                </a:p>
                              </p:txBody>
                            </p:sp>
                          </mc:Choice>
                          <mc:Fallback>
                            <p:sp>
                              <p:nvSpPr>
                                <p:cNvPr id="124" name="Text Box 3268">
                                  <a:extLst>
                                    <a:ext uri="{FF2B5EF4-FFF2-40B4-BE49-F238E27FC236}">
                                      <a16:creationId xmlns:a16="http://schemas.microsoft.com/office/drawing/2014/main" id="{9E7C80E7-5FB1-1027-203F-05E3BEE28B7A}"/>
                                    </a:ext>
                                  </a:extLst>
                                </p:cNvPr>
                                <p:cNvSpPr txBox="1">
                                  <a:spLocks noRot="1" noChangeAspect="1" noMove="1" noResize="1" noEditPoints="1" noAdjustHandles="1" noChangeArrowheads="1" noChangeShapeType="1" noTextEdit="1"/>
                                </p:cNvSpPr>
                                <p:nvPr/>
                              </p:nvSpPr>
                              <p:spPr>
                                <a:xfrm>
                                  <a:off x="-10252" y="10189"/>
                                  <a:ext cx="341223" cy="288512"/>
                                </a:xfrm>
                                <a:prstGeom prst="rect">
                                  <a:avLst/>
                                </a:prstGeom>
                                <a:blipFill>
                                  <a:blip r:embed="rId24"/>
                                  <a:stretch>
                                    <a:fillRect/>
                                  </a:stretch>
                                </a:blipFill>
                                <a:ln w="6350">
                                  <a:noFill/>
                                </a:ln>
                              </p:spPr>
                              <p:txBody>
                                <a:bodyPr/>
                                <a:lstStyle/>
                                <a:p>
                                  <a:r>
                                    <a:rPr lang="en-NZ">
                                      <a:noFill/>
                                    </a:rPr>
                                    <a:t> </a:t>
                                  </a:r>
                                </a:p>
                              </p:txBody>
                            </p:sp>
                          </mc:Fallback>
                        </mc:AlternateContent>
                      </p:grpSp>
                    </p:grpSp>
                    <p:grpSp>
                      <p:nvGrpSpPr>
                        <p:cNvPr id="114" name="Group 113">
                          <a:extLst>
                            <a:ext uri="{FF2B5EF4-FFF2-40B4-BE49-F238E27FC236}">
                              <a16:creationId xmlns:a16="http://schemas.microsoft.com/office/drawing/2014/main" id="{6C4C9E05-9AD8-1320-5798-3BADD678742B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0" y="10571"/>
                          <a:ext cx="546420" cy="270033"/>
                          <a:chOff x="19048" y="0"/>
                          <a:chExt cx="546420" cy="270033"/>
                        </a:xfrm>
                      </p:grpSpPr>
                      <p:grpSp>
                        <p:nvGrpSpPr>
                          <p:cNvPr id="115" name="Group 114">
                            <a:extLst>
                              <a:ext uri="{FF2B5EF4-FFF2-40B4-BE49-F238E27FC236}">
                                <a16:creationId xmlns:a16="http://schemas.microsoft.com/office/drawing/2014/main" id="{BF52298B-1AEB-B03A-9638-36370CCE2D62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19048" y="0"/>
                            <a:ext cx="476952" cy="251460"/>
                            <a:chOff x="4782" y="10973"/>
                            <a:chExt cx="477698" cy="252000"/>
                          </a:xfrm>
                        </p:grpSpPr>
                        <p:sp>
                          <p:nvSpPr>
                            <p:cNvPr id="119" name="Oval 118">
                              <a:extLst>
                                <a:ext uri="{FF2B5EF4-FFF2-40B4-BE49-F238E27FC236}">
                                  <a16:creationId xmlns:a16="http://schemas.microsoft.com/office/drawing/2014/main" id="{1EE033E9-05A2-9148-3F95-4CD95F1F5FCE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85864" y="10973"/>
                              <a:ext cx="396616" cy="252000"/>
                            </a:xfrm>
                            <a:prstGeom prst="ellipse">
                              <a:avLst/>
                            </a:prstGeom>
                            <a:gradFill flip="none" rotWithShape="1">
                              <a:gsLst>
                                <a:gs pos="98000">
                                  <a:srgbClr val="00B0F0"/>
                                </a:gs>
                                <a:gs pos="26000">
                                  <a:schemeClr val="bg1"/>
                                </a:gs>
                              </a:gsLst>
                              <a:lin ang="0" scaled="1"/>
                              <a:tileRect/>
                            </a:gradFill>
                            <a:ln w="9525"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ot="0" spcFirstLastPara="0" vert="horz" wrap="square" lIns="91440" tIns="45720" rIns="91440" bIns="45720" numCol="1" spcCol="0" rtlCol="0" fromWordArt="0" anchor="ctr" anchorCtr="0" forceAA="0" compatLnSpc="1">
                              <a:prstTxWarp prst="textNoShape">
                                <a:avLst/>
                              </a:prstTxWarp>
                              <a:noAutofit/>
                            </a:bodyPr>
                            <a:lstStyle/>
                            <a:p>
                              <a:endParaRPr lang="en-NZ"/>
                            </a:p>
                          </p:txBody>
                        </p:sp>
                        <mc:AlternateContent xmlns:mc="http://schemas.openxmlformats.org/markup-compatibility/2006">
                          <mc:Choice xmlns:a14="http://schemas.microsoft.com/office/drawing/2010/main" Requires="a14">
                            <p:sp>
                              <p:nvSpPr>
                                <p:cNvPr id="120" name="Text Box 3616">
                                  <a:extLst>
                                    <a:ext uri="{FF2B5EF4-FFF2-40B4-BE49-F238E27FC236}">
                                      <a16:creationId xmlns:a16="http://schemas.microsoft.com/office/drawing/2014/main" id="{B3E9925A-0649-6278-9110-28BFBF4E34EA}"/>
                                    </a:ext>
                                  </a:extLst>
                                </p:cNvPr>
                                <p:cNvSpPr txBox="1"/>
                                <p:nvPr/>
                              </p:nvSpPr>
                              <p:spPr>
                                <a:xfrm>
                                  <a:off x="4782" y="19060"/>
                                  <a:ext cx="308610" cy="227330"/>
                                </a:xfrm>
                                <a:prstGeom prst="rect">
                                  <a:avLst/>
                                </a:prstGeom>
                                <a:noFill/>
                                <a:ln w="6350">
                                  <a:noFill/>
                                </a:ln>
                              </p:spPr>
                              <p:txBody>
                                <a:bodyPr rot="0" spcFirstLastPara="0" vert="horz" wrap="none" lIns="91440" tIns="45720" rIns="91440" bIns="45720" numCol="1" spcCol="0" rtlCol="0" fromWordArt="0" anchor="t" anchorCtr="0" forceAA="0" compatLnSpc="1">
                                  <a:prstTxWarp prst="textNoShape">
                                    <a:avLst/>
                                  </a:prstTxWarp>
                                  <a:noAutofit/>
                                </a:bodyPr>
                                <a:lstStyle/>
                                <a:p>
                                  <a:pPr>
                                    <a:lnSpc>
                                      <a:spcPct val="107000"/>
                                    </a:lnSpc>
                                    <a:spcAft>
                                      <a:spcPts val="800"/>
                                    </a:spcAft>
                                  </a:pPr>
                                  <a14:m>
                                    <m:oMathPara xmlns:m="http://schemas.openxmlformats.org/officeDocument/2006/math">
                                      <m:oMathParaPr>
                                        <m:jc m:val="centerGroup"/>
                                      </m:oMathParaPr>
                                      <m:oMath xmlns:m="http://schemas.openxmlformats.org/officeDocument/2006/math">
                                        <m:sSub>
                                          <m:sSubPr>
                                            <m:ctrlPr>
                                              <a:rPr lang="en-NZ" sz="800" b="1" i="1" kern="100">
                                                <a:solidFill>
                                                  <a:srgbClr val="00B050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Times New Roman" panose="020206030504050203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NZ" sz="800" b="1" i="1" kern="100">
                                                <a:solidFill>
                                                  <a:srgbClr val="00B050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Times New Roman" panose="02020603050405020304" pitchFamily="18" charset="0"/>
                                              </a:rPr>
                                              <m:t>𝑮</m:t>
                                            </m:r>
                                          </m:e>
                                          <m:sub>
                                            <m:r>
                                              <a:rPr lang="en-NZ" sz="800" b="1" i="1" kern="100">
                                                <a:solidFill>
                                                  <a:srgbClr val="00B050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Times New Roman" panose="02020603050405020304" pitchFamily="18" charset="0"/>
                                              </a:rPr>
                                              <m:t>𝜶</m:t>
                                            </m:r>
                                          </m:sub>
                                        </m:sSub>
                                      </m:oMath>
                                    </m:oMathPara>
                                  </a14:m>
                                  <a:endParaRPr lang="en-NZ" sz="1100" kern="100">
                                    <a:effectLst/>
                                    <a:latin typeface="Calibri" panose="020F0502020204030204" pitchFamily="34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endParaRPr>
                                </a:p>
                              </p:txBody>
                            </p:sp>
                          </mc:Choice>
                          <mc:Fallback>
                            <p:sp>
                              <p:nvSpPr>
                                <p:cNvPr id="120" name="Text Box 3616">
                                  <a:extLst>
                                    <a:ext uri="{FF2B5EF4-FFF2-40B4-BE49-F238E27FC236}">
                                      <a16:creationId xmlns:a16="http://schemas.microsoft.com/office/drawing/2014/main" id="{B3E9925A-0649-6278-9110-28BFBF4E34EA}"/>
                                    </a:ext>
                                  </a:extLst>
                                </p:cNvPr>
                                <p:cNvSpPr txBox="1">
                                  <a:spLocks noRot="1" noChangeAspect="1" noMove="1" noResize="1" noEditPoints="1" noAdjustHandles="1" noChangeArrowheads="1" noChangeShapeType="1" noTextEdit="1"/>
                                </p:cNvSpPr>
                                <p:nvPr/>
                              </p:nvSpPr>
                              <p:spPr>
                                <a:xfrm>
                                  <a:off x="4782" y="19060"/>
                                  <a:ext cx="308610" cy="227330"/>
                                </a:xfrm>
                                <a:prstGeom prst="rect">
                                  <a:avLst/>
                                </a:prstGeom>
                                <a:blipFill>
                                  <a:blip r:embed="rId22"/>
                                  <a:stretch>
                                    <a:fillRect/>
                                  </a:stretch>
                                </a:blipFill>
                                <a:ln w="6350">
                                  <a:noFill/>
                                </a:ln>
                              </p:spPr>
                              <p:txBody>
                                <a:bodyPr/>
                                <a:lstStyle/>
                                <a:p>
                                  <a:r>
                                    <a:rPr lang="en-NZ">
                                      <a:noFill/>
                                    </a:rPr>
                                    <a:t> </a:t>
                                  </a:r>
                                </a:p>
                              </p:txBody>
                            </p:sp>
                          </mc:Fallback>
                        </mc:AlternateContent>
                      </p:grpSp>
                      <p:grpSp>
                        <p:nvGrpSpPr>
                          <p:cNvPr id="116" name="Group 115">
                            <a:extLst>
                              <a:ext uri="{FF2B5EF4-FFF2-40B4-BE49-F238E27FC236}">
                                <a16:creationId xmlns:a16="http://schemas.microsoft.com/office/drawing/2014/main" id="{0C3E25AC-A5DA-B838-AB32-B3A3DB6E55D6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176213" y="16668"/>
                            <a:ext cx="389255" cy="253365"/>
                            <a:chOff x="36604" y="245552"/>
                            <a:chExt cx="389255" cy="253365"/>
                          </a:xfrm>
                        </p:grpSpPr>
                        <p:sp>
                          <p:nvSpPr>
                            <p:cNvPr id="117" name="Oval 116">
                              <a:extLst>
                                <a:ext uri="{FF2B5EF4-FFF2-40B4-BE49-F238E27FC236}">
                                  <a16:creationId xmlns:a16="http://schemas.microsoft.com/office/drawing/2014/main" id="{83CA7693-0A95-1AB7-9724-1C1CDBB49E26}"/>
                                </a:ext>
                              </a:extLst>
                            </p:cNvPr>
                            <p:cNvSpPr>
                              <a:spLocks noChangeAspect="1"/>
                            </p:cNvSpPr>
                            <p:nvPr/>
                          </p:nvSpPr>
                          <p:spPr>
                            <a:xfrm>
                              <a:off x="106680" y="265430"/>
                              <a:ext cx="248716" cy="182880"/>
                            </a:xfrm>
                            <a:prstGeom prst="ellipse">
                              <a:avLst/>
                            </a:prstGeom>
                            <a:gradFill flip="none" rotWithShape="1">
                              <a:gsLst>
                                <a:gs pos="0">
                                  <a:schemeClr val="bg1">
                                    <a:lumMod val="65000"/>
                                  </a:schemeClr>
                                </a:gs>
                                <a:gs pos="51000">
                                  <a:schemeClr val="bg1"/>
                                </a:gs>
                                <a:gs pos="100000">
                                  <a:schemeClr val="bg1">
                                    <a:lumMod val="65000"/>
                                  </a:schemeClr>
                                </a:gs>
                              </a:gsLst>
                              <a:lin ang="0" scaled="1"/>
                              <a:tileRect/>
                            </a:gradFill>
                            <a:ln w="9525"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ot="0" spcFirstLastPara="0" vert="horz" wrap="square" lIns="91440" tIns="45720" rIns="91440" bIns="45720" numCol="1" spcCol="0" rtlCol="0" fromWordArt="0" anchor="ctr" anchorCtr="0" forceAA="0" compatLnSpc="1">
                              <a:prstTxWarp prst="textNoShape">
                                <a:avLst/>
                              </a:prstTxWarp>
                              <a:noAutofit/>
                            </a:bodyPr>
                            <a:lstStyle/>
                            <a:p>
                              <a:endParaRPr lang="en-NZ"/>
                            </a:p>
                          </p:txBody>
                        </p:sp>
                        <mc:AlternateContent xmlns:mc="http://schemas.openxmlformats.org/markup-compatibility/2006">
                          <mc:Choice xmlns:a14="http://schemas.microsoft.com/office/drawing/2010/main" Requires="a14">
                            <p:sp>
                              <p:nvSpPr>
                                <p:cNvPr id="118" name="Text Box 3200">
                                  <a:extLst>
                                    <a:ext uri="{FF2B5EF4-FFF2-40B4-BE49-F238E27FC236}">
                                      <a16:creationId xmlns:a16="http://schemas.microsoft.com/office/drawing/2014/main" id="{89B407E9-02F4-E6CC-CE9E-7647983B78A1}"/>
                                    </a:ext>
                                  </a:extLst>
                                </p:cNvPr>
                                <p:cNvSpPr txBox="1">
                                  <a:spLocks noChangeAspect="1"/>
                                </p:cNvSpPr>
                                <p:nvPr/>
                              </p:nvSpPr>
                              <p:spPr>
                                <a:xfrm>
                                  <a:off x="36604" y="245552"/>
                                  <a:ext cx="389255" cy="253365"/>
                                </a:xfrm>
                                <a:prstGeom prst="rect">
                                  <a:avLst/>
                                </a:prstGeom>
                                <a:noFill/>
                                <a:ln w="6350">
                                  <a:noFill/>
                                </a:ln>
                              </p:spPr>
                              <p:txBody>
                                <a:bodyPr rot="0" spcFirstLastPara="0" vert="horz" wrap="none" lIns="91440" tIns="45720" rIns="91440" bIns="45720" numCol="1" spcCol="0" rtlCol="0" fromWordArt="0" anchor="t" anchorCtr="0" forceAA="0" compatLnSpc="1">
                                  <a:prstTxWarp prst="textNoShape">
                                    <a:avLst/>
                                  </a:prstTxWarp>
                                  <a:noAutofit/>
                                </a:bodyPr>
                                <a:lstStyle/>
                                <a:p>
                                  <a:pPr>
                                    <a:lnSpc>
                                      <a:spcPct val="107000"/>
                                    </a:lnSpc>
                                    <a:spcAft>
                                      <a:spcPts val="800"/>
                                    </a:spcAft>
                                  </a:pPr>
                                  <a14:m>
                                    <m:oMathPara xmlns:m="http://schemas.openxmlformats.org/officeDocument/2006/math">
                                      <m:oMathParaPr>
                                        <m:jc m:val="centerGroup"/>
                                      </m:oMathParaPr>
                                      <m:oMath xmlns:m="http://schemas.openxmlformats.org/officeDocument/2006/math">
                                        <m:r>
                                          <a:rPr lang="en-NZ" sz="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Times New Roman" panose="02020603050405020304" pitchFamily="18" charset="0"/>
                                          </a:rPr>
                                          <m:t>𝐺𝐷𝑃</m:t>
                                        </m:r>
                                      </m:oMath>
                                    </m:oMathPara>
                                  </a14:m>
                                  <a:endParaRPr lang="en-NZ" sz="1100" kern="100">
                                    <a:effectLst/>
                                    <a:latin typeface="Calibri" panose="020F0502020204030204" pitchFamily="34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endParaRPr>
                                </a:p>
                              </p:txBody>
                            </p:sp>
                          </mc:Choice>
                          <mc:Fallback>
                            <p:sp>
                              <p:nvSpPr>
                                <p:cNvPr id="118" name="Text Box 3200">
                                  <a:extLst>
                                    <a:ext uri="{FF2B5EF4-FFF2-40B4-BE49-F238E27FC236}">
                                      <a16:creationId xmlns:a16="http://schemas.microsoft.com/office/drawing/2014/main" id="{89B407E9-02F4-E6CC-CE9E-7647983B78A1}"/>
                                    </a:ext>
                                  </a:extLst>
                                </p:cNvPr>
                                <p:cNvSpPr txBox="1">
                                  <a:spLocks noRot="1" noChangeAspect="1" noMove="1" noResize="1" noEditPoints="1" noAdjustHandles="1" noChangeArrowheads="1" noChangeShapeType="1" noTextEdit="1"/>
                                </p:cNvSpPr>
                                <p:nvPr/>
                              </p:nvSpPr>
                              <p:spPr>
                                <a:xfrm>
                                  <a:off x="36604" y="245552"/>
                                  <a:ext cx="389255" cy="253365"/>
                                </a:xfrm>
                                <a:prstGeom prst="rect">
                                  <a:avLst/>
                                </a:prstGeom>
                                <a:blipFill>
                                  <a:blip r:embed="rId5"/>
                                  <a:stretch>
                                    <a:fillRect/>
                                  </a:stretch>
                                </a:blipFill>
                                <a:ln w="6350">
                                  <a:noFill/>
                                </a:ln>
                              </p:spPr>
                              <p:txBody>
                                <a:bodyPr/>
                                <a:lstStyle/>
                                <a:p>
                                  <a:r>
                                    <a:rPr lang="en-NZ">
                                      <a:noFill/>
                                    </a:rPr>
                                    <a:t> </a:t>
                                  </a:r>
                                </a:p>
                              </p:txBody>
                            </p:sp>
                          </mc:Fallback>
                        </mc:AlternateContent>
                      </p:grpSp>
                    </p:grpSp>
                  </p:grpSp>
                </p:grpSp>
                <p:grpSp>
                  <p:nvGrpSpPr>
                    <p:cNvPr id="79" name="Group 78">
                      <a:extLst>
                        <a:ext uri="{FF2B5EF4-FFF2-40B4-BE49-F238E27FC236}">
                          <a16:creationId xmlns:a16="http://schemas.microsoft.com/office/drawing/2014/main" id="{9BE67437-5D52-A303-4603-E5B676A84734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81189" y="277943"/>
                      <a:ext cx="3963036" cy="1774057"/>
                      <a:chOff x="0" y="10208"/>
                      <a:chExt cx="3964188" cy="1774706"/>
                    </a:xfrm>
                  </p:grpSpPr>
                  <p:grpSp>
                    <p:nvGrpSpPr>
                      <p:cNvPr id="80" name="Group 79">
                        <a:extLst>
                          <a:ext uri="{FF2B5EF4-FFF2-40B4-BE49-F238E27FC236}">
                            <a16:creationId xmlns:a16="http://schemas.microsoft.com/office/drawing/2014/main" id="{9E3C7A7E-A6ED-784F-EF1F-C3CF54B4D126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562459" y="308432"/>
                        <a:ext cx="354890" cy="265430"/>
                        <a:chOff x="427600" y="-175753"/>
                        <a:chExt cx="355090" cy="266025"/>
                      </a:xfrm>
                    </p:grpSpPr>
                    <p:sp>
                      <p:nvSpPr>
                        <p:cNvPr id="105" name="Lightning Bolt 104">
                          <a:extLst>
                            <a:ext uri="{FF2B5EF4-FFF2-40B4-BE49-F238E27FC236}">
                              <a16:creationId xmlns:a16="http://schemas.microsoft.com/office/drawing/2014/main" id="{31A64224-D834-0A9A-3EE7-28632846E4FF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427600" y="-65380"/>
                          <a:ext cx="106425" cy="122901"/>
                        </a:xfrm>
                        <a:prstGeom prst="lightningBolt">
                          <a:avLst/>
                        </a:prstGeom>
                        <a:solidFill>
                          <a:srgbClr val="FF0000"/>
                        </a:solidFill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ot="0" spcFirstLastPara="0" vert="horz" wrap="square" lIns="91440" tIns="45720" rIns="91440" bIns="45720" numCol="1" spcCol="0" rtlCol="0" fromWordArt="0" anchor="ctr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endParaRPr lang="en-NZ"/>
                        </a:p>
                      </p:txBody>
                    </p:sp>
                    <mc:AlternateContent xmlns:mc="http://schemas.openxmlformats.org/markup-compatibility/2006">
                      <mc:Choice xmlns:a14="http://schemas.microsoft.com/office/drawing/2010/main" Requires="a14">
                        <p:sp>
                          <p:nvSpPr>
                            <p:cNvPr id="106" name="TextBox 57">
                              <a:extLst>
                                <a:ext uri="{FF2B5EF4-FFF2-40B4-BE49-F238E27FC236}">
                                  <a16:creationId xmlns:a16="http://schemas.microsoft.com/office/drawing/2014/main" id="{EC5192CB-D956-C232-C493-B735E9DB518A}"/>
                                </a:ext>
                              </a:extLst>
                            </p:cNvPr>
                            <p:cNvSpPr txBox="1"/>
                            <p:nvPr/>
                          </p:nvSpPr>
                          <p:spPr>
                            <a:xfrm>
                              <a:off x="427600" y="-175753"/>
                              <a:ext cx="355090" cy="266025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square" rtlCol="0">
                              <a:noAutofit/>
                            </a:bodyPr>
                            <a:lstStyle/>
                            <a:p>
                              <a:pPr>
                                <a:lnSpc>
                                  <a:spcPct val="107000"/>
                                </a:lnSpc>
                                <a:spcAft>
                                  <a:spcPts val="800"/>
                                </a:spcAft>
                              </a:pPr>
                              <a14:m>
                                <m:oMathPara xmlns:m="http://schemas.openxmlformats.org/officeDocument/2006/math">
                                  <m:oMathParaPr>
                                    <m:jc m:val="centerGroup"/>
                                  </m:oMathParaPr>
                                  <m:oMath xmlns:m="http://schemas.openxmlformats.org/officeDocument/2006/math">
                                    <m:sSubSup>
                                      <m:sSubSupPr>
                                        <m:ctrlPr>
                                          <a:rPr lang="en-NZ" sz="800" b="1" i="1" kern="1200">
                                            <a:solidFill>
                                              <a:srgbClr val="7030A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n-NZ" sz="800" b="1" i="1" kern="1200">
                                            <a:solidFill>
                                              <a:srgbClr val="7030A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𝑹𝒆</m:t>
                                        </m:r>
                                      </m:e>
                                      <m:sub>
                                        <m:r>
                                          <a:rPr lang="en-NZ" sz="800" b="1" i="1" kern="1200">
                                            <a:solidFill>
                                              <a:srgbClr val="7030A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𝒎</m:t>
                                        </m:r>
                                      </m:sub>
                                      <m:sup>
                                        <m:r>
                                          <a:rPr lang="en-NZ" sz="800" b="1" i="1" kern="1200">
                                            <a:solidFill>
                                              <a:srgbClr val="7030A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𝟐</m:t>
                                        </m:r>
                                      </m:sup>
                                    </m:sSubSup>
                                  </m:oMath>
                                </m:oMathPara>
                              </a14:m>
                              <a:endParaRPr lang="en-NZ" sz="1100" kern="100">
                                <a:effectLst/>
                                <a:latin typeface="Calibri" panose="020F0502020204030204" pitchFamily="34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endParaRPr>
                            </a:p>
                          </p:txBody>
                        </p:sp>
                      </mc:Choice>
                      <mc:Fallback>
                        <p:sp>
                          <p:nvSpPr>
                            <p:cNvPr id="106" name="TextBox 57">
                              <a:extLst>
                                <a:ext uri="{FF2B5EF4-FFF2-40B4-BE49-F238E27FC236}">
                                  <a16:creationId xmlns:a16="http://schemas.microsoft.com/office/drawing/2014/main" id="{EC5192CB-D956-C232-C493-B735E9DB518A}"/>
                                </a:ext>
                              </a:extLst>
                            </p:cNvPr>
                            <p:cNvSpPr txBox="1">
                              <a:spLocks noRot="1" noChangeAspect="1" noMove="1" noResize="1" noEditPoints="1" noAdjustHandles="1" noChangeArrowheads="1" noChangeShapeType="1" noTextEdit="1"/>
                            </p:cNvSpPr>
                            <p:nvPr/>
                          </p:nvSpPr>
                          <p:spPr>
                            <a:xfrm>
                              <a:off x="427600" y="-175753"/>
                              <a:ext cx="355090" cy="266025"/>
                            </a:xfrm>
                            <a:prstGeom prst="rect">
                              <a:avLst/>
                            </a:prstGeom>
                            <a:blipFill>
                              <a:blip r:embed="rId25"/>
                              <a:stretch>
                                <a:fillRect/>
                              </a:stretch>
                            </a:blipFill>
                          </p:spPr>
                          <p:txBody>
                            <a:bodyPr/>
                            <a:lstStyle/>
                            <a:p>
                              <a:r>
                                <a:rPr lang="en-NZ">
                                  <a:noFill/>
                                </a:rPr>
                                <a:t> </a:t>
                              </a:r>
                            </a:p>
                          </p:txBody>
                        </p:sp>
                      </mc:Fallback>
                    </mc:AlternateContent>
                  </p:grpSp>
                  <p:grpSp>
                    <p:nvGrpSpPr>
                      <p:cNvPr id="81" name="Group 80">
                        <a:extLst>
                          <a:ext uri="{FF2B5EF4-FFF2-40B4-BE49-F238E27FC236}">
                            <a16:creationId xmlns:a16="http://schemas.microsoft.com/office/drawing/2014/main" id="{A2F6B8BC-6C70-C0C2-C247-53E0278A6E85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2685059" y="1487882"/>
                        <a:ext cx="354896" cy="297032"/>
                        <a:chOff x="0" y="263906"/>
                        <a:chExt cx="355090" cy="297499"/>
                      </a:xfrm>
                    </p:grpSpPr>
                    <p:sp>
                      <p:nvSpPr>
                        <p:cNvPr id="103" name="Lightning Bolt 102">
                          <a:extLst>
                            <a:ext uri="{FF2B5EF4-FFF2-40B4-BE49-F238E27FC236}">
                              <a16:creationId xmlns:a16="http://schemas.microsoft.com/office/drawing/2014/main" id="{5F090DFC-0316-EC14-E3BD-CDA987AD9BA6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52966" y="438504"/>
                          <a:ext cx="106425" cy="122901"/>
                        </a:xfrm>
                        <a:prstGeom prst="lightningBolt">
                          <a:avLst/>
                        </a:prstGeom>
                        <a:solidFill>
                          <a:srgbClr val="FF0000"/>
                        </a:solidFill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ot="0" spcFirstLastPara="0" vert="horz" wrap="square" lIns="91440" tIns="45720" rIns="91440" bIns="45720" numCol="1" spcCol="0" rtlCol="0" fromWordArt="0" anchor="ctr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endParaRPr lang="en-NZ"/>
                        </a:p>
                      </p:txBody>
                    </p:sp>
                    <mc:AlternateContent xmlns:mc="http://schemas.openxmlformats.org/markup-compatibility/2006">
                      <mc:Choice xmlns:a14="http://schemas.microsoft.com/office/drawing/2010/main" Requires="a14">
                        <p:sp>
                          <p:nvSpPr>
                            <p:cNvPr id="104" name="TextBox 57">
                              <a:extLst>
                                <a:ext uri="{FF2B5EF4-FFF2-40B4-BE49-F238E27FC236}">
                                  <a16:creationId xmlns:a16="http://schemas.microsoft.com/office/drawing/2014/main" id="{B9CA796C-FD71-32A9-2FC9-6008E2397F2F}"/>
                                </a:ext>
                              </a:extLst>
                            </p:cNvPr>
                            <p:cNvSpPr txBox="1"/>
                            <p:nvPr/>
                          </p:nvSpPr>
                          <p:spPr>
                            <a:xfrm>
                              <a:off x="0" y="263906"/>
                              <a:ext cx="355090" cy="266025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square" rtlCol="0">
                              <a:noAutofit/>
                            </a:bodyPr>
                            <a:lstStyle/>
                            <a:p>
                              <a:pPr>
                                <a:lnSpc>
                                  <a:spcPct val="107000"/>
                                </a:lnSpc>
                                <a:spcAft>
                                  <a:spcPts val="800"/>
                                </a:spcAft>
                              </a:pPr>
                              <a14:m>
                                <m:oMathPara xmlns:m="http://schemas.openxmlformats.org/officeDocument/2006/math">
                                  <m:oMathParaPr>
                                    <m:jc m:val="centerGroup"/>
                                  </m:oMathParaPr>
                                  <m:oMath xmlns:m="http://schemas.openxmlformats.org/officeDocument/2006/math">
                                    <m:sSubSup>
                                      <m:sSubSupPr>
                                        <m:ctrlPr>
                                          <a:rPr lang="en-NZ" sz="800" b="1" i="1" kern="1200">
                                            <a:solidFill>
                                              <a:srgbClr val="7030A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n-NZ" sz="800" b="1" i="1" kern="1200">
                                            <a:solidFill>
                                              <a:srgbClr val="7030A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𝑹𝒆</m:t>
                                        </m:r>
                                      </m:e>
                                      <m:sub>
                                        <m:r>
                                          <a:rPr lang="en-NZ" sz="800" b="1" i="1" kern="1200">
                                            <a:solidFill>
                                              <a:srgbClr val="7030A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𝒎</m:t>
                                        </m:r>
                                      </m:sub>
                                      <m:sup>
                                        <m:r>
                                          <a:rPr lang="en-NZ" sz="800" b="1" i="1" kern="1200">
                                            <a:solidFill>
                                              <a:srgbClr val="7030A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𝟒</m:t>
                                        </m:r>
                                      </m:sup>
                                    </m:sSubSup>
                                  </m:oMath>
                                </m:oMathPara>
                              </a14:m>
                              <a:endParaRPr lang="en-NZ" sz="1100" kern="100">
                                <a:effectLst/>
                                <a:latin typeface="Calibri" panose="020F0502020204030204" pitchFamily="34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endParaRPr>
                            </a:p>
                          </p:txBody>
                        </p:sp>
                      </mc:Choice>
                      <mc:Fallback>
                        <p:sp>
                          <p:nvSpPr>
                            <p:cNvPr id="104" name="TextBox 57">
                              <a:extLst>
                                <a:ext uri="{FF2B5EF4-FFF2-40B4-BE49-F238E27FC236}">
                                  <a16:creationId xmlns:a16="http://schemas.microsoft.com/office/drawing/2014/main" id="{B9CA796C-FD71-32A9-2FC9-6008E2397F2F}"/>
                                </a:ext>
                              </a:extLst>
                            </p:cNvPr>
                            <p:cNvSpPr txBox="1">
                              <a:spLocks noRot="1" noChangeAspect="1" noMove="1" noResize="1" noEditPoints="1" noAdjustHandles="1" noChangeArrowheads="1" noChangeShapeType="1" noTextEdit="1"/>
                            </p:cNvSpPr>
                            <p:nvPr/>
                          </p:nvSpPr>
                          <p:spPr>
                            <a:xfrm>
                              <a:off x="0" y="263906"/>
                              <a:ext cx="355090" cy="266025"/>
                            </a:xfrm>
                            <a:prstGeom prst="rect">
                              <a:avLst/>
                            </a:prstGeom>
                            <a:blipFill>
                              <a:blip r:embed="rId26"/>
                              <a:stretch>
                                <a:fillRect/>
                              </a:stretch>
                            </a:blipFill>
                          </p:spPr>
                          <p:txBody>
                            <a:bodyPr/>
                            <a:lstStyle/>
                            <a:p>
                              <a:r>
                                <a:rPr lang="en-NZ">
                                  <a:noFill/>
                                </a:rPr>
                                <a:t> </a:t>
                              </a:r>
                            </a:p>
                          </p:txBody>
                        </p:sp>
                      </mc:Fallback>
                    </mc:AlternateContent>
                  </p:grpSp>
                  <p:grpSp>
                    <p:nvGrpSpPr>
                      <p:cNvPr id="82" name="Group 81">
                        <a:extLst>
                          <a:ext uri="{FF2B5EF4-FFF2-40B4-BE49-F238E27FC236}">
                            <a16:creationId xmlns:a16="http://schemas.microsoft.com/office/drawing/2014/main" id="{41CCBC55-50ED-5729-47A0-F37B2D327726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280448" y="10208"/>
                        <a:ext cx="354896" cy="292313"/>
                        <a:chOff x="-219246" y="207388"/>
                        <a:chExt cx="355090" cy="293023"/>
                      </a:xfrm>
                    </p:grpSpPr>
                    <p:sp>
                      <p:nvSpPr>
                        <p:cNvPr id="101" name="Lightning Bolt 100">
                          <a:extLst>
                            <a:ext uri="{FF2B5EF4-FFF2-40B4-BE49-F238E27FC236}">
                              <a16:creationId xmlns:a16="http://schemas.microsoft.com/office/drawing/2014/main" id="{291886BB-B65A-2DCD-31CF-4B516AB74568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-97737" y="377510"/>
                          <a:ext cx="106425" cy="122901"/>
                        </a:xfrm>
                        <a:prstGeom prst="lightningBolt">
                          <a:avLst/>
                        </a:prstGeom>
                        <a:solidFill>
                          <a:srgbClr val="FF0000"/>
                        </a:solidFill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ot="0" spcFirstLastPara="0" vert="horz" wrap="square" lIns="91440" tIns="45720" rIns="91440" bIns="45720" numCol="1" spcCol="0" rtlCol="0" fromWordArt="0" anchor="ctr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endParaRPr lang="en-NZ"/>
                        </a:p>
                      </p:txBody>
                    </p:sp>
                    <mc:AlternateContent xmlns:mc="http://schemas.openxmlformats.org/markup-compatibility/2006">
                      <mc:Choice xmlns:a14="http://schemas.microsoft.com/office/drawing/2010/main" Requires="a14">
                        <p:sp>
                          <p:nvSpPr>
                            <p:cNvPr id="102" name="TextBox 57">
                              <a:extLst>
                                <a:ext uri="{FF2B5EF4-FFF2-40B4-BE49-F238E27FC236}">
                                  <a16:creationId xmlns:a16="http://schemas.microsoft.com/office/drawing/2014/main" id="{4929A794-924D-835E-5D3E-B549794FC05D}"/>
                                </a:ext>
                              </a:extLst>
                            </p:cNvPr>
                            <p:cNvSpPr txBox="1"/>
                            <p:nvPr/>
                          </p:nvSpPr>
                          <p:spPr>
                            <a:xfrm>
                              <a:off x="-219246" y="207388"/>
                              <a:ext cx="355090" cy="266025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square" rtlCol="0">
                              <a:noAutofit/>
                            </a:bodyPr>
                            <a:lstStyle/>
                            <a:p>
                              <a:pPr>
                                <a:lnSpc>
                                  <a:spcPct val="107000"/>
                                </a:lnSpc>
                                <a:spcAft>
                                  <a:spcPts val="800"/>
                                </a:spcAft>
                              </a:pPr>
                              <a14:m>
                                <m:oMathPara xmlns:m="http://schemas.openxmlformats.org/officeDocument/2006/math">
                                  <m:oMathParaPr>
                                    <m:jc m:val="centerGroup"/>
                                  </m:oMathParaPr>
                                  <m:oMath xmlns:m="http://schemas.openxmlformats.org/officeDocument/2006/math">
                                    <m:sSubSup>
                                      <m:sSubSupPr>
                                        <m:ctrlPr>
                                          <a:rPr lang="en-NZ" sz="800" b="1" i="1" kern="1200">
                                            <a:solidFill>
                                              <a:srgbClr val="7030A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n-NZ" sz="800" b="1" i="1" kern="1200">
                                            <a:solidFill>
                                              <a:srgbClr val="7030A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𝑹𝒆</m:t>
                                        </m:r>
                                      </m:e>
                                      <m:sub>
                                        <m:r>
                                          <a:rPr lang="en-NZ" sz="800" b="1" i="1" kern="1200">
                                            <a:solidFill>
                                              <a:srgbClr val="7030A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𝒎</m:t>
                                        </m:r>
                                      </m:sub>
                                      <m:sup>
                                        <m:r>
                                          <a:rPr lang="en-NZ" sz="800" b="1" i="1" kern="1200">
                                            <a:solidFill>
                                              <a:srgbClr val="7030A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𝟏</m:t>
                                        </m:r>
                                      </m:sup>
                                    </m:sSubSup>
                                  </m:oMath>
                                </m:oMathPara>
                              </a14:m>
                              <a:endParaRPr lang="en-NZ" sz="1100" kern="100">
                                <a:effectLst/>
                                <a:latin typeface="Calibri" panose="020F0502020204030204" pitchFamily="34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endParaRPr>
                            </a:p>
                          </p:txBody>
                        </p:sp>
                      </mc:Choice>
                      <mc:Fallback>
                        <p:sp>
                          <p:nvSpPr>
                            <p:cNvPr id="102" name="TextBox 57">
                              <a:extLst>
                                <a:ext uri="{FF2B5EF4-FFF2-40B4-BE49-F238E27FC236}">
                                  <a16:creationId xmlns:a16="http://schemas.microsoft.com/office/drawing/2014/main" id="{4929A794-924D-835E-5D3E-B549794FC05D}"/>
                                </a:ext>
                              </a:extLst>
                            </p:cNvPr>
                            <p:cNvSpPr txBox="1">
                              <a:spLocks noRot="1" noChangeAspect="1" noMove="1" noResize="1" noEditPoints="1" noAdjustHandles="1" noChangeArrowheads="1" noChangeShapeType="1" noTextEdit="1"/>
                            </p:cNvSpPr>
                            <p:nvPr/>
                          </p:nvSpPr>
                          <p:spPr>
                            <a:xfrm>
                              <a:off x="-219246" y="207388"/>
                              <a:ext cx="355090" cy="266025"/>
                            </a:xfrm>
                            <a:prstGeom prst="rect">
                              <a:avLst/>
                            </a:prstGeom>
                            <a:blipFill>
                              <a:blip r:embed="rId27"/>
                              <a:stretch>
                                <a:fillRect/>
                              </a:stretch>
                            </a:blipFill>
                          </p:spPr>
                          <p:txBody>
                            <a:bodyPr/>
                            <a:lstStyle/>
                            <a:p>
                              <a:r>
                                <a:rPr lang="en-NZ">
                                  <a:noFill/>
                                </a:rPr>
                                <a:t> </a:t>
                              </a:r>
                            </a:p>
                          </p:txBody>
                        </p:sp>
                      </mc:Fallback>
                    </mc:AlternateContent>
                  </p:grpSp>
                  <p:grpSp>
                    <p:nvGrpSpPr>
                      <p:cNvPr id="83" name="Group 82">
                        <a:extLst>
                          <a:ext uri="{FF2B5EF4-FFF2-40B4-BE49-F238E27FC236}">
                            <a16:creationId xmlns:a16="http://schemas.microsoft.com/office/drawing/2014/main" id="{937CCA9A-5B2A-08F8-DC10-499467BCAE89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0" y="335632"/>
                        <a:ext cx="377729" cy="265430"/>
                        <a:chOff x="-115103" y="127930"/>
                        <a:chExt cx="378412" cy="266025"/>
                      </a:xfrm>
                    </p:grpSpPr>
                    <p:sp>
                      <p:nvSpPr>
                        <p:cNvPr id="99" name="Lightning Bolt 98">
                          <a:extLst>
                            <a:ext uri="{FF2B5EF4-FFF2-40B4-BE49-F238E27FC236}">
                              <a16:creationId xmlns:a16="http://schemas.microsoft.com/office/drawing/2014/main" id="{D97D307B-A8C6-5303-9BEC-C8E782BD60C0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 rot="19680842">
                          <a:off x="156884" y="191161"/>
                          <a:ext cx="106425" cy="122901"/>
                        </a:xfrm>
                        <a:prstGeom prst="lightningBolt">
                          <a:avLst/>
                        </a:prstGeom>
                        <a:solidFill>
                          <a:srgbClr val="FF0000"/>
                        </a:solidFill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ot="0" spcFirstLastPara="0" vert="horz" wrap="square" lIns="91440" tIns="45720" rIns="91440" bIns="45720" numCol="1" spcCol="0" rtlCol="0" fromWordArt="0" anchor="ctr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endParaRPr lang="en-NZ"/>
                        </a:p>
                      </p:txBody>
                    </p:sp>
                    <mc:AlternateContent xmlns:mc="http://schemas.openxmlformats.org/markup-compatibility/2006">
                      <mc:Choice xmlns:a14="http://schemas.microsoft.com/office/drawing/2010/main" Requires="a14">
                        <p:sp>
                          <p:nvSpPr>
                            <p:cNvPr id="100" name="TextBox 57">
                              <a:extLst>
                                <a:ext uri="{FF2B5EF4-FFF2-40B4-BE49-F238E27FC236}">
                                  <a16:creationId xmlns:a16="http://schemas.microsoft.com/office/drawing/2014/main" id="{EDD462F1-7090-1D73-1DE7-F47EFFE79B41}"/>
                                </a:ext>
                              </a:extLst>
                            </p:cNvPr>
                            <p:cNvSpPr txBox="1"/>
                            <p:nvPr/>
                          </p:nvSpPr>
                          <p:spPr>
                            <a:xfrm>
                              <a:off x="-115103" y="127930"/>
                              <a:ext cx="355090" cy="266025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square" rtlCol="0">
                              <a:noAutofit/>
                            </a:bodyPr>
                            <a:lstStyle/>
                            <a:p>
                              <a:pPr>
                                <a:lnSpc>
                                  <a:spcPct val="107000"/>
                                </a:lnSpc>
                                <a:spcAft>
                                  <a:spcPts val="800"/>
                                </a:spcAft>
                              </a:pPr>
                              <a14:m>
                                <m:oMathPara xmlns:m="http://schemas.openxmlformats.org/officeDocument/2006/math">
                                  <m:oMathParaPr>
                                    <m:jc m:val="centerGroup"/>
                                  </m:oMathParaPr>
                                  <m:oMath xmlns:m="http://schemas.openxmlformats.org/officeDocument/2006/math">
                                    <m:sSubSup>
                                      <m:sSubSupPr>
                                        <m:ctrlPr>
                                          <a:rPr lang="en-NZ" sz="800" b="1" i="1" kern="1200">
                                            <a:solidFill>
                                              <a:srgbClr val="7030A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n-NZ" sz="800" b="1" i="1" kern="1200">
                                            <a:solidFill>
                                              <a:srgbClr val="7030A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𝑹𝒆</m:t>
                                        </m:r>
                                      </m:e>
                                      <m:sub>
                                        <m:r>
                                          <a:rPr lang="en-NZ" sz="800" b="1" i="1" kern="1200">
                                            <a:solidFill>
                                              <a:srgbClr val="7030A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𝒎</m:t>
                                        </m:r>
                                      </m:sub>
                                      <m:sup>
                                        <m:r>
                                          <a:rPr lang="en-NZ" sz="800" b="1" i="1" kern="1200">
                                            <a:solidFill>
                                              <a:srgbClr val="7030A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𝟔</m:t>
                                        </m:r>
                                      </m:sup>
                                    </m:sSubSup>
                                  </m:oMath>
                                </m:oMathPara>
                              </a14:m>
                              <a:endParaRPr lang="en-NZ" sz="1100" kern="100">
                                <a:effectLst/>
                                <a:latin typeface="Calibri" panose="020F0502020204030204" pitchFamily="34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endParaRPr>
                            </a:p>
                          </p:txBody>
                        </p:sp>
                      </mc:Choice>
                      <mc:Fallback>
                        <p:sp>
                          <p:nvSpPr>
                            <p:cNvPr id="100" name="TextBox 57">
                              <a:extLst>
                                <a:ext uri="{FF2B5EF4-FFF2-40B4-BE49-F238E27FC236}">
                                  <a16:creationId xmlns:a16="http://schemas.microsoft.com/office/drawing/2014/main" id="{EDD462F1-7090-1D73-1DE7-F47EFFE79B41}"/>
                                </a:ext>
                              </a:extLst>
                            </p:cNvPr>
                            <p:cNvSpPr txBox="1">
                              <a:spLocks noRot="1" noChangeAspect="1" noMove="1" noResize="1" noEditPoints="1" noAdjustHandles="1" noChangeArrowheads="1" noChangeShapeType="1" noTextEdit="1"/>
                            </p:cNvSpPr>
                            <p:nvPr/>
                          </p:nvSpPr>
                          <p:spPr>
                            <a:xfrm>
                              <a:off x="-115103" y="127930"/>
                              <a:ext cx="355090" cy="266025"/>
                            </a:xfrm>
                            <a:prstGeom prst="rect">
                              <a:avLst/>
                            </a:prstGeom>
                            <a:blipFill>
                              <a:blip r:embed="rId28"/>
                              <a:stretch>
                                <a:fillRect/>
                              </a:stretch>
                            </a:blipFill>
                          </p:spPr>
                          <p:txBody>
                            <a:bodyPr/>
                            <a:lstStyle/>
                            <a:p>
                              <a:r>
                                <a:rPr lang="en-NZ">
                                  <a:noFill/>
                                </a:rPr>
                                <a:t> </a:t>
                              </a:r>
                            </a:p>
                          </p:txBody>
                        </p:sp>
                      </mc:Fallback>
                    </mc:AlternateContent>
                  </p:grpSp>
                  <p:grpSp>
                    <p:nvGrpSpPr>
                      <p:cNvPr id="84" name="Group 83">
                        <a:extLst>
                          <a:ext uri="{FF2B5EF4-FFF2-40B4-BE49-F238E27FC236}">
                            <a16:creationId xmlns:a16="http://schemas.microsoft.com/office/drawing/2014/main" id="{70C9C7F5-089A-94B5-BACA-2357D4F08F68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257599" y="1469646"/>
                        <a:ext cx="354893" cy="315155"/>
                        <a:chOff x="-165060" y="230614"/>
                        <a:chExt cx="355090" cy="315939"/>
                      </a:xfrm>
                    </p:grpSpPr>
                    <p:sp>
                      <p:nvSpPr>
                        <p:cNvPr id="97" name="Lightning Bolt 96">
                          <a:extLst>
                            <a:ext uri="{FF2B5EF4-FFF2-40B4-BE49-F238E27FC236}">
                              <a16:creationId xmlns:a16="http://schemas.microsoft.com/office/drawing/2014/main" id="{FE25EC87-10C2-5F53-CD25-C4A17C761F10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-54762" y="423652"/>
                          <a:ext cx="106425" cy="122901"/>
                        </a:xfrm>
                        <a:prstGeom prst="lightningBolt">
                          <a:avLst/>
                        </a:prstGeom>
                        <a:solidFill>
                          <a:srgbClr val="FF0000"/>
                        </a:solidFill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ot="0" spcFirstLastPara="0" vert="horz" wrap="square" lIns="91440" tIns="45720" rIns="91440" bIns="45720" numCol="1" spcCol="0" rtlCol="0" fromWordArt="0" anchor="ctr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endParaRPr lang="en-NZ"/>
                        </a:p>
                      </p:txBody>
                    </p:sp>
                    <mc:AlternateContent xmlns:mc="http://schemas.openxmlformats.org/markup-compatibility/2006">
                      <mc:Choice xmlns:a14="http://schemas.microsoft.com/office/drawing/2010/main" Requires="a14">
                        <p:sp>
                          <p:nvSpPr>
                            <p:cNvPr id="98" name="TextBox 57">
                              <a:extLst>
                                <a:ext uri="{FF2B5EF4-FFF2-40B4-BE49-F238E27FC236}">
                                  <a16:creationId xmlns:a16="http://schemas.microsoft.com/office/drawing/2014/main" id="{4004F106-C023-F128-3DE4-735ACFB660BA}"/>
                                </a:ext>
                              </a:extLst>
                            </p:cNvPr>
                            <p:cNvSpPr txBox="1"/>
                            <p:nvPr/>
                          </p:nvSpPr>
                          <p:spPr>
                            <a:xfrm>
                              <a:off x="-165060" y="230614"/>
                              <a:ext cx="355090" cy="266025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square" rtlCol="0">
                              <a:noAutofit/>
                            </a:bodyPr>
                            <a:lstStyle/>
                            <a:p>
                              <a:pPr>
                                <a:lnSpc>
                                  <a:spcPct val="107000"/>
                                </a:lnSpc>
                                <a:spcAft>
                                  <a:spcPts val="800"/>
                                </a:spcAft>
                              </a:pPr>
                              <a14:m>
                                <m:oMathPara xmlns:m="http://schemas.openxmlformats.org/officeDocument/2006/math">
                                  <m:oMathParaPr>
                                    <m:jc m:val="centerGroup"/>
                                  </m:oMathParaPr>
                                  <m:oMath xmlns:m="http://schemas.openxmlformats.org/officeDocument/2006/math">
                                    <m:sSubSup>
                                      <m:sSubSupPr>
                                        <m:ctrlPr>
                                          <a:rPr lang="en-NZ" sz="800" b="1" i="1" kern="1200">
                                            <a:solidFill>
                                              <a:srgbClr val="7030A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n-NZ" sz="800" b="1" i="1" kern="1200">
                                            <a:solidFill>
                                              <a:srgbClr val="7030A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𝑹𝒆</m:t>
                                        </m:r>
                                      </m:e>
                                      <m:sub>
                                        <m:r>
                                          <a:rPr lang="en-NZ" sz="800" b="1" i="1" kern="1200">
                                            <a:solidFill>
                                              <a:srgbClr val="7030A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𝒎</m:t>
                                        </m:r>
                                      </m:sub>
                                      <m:sup>
                                        <m:r>
                                          <a:rPr lang="en-NZ" sz="800" b="1" i="1" kern="1200">
                                            <a:solidFill>
                                              <a:srgbClr val="7030A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𝟓</m:t>
                                        </m:r>
                                      </m:sup>
                                    </m:sSubSup>
                                  </m:oMath>
                                </m:oMathPara>
                              </a14:m>
                              <a:endParaRPr lang="en-NZ" sz="1100" kern="100">
                                <a:effectLst/>
                                <a:latin typeface="Calibri" panose="020F0502020204030204" pitchFamily="34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endParaRPr>
                            </a:p>
                          </p:txBody>
                        </p:sp>
                      </mc:Choice>
                      <mc:Fallback>
                        <p:sp>
                          <p:nvSpPr>
                            <p:cNvPr id="98" name="TextBox 57">
                              <a:extLst>
                                <a:ext uri="{FF2B5EF4-FFF2-40B4-BE49-F238E27FC236}">
                                  <a16:creationId xmlns:a16="http://schemas.microsoft.com/office/drawing/2014/main" id="{4004F106-C023-F128-3DE4-735ACFB660BA}"/>
                                </a:ext>
                              </a:extLst>
                            </p:cNvPr>
                            <p:cNvSpPr txBox="1">
                              <a:spLocks noRot="1" noChangeAspect="1" noMove="1" noResize="1" noEditPoints="1" noAdjustHandles="1" noChangeArrowheads="1" noChangeShapeType="1" noTextEdit="1"/>
                            </p:cNvSpPr>
                            <p:nvPr/>
                          </p:nvSpPr>
                          <p:spPr>
                            <a:xfrm>
                              <a:off x="-165060" y="230614"/>
                              <a:ext cx="355090" cy="266025"/>
                            </a:xfrm>
                            <a:prstGeom prst="rect">
                              <a:avLst/>
                            </a:prstGeom>
                            <a:blipFill>
                              <a:blip r:embed="rId29"/>
                              <a:stretch>
                                <a:fillRect/>
                              </a:stretch>
                            </a:blipFill>
                          </p:spPr>
                          <p:txBody>
                            <a:bodyPr/>
                            <a:lstStyle/>
                            <a:p>
                              <a:r>
                                <a:rPr lang="en-NZ">
                                  <a:noFill/>
                                </a:rPr>
                                <a:t> </a:t>
                              </a:r>
                            </a:p>
                          </p:txBody>
                        </p:sp>
                      </mc:Fallback>
                    </mc:AlternateContent>
                  </p:grpSp>
                  <p:grpSp>
                    <p:nvGrpSpPr>
                      <p:cNvPr id="85" name="Group 84">
                        <a:extLst>
                          <a:ext uri="{FF2B5EF4-FFF2-40B4-BE49-F238E27FC236}">
                            <a16:creationId xmlns:a16="http://schemas.microsoft.com/office/drawing/2014/main" id="{8241A2FE-D47C-098C-1285-661B01F24BE4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578317" y="1289674"/>
                        <a:ext cx="385871" cy="265892"/>
                        <a:chOff x="0" y="0"/>
                        <a:chExt cx="385915" cy="265979"/>
                      </a:xfrm>
                    </p:grpSpPr>
                    <p:sp>
                      <p:nvSpPr>
                        <p:cNvPr id="95" name="Lightning Bolt 94">
                          <a:extLst>
                            <a:ext uri="{FF2B5EF4-FFF2-40B4-BE49-F238E27FC236}">
                              <a16:creationId xmlns:a16="http://schemas.microsoft.com/office/drawing/2014/main" id="{AA9A290A-F8BB-4324-5679-3B786662D948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 flipH="1">
                          <a:off x="0" y="67318"/>
                          <a:ext cx="106045" cy="122555"/>
                        </a:xfrm>
                        <a:prstGeom prst="lightningBolt">
                          <a:avLst/>
                        </a:prstGeom>
                        <a:solidFill>
                          <a:srgbClr val="FF0000"/>
                        </a:solidFill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ot="0" spcFirstLastPara="0" vert="horz" wrap="square" lIns="91440" tIns="45720" rIns="91440" bIns="45720" numCol="1" spcCol="0" rtlCol="0" fromWordArt="0" anchor="ctr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endParaRPr lang="en-NZ"/>
                        </a:p>
                      </p:txBody>
                    </p:sp>
                    <mc:AlternateContent xmlns:mc="http://schemas.openxmlformats.org/markup-compatibility/2006">
                      <mc:Choice xmlns:a14="http://schemas.microsoft.com/office/drawing/2010/main" Requires="a14">
                        <p:sp>
                          <p:nvSpPr>
                            <p:cNvPr id="96" name="TextBox 57">
                              <a:extLst>
                                <a:ext uri="{FF2B5EF4-FFF2-40B4-BE49-F238E27FC236}">
                                  <a16:creationId xmlns:a16="http://schemas.microsoft.com/office/drawing/2014/main" id="{8A4DFC6A-ED14-3323-FCF2-F20877626BE3}"/>
                                </a:ext>
                              </a:extLst>
                            </p:cNvPr>
                            <p:cNvSpPr txBox="1"/>
                            <p:nvPr/>
                          </p:nvSpPr>
                          <p:spPr>
                            <a:xfrm>
                              <a:off x="30854" y="0"/>
                              <a:ext cx="355061" cy="265979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square" rtlCol="0">
                              <a:noAutofit/>
                            </a:bodyPr>
                            <a:lstStyle/>
                            <a:p>
                              <a:pPr>
                                <a:lnSpc>
                                  <a:spcPct val="107000"/>
                                </a:lnSpc>
                                <a:spcAft>
                                  <a:spcPts val="800"/>
                                </a:spcAft>
                              </a:pPr>
                              <a14:m>
                                <m:oMathPara xmlns:m="http://schemas.openxmlformats.org/officeDocument/2006/math">
                                  <m:oMathParaPr>
                                    <m:jc m:val="centerGroup"/>
                                  </m:oMathParaPr>
                                  <m:oMath xmlns:m="http://schemas.openxmlformats.org/officeDocument/2006/math">
                                    <m:sSubSup>
                                      <m:sSubSupPr>
                                        <m:ctrlPr>
                                          <a:rPr lang="en-NZ" sz="800" b="1" i="1" kern="1200">
                                            <a:solidFill>
                                              <a:srgbClr val="7030A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n-NZ" sz="800" b="1" i="1" kern="1200">
                                            <a:solidFill>
                                              <a:srgbClr val="7030A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𝑹𝒆</m:t>
                                        </m:r>
                                      </m:e>
                                      <m:sub>
                                        <m:r>
                                          <a:rPr lang="en-NZ" sz="800" b="1" i="1" kern="1200">
                                            <a:solidFill>
                                              <a:srgbClr val="7030A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𝒎</m:t>
                                        </m:r>
                                      </m:sub>
                                      <m:sup>
                                        <m:r>
                                          <a:rPr lang="en-NZ" sz="800" b="1" i="1" kern="1200">
                                            <a:solidFill>
                                              <a:srgbClr val="7030A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𝟑</m:t>
                                        </m:r>
                                      </m:sup>
                                    </m:sSubSup>
                                  </m:oMath>
                                </m:oMathPara>
                              </a14:m>
                              <a:endParaRPr lang="en-NZ" sz="1100" kern="100">
                                <a:effectLst/>
                                <a:latin typeface="Calibri" panose="020F0502020204030204" pitchFamily="34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endParaRPr>
                            </a:p>
                          </p:txBody>
                        </p:sp>
                      </mc:Choice>
                      <mc:Fallback>
                        <p:sp>
                          <p:nvSpPr>
                            <p:cNvPr id="96" name="TextBox 57">
                              <a:extLst>
                                <a:ext uri="{FF2B5EF4-FFF2-40B4-BE49-F238E27FC236}">
                                  <a16:creationId xmlns:a16="http://schemas.microsoft.com/office/drawing/2014/main" id="{8A4DFC6A-ED14-3323-FCF2-F20877626BE3}"/>
                                </a:ext>
                              </a:extLst>
                            </p:cNvPr>
                            <p:cNvSpPr txBox="1">
                              <a:spLocks noRot="1" noChangeAspect="1" noMove="1" noResize="1" noEditPoints="1" noAdjustHandles="1" noChangeArrowheads="1" noChangeShapeType="1" noTextEdit="1"/>
                            </p:cNvSpPr>
                            <p:nvPr/>
                          </p:nvSpPr>
                          <p:spPr>
                            <a:xfrm>
                              <a:off x="30854" y="0"/>
                              <a:ext cx="355061" cy="265979"/>
                            </a:xfrm>
                            <a:prstGeom prst="rect">
                              <a:avLst/>
                            </a:prstGeom>
                            <a:blipFill>
                              <a:blip r:embed="rId30"/>
                              <a:stretch>
                                <a:fillRect/>
                              </a:stretch>
                            </a:blipFill>
                          </p:spPr>
                          <p:txBody>
                            <a:bodyPr/>
                            <a:lstStyle/>
                            <a:p>
                              <a:r>
                                <a:rPr lang="en-NZ">
                                  <a:noFill/>
                                </a:rPr>
                                <a:t> </a:t>
                              </a:r>
                            </a:p>
                          </p:txBody>
                        </p:sp>
                      </mc:Fallback>
                    </mc:AlternateContent>
                  </p:grpSp>
                  <p:grpSp>
                    <p:nvGrpSpPr>
                      <p:cNvPr id="86" name="Group 85">
                        <a:extLst>
                          <a:ext uri="{FF2B5EF4-FFF2-40B4-BE49-F238E27FC236}">
                            <a16:creationId xmlns:a16="http://schemas.microsoft.com/office/drawing/2014/main" id="{AFA44FDF-358A-1AB5-3B99-9F523C54A86C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2877981" y="938185"/>
                        <a:ext cx="370775" cy="265627"/>
                        <a:chOff x="152966" y="354229"/>
                        <a:chExt cx="371194" cy="266025"/>
                      </a:xfrm>
                    </p:grpSpPr>
                    <p:sp>
                      <p:nvSpPr>
                        <p:cNvPr id="93" name="Lightning Bolt 92">
                          <a:extLst>
                            <a:ext uri="{FF2B5EF4-FFF2-40B4-BE49-F238E27FC236}">
                              <a16:creationId xmlns:a16="http://schemas.microsoft.com/office/drawing/2014/main" id="{5B9811DE-CCE2-1E55-55F4-19FFA3D043B2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 flipH="1">
                          <a:off x="152966" y="438504"/>
                          <a:ext cx="106425" cy="122901"/>
                        </a:xfrm>
                        <a:prstGeom prst="lightningBolt">
                          <a:avLst/>
                        </a:prstGeom>
                        <a:solidFill>
                          <a:srgbClr val="FF0000"/>
                        </a:solidFill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ot="0" spcFirstLastPara="0" vert="horz" wrap="square" lIns="91440" tIns="45720" rIns="91440" bIns="45720" numCol="1" spcCol="0" rtlCol="0" fromWordArt="0" anchor="ctr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endParaRPr lang="en-NZ"/>
                        </a:p>
                      </p:txBody>
                    </p:sp>
                    <mc:AlternateContent xmlns:mc="http://schemas.openxmlformats.org/markup-compatibility/2006">
                      <mc:Choice xmlns:a14="http://schemas.microsoft.com/office/drawing/2010/main" Requires="a14">
                        <p:sp>
                          <p:nvSpPr>
                            <p:cNvPr id="94" name="TextBox 57">
                              <a:extLst>
                                <a:ext uri="{FF2B5EF4-FFF2-40B4-BE49-F238E27FC236}">
                                  <a16:creationId xmlns:a16="http://schemas.microsoft.com/office/drawing/2014/main" id="{8591DA46-FB3F-C599-4A9A-83CCC97D7010}"/>
                                </a:ext>
                              </a:extLst>
                            </p:cNvPr>
                            <p:cNvSpPr txBox="1"/>
                            <p:nvPr/>
                          </p:nvSpPr>
                          <p:spPr>
                            <a:xfrm>
                              <a:off x="169070" y="354229"/>
                              <a:ext cx="355090" cy="266025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square" rtlCol="0">
                              <a:noAutofit/>
                            </a:bodyPr>
                            <a:lstStyle/>
                            <a:p>
                              <a:pPr>
                                <a:lnSpc>
                                  <a:spcPct val="107000"/>
                                </a:lnSpc>
                                <a:spcAft>
                                  <a:spcPts val="800"/>
                                </a:spcAft>
                              </a:pPr>
                              <a14:m>
                                <m:oMathPara xmlns:m="http://schemas.openxmlformats.org/officeDocument/2006/math">
                                  <m:oMathParaPr>
                                    <m:jc m:val="centerGroup"/>
                                  </m:oMathParaPr>
                                  <m:oMath xmlns:m="http://schemas.openxmlformats.org/officeDocument/2006/math">
                                    <m:sSubSup>
                                      <m:sSubSupPr>
                                        <m:ctrlPr>
                                          <a:rPr lang="en-NZ" sz="800" b="1" i="1" kern="1200">
                                            <a:solidFill>
                                              <a:srgbClr val="7030A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n-NZ" sz="800" b="1" i="1" kern="1200">
                                            <a:solidFill>
                                              <a:srgbClr val="7030A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𝑹𝒆</m:t>
                                        </m:r>
                                      </m:e>
                                      <m:sub>
                                        <m:r>
                                          <a:rPr lang="en-NZ" sz="800" b="1" i="1" kern="1200">
                                            <a:solidFill>
                                              <a:srgbClr val="7030A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𝒎</m:t>
                                        </m:r>
                                      </m:sub>
                                      <m:sup>
                                        <m:r>
                                          <a:rPr lang="en-NZ" sz="800" b="1" i="1" kern="1200">
                                            <a:solidFill>
                                              <a:srgbClr val="7030A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𝟗</m:t>
                                        </m:r>
                                      </m:sup>
                                    </m:sSubSup>
                                  </m:oMath>
                                </m:oMathPara>
                              </a14:m>
                              <a:endParaRPr lang="en-NZ" sz="1100" kern="100">
                                <a:effectLst/>
                                <a:latin typeface="Calibri" panose="020F0502020204030204" pitchFamily="34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endParaRPr>
                            </a:p>
                          </p:txBody>
                        </p:sp>
                      </mc:Choice>
                      <mc:Fallback>
                        <p:sp>
                          <p:nvSpPr>
                            <p:cNvPr id="94" name="TextBox 57">
                              <a:extLst>
                                <a:ext uri="{FF2B5EF4-FFF2-40B4-BE49-F238E27FC236}">
                                  <a16:creationId xmlns:a16="http://schemas.microsoft.com/office/drawing/2014/main" id="{8591DA46-FB3F-C599-4A9A-83CCC97D7010}"/>
                                </a:ext>
                              </a:extLst>
                            </p:cNvPr>
                            <p:cNvSpPr txBox="1">
                              <a:spLocks noRot="1" noChangeAspect="1" noMove="1" noResize="1" noEditPoints="1" noAdjustHandles="1" noChangeArrowheads="1" noChangeShapeType="1" noTextEdit="1"/>
                            </p:cNvSpPr>
                            <p:nvPr/>
                          </p:nvSpPr>
                          <p:spPr>
                            <a:xfrm>
                              <a:off x="169070" y="354229"/>
                              <a:ext cx="355090" cy="266025"/>
                            </a:xfrm>
                            <a:prstGeom prst="rect">
                              <a:avLst/>
                            </a:prstGeom>
                            <a:blipFill>
                              <a:blip r:embed="rId31"/>
                              <a:stretch>
                                <a:fillRect/>
                              </a:stretch>
                            </a:blipFill>
                          </p:spPr>
                          <p:txBody>
                            <a:bodyPr/>
                            <a:lstStyle/>
                            <a:p>
                              <a:r>
                                <a:rPr lang="en-NZ">
                                  <a:noFill/>
                                </a:rPr>
                                <a:t> </a:t>
                              </a:r>
                            </a:p>
                          </p:txBody>
                        </p:sp>
                      </mc:Fallback>
                    </mc:AlternateContent>
                  </p:grpSp>
                  <p:grpSp>
                    <p:nvGrpSpPr>
                      <p:cNvPr id="87" name="Group 86">
                        <a:extLst>
                          <a:ext uri="{FF2B5EF4-FFF2-40B4-BE49-F238E27FC236}">
                            <a16:creationId xmlns:a16="http://schemas.microsoft.com/office/drawing/2014/main" id="{7F708460-FA35-37FC-34D9-646B4855E27D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979536" y="948199"/>
                        <a:ext cx="385983" cy="264891"/>
                        <a:chOff x="-127548" y="362489"/>
                        <a:chExt cx="386939" cy="266025"/>
                      </a:xfrm>
                    </p:grpSpPr>
                    <p:sp>
                      <p:nvSpPr>
                        <p:cNvPr id="91" name="Lightning Bolt 90">
                          <a:extLst>
                            <a:ext uri="{FF2B5EF4-FFF2-40B4-BE49-F238E27FC236}">
                              <a16:creationId xmlns:a16="http://schemas.microsoft.com/office/drawing/2014/main" id="{07DF9D35-FA6A-7584-BD6F-E0846BB1463C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52966" y="438504"/>
                          <a:ext cx="106425" cy="122901"/>
                        </a:xfrm>
                        <a:prstGeom prst="lightningBolt">
                          <a:avLst/>
                        </a:prstGeom>
                        <a:solidFill>
                          <a:srgbClr val="FF0000"/>
                        </a:solidFill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ot="0" spcFirstLastPara="0" vert="horz" wrap="square" lIns="91440" tIns="45720" rIns="91440" bIns="45720" numCol="1" spcCol="0" rtlCol="0" fromWordArt="0" anchor="ctr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endParaRPr lang="en-NZ"/>
                        </a:p>
                      </p:txBody>
                    </p:sp>
                    <mc:AlternateContent xmlns:mc="http://schemas.openxmlformats.org/markup-compatibility/2006">
                      <mc:Choice xmlns:a14="http://schemas.microsoft.com/office/drawing/2010/main" Requires="a14">
                        <p:sp>
                          <p:nvSpPr>
                            <p:cNvPr id="92" name="TextBox 57">
                              <a:extLst>
                                <a:ext uri="{FF2B5EF4-FFF2-40B4-BE49-F238E27FC236}">
                                  <a16:creationId xmlns:a16="http://schemas.microsoft.com/office/drawing/2014/main" id="{F1DBC8D2-08FD-F9AD-8AF0-906E67A5C4A1}"/>
                                </a:ext>
                              </a:extLst>
                            </p:cNvPr>
                            <p:cNvSpPr txBox="1"/>
                            <p:nvPr/>
                          </p:nvSpPr>
                          <p:spPr>
                            <a:xfrm>
                              <a:off x="-127548" y="362489"/>
                              <a:ext cx="355089" cy="266025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square" rtlCol="0">
                              <a:noAutofit/>
                            </a:bodyPr>
                            <a:lstStyle/>
                            <a:p>
                              <a:pPr>
                                <a:lnSpc>
                                  <a:spcPct val="107000"/>
                                </a:lnSpc>
                                <a:spcAft>
                                  <a:spcPts val="800"/>
                                </a:spcAft>
                              </a:pPr>
                              <a14:m>
                                <m:oMathPara xmlns:m="http://schemas.openxmlformats.org/officeDocument/2006/math">
                                  <m:oMathParaPr>
                                    <m:jc m:val="centerGroup"/>
                                  </m:oMathParaPr>
                                  <m:oMath xmlns:m="http://schemas.openxmlformats.org/officeDocument/2006/math">
                                    <m:sSubSup>
                                      <m:sSubSupPr>
                                        <m:ctrlPr>
                                          <a:rPr lang="en-NZ" sz="800" b="1" i="1" kern="1200">
                                            <a:solidFill>
                                              <a:srgbClr val="7030A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n-NZ" sz="800" b="1" i="1" kern="1200">
                                            <a:solidFill>
                                              <a:srgbClr val="7030A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𝑹𝒆</m:t>
                                        </m:r>
                                      </m:e>
                                      <m:sub>
                                        <m:r>
                                          <a:rPr lang="en-NZ" sz="800" b="1" i="1" kern="1200">
                                            <a:solidFill>
                                              <a:srgbClr val="7030A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𝒎</m:t>
                                        </m:r>
                                      </m:sub>
                                      <m:sup>
                                        <m:r>
                                          <a:rPr lang="en-NZ" sz="800" b="1" i="1" kern="1200">
                                            <a:solidFill>
                                              <a:srgbClr val="7030A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𝟖</m:t>
                                        </m:r>
                                      </m:sup>
                                    </m:sSubSup>
                                  </m:oMath>
                                </m:oMathPara>
                              </a14:m>
                              <a:endParaRPr lang="en-NZ" sz="1100" kern="100">
                                <a:effectLst/>
                                <a:latin typeface="Calibri" panose="020F0502020204030204" pitchFamily="34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endParaRPr>
                            </a:p>
                          </p:txBody>
                        </p:sp>
                      </mc:Choice>
                      <mc:Fallback>
                        <p:sp>
                          <p:nvSpPr>
                            <p:cNvPr id="92" name="TextBox 57">
                              <a:extLst>
                                <a:ext uri="{FF2B5EF4-FFF2-40B4-BE49-F238E27FC236}">
                                  <a16:creationId xmlns:a16="http://schemas.microsoft.com/office/drawing/2014/main" id="{F1DBC8D2-08FD-F9AD-8AF0-906E67A5C4A1}"/>
                                </a:ext>
                              </a:extLst>
                            </p:cNvPr>
                            <p:cNvSpPr txBox="1">
                              <a:spLocks noRot="1" noChangeAspect="1" noMove="1" noResize="1" noEditPoints="1" noAdjustHandles="1" noChangeArrowheads="1" noChangeShapeType="1" noTextEdit="1"/>
                            </p:cNvSpPr>
                            <p:nvPr/>
                          </p:nvSpPr>
                          <p:spPr>
                            <a:xfrm>
                              <a:off x="-127548" y="362489"/>
                              <a:ext cx="355089" cy="266025"/>
                            </a:xfrm>
                            <a:prstGeom prst="rect">
                              <a:avLst/>
                            </a:prstGeom>
                            <a:blipFill>
                              <a:blip r:embed="rId32"/>
                              <a:stretch>
                                <a:fillRect/>
                              </a:stretch>
                            </a:blipFill>
                          </p:spPr>
                          <p:txBody>
                            <a:bodyPr/>
                            <a:lstStyle/>
                            <a:p>
                              <a:r>
                                <a:rPr lang="en-NZ">
                                  <a:noFill/>
                                </a:rPr>
                                <a:t> </a:t>
                              </a:r>
                            </a:p>
                          </p:txBody>
                        </p:sp>
                      </mc:Fallback>
                    </mc:AlternateContent>
                  </p:grpSp>
                  <p:grpSp>
                    <p:nvGrpSpPr>
                      <p:cNvPr id="88" name="Group 87">
                        <a:extLst>
                          <a:ext uri="{FF2B5EF4-FFF2-40B4-BE49-F238E27FC236}">
                            <a16:creationId xmlns:a16="http://schemas.microsoft.com/office/drawing/2014/main" id="{A9B1D175-46A9-BC53-B9D6-98980297E8AC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573483" y="644836"/>
                        <a:ext cx="386078" cy="284479"/>
                        <a:chOff x="-232653" y="373918"/>
                        <a:chExt cx="386667" cy="285676"/>
                      </a:xfrm>
                    </p:grpSpPr>
                    <p:sp>
                      <p:nvSpPr>
                        <p:cNvPr id="89" name="Lightning Bolt 88">
                          <a:extLst>
                            <a:ext uri="{FF2B5EF4-FFF2-40B4-BE49-F238E27FC236}">
                              <a16:creationId xmlns:a16="http://schemas.microsoft.com/office/drawing/2014/main" id="{1F6002B4-3EB3-1DC5-E8F5-50F371767879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47589" y="373918"/>
                          <a:ext cx="106425" cy="122901"/>
                        </a:xfrm>
                        <a:prstGeom prst="lightningBolt">
                          <a:avLst/>
                        </a:prstGeom>
                        <a:solidFill>
                          <a:srgbClr val="FF0000"/>
                        </a:solidFill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ot="0" spcFirstLastPara="0" vert="horz" wrap="square" lIns="91440" tIns="45720" rIns="91440" bIns="45720" numCol="1" spcCol="0" rtlCol="0" fromWordArt="0" anchor="ctr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endParaRPr lang="en-NZ"/>
                        </a:p>
                      </p:txBody>
                    </p:sp>
                    <mc:AlternateContent xmlns:mc="http://schemas.openxmlformats.org/markup-compatibility/2006">
                      <mc:Choice xmlns:a14="http://schemas.microsoft.com/office/drawing/2010/main" Requires="a14">
                        <p:sp>
                          <p:nvSpPr>
                            <p:cNvPr id="90" name="TextBox 57">
                              <a:extLst>
                                <a:ext uri="{FF2B5EF4-FFF2-40B4-BE49-F238E27FC236}">
                                  <a16:creationId xmlns:a16="http://schemas.microsoft.com/office/drawing/2014/main" id="{AD2E9519-7B22-0AB8-47B5-02C66CFCF5EF}"/>
                                </a:ext>
                              </a:extLst>
                            </p:cNvPr>
                            <p:cNvSpPr txBox="1"/>
                            <p:nvPr/>
                          </p:nvSpPr>
                          <p:spPr>
                            <a:xfrm>
                              <a:off x="-232653" y="393569"/>
                              <a:ext cx="355090" cy="266025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square" rtlCol="0">
                              <a:noAutofit/>
                            </a:bodyPr>
                            <a:lstStyle/>
                            <a:p>
                              <a:pPr>
                                <a:lnSpc>
                                  <a:spcPct val="107000"/>
                                </a:lnSpc>
                                <a:spcAft>
                                  <a:spcPts val="800"/>
                                </a:spcAft>
                              </a:pPr>
                              <a14:m>
                                <m:oMathPara xmlns:m="http://schemas.openxmlformats.org/officeDocument/2006/math">
                                  <m:oMathParaPr>
                                    <m:jc m:val="centerGroup"/>
                                  </m:oMathParaPr>
                                  <m:oMath xmlns:m="http://schemas.openxmlformats.org/officeDocument/2006/math">
                                    <m:sSubSup>
                                      <m:sSubSupPr>
                                        <m:ctrlPr>
                                          <a:rPr lang="en-NZ" sz="800" b="1" i="1" kern="1200">
                                            <a:solidFill>
                                              <a:srgbClr val="7030A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n-NZ" sz="800" b="1" i="1" kern="1200">
                                            <a:solidFill>
                                              <a:srgbClr val="7030A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𝑹𝒆</m:t>
                                        </m:r>
                                      </m:e>
                                      <m:sub>
                                        <m:r>
                                          <a:rPr lang="en-NZ" sz="800" b="1" i="1" kern="1200">
                                            <a:solidFill>
                                              <a:srgbClr val="7030A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𝒎</m:t>
                                        </m:r>
                                      </m:sub>
                                      <m:sup>
                                        <m:r>
                                          <a:rPr lang="en-NZ" sz="800" b="1" i="1" kern="1200">
                                            <a:solidFill>
                                              <a:srgbClr val="7030A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𝟕</m:t>
                                        </m:r>
                                      </m:sup>
                                    </m:sSubSup>
                                  </m:oMath>
                                </m:oMathPara>
                              </a14:m>
                              <a:endParaRPr lang="en-NZ" sz="1100" kern="100">
                                <a:effectLst/>
                                <a:latin typeface="Calibri" panose="020F0502020204030204" pitchFamily="34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endParaRPr>
                            </a:p>
                          </p:txBody>
                        </p:sp>
                      </mc:Choice>
                      <mc:Fallback>
                        <p:sp>
                          <p:nvSpPr>
                            <p:cNvPr id="90" name="TextBox 57">
                              <a:extLst>
                                <a:ext uri="{FF2B5EF4-FFF2-40B4-BE49-F238E27FC236}">
                                  <a16:creationId xmlns:a16="http://schemas.microsoft.com/office/drawing/2014/main" id="{AD2E9519-7B22-0AB8-47B5-02C66CFCF5EF}"/>
                                </a:ext>
                              </a:extLst>
                            </p:cNvPr>
                            <p:cNvSpPr txBox="1">
                              <a:spLocks noRot="1" noChangeAspect="1" noMove="1" noResize="1" noEditPoints="1" noAdjustHandles="1" noChangeArrowheads="1" noChangeShapeType="1" noTextEdit="1"/>
                            </p:cNvSpPr>
                            <p:nvPr/>
                          </p:nvSpPr>
                          <p:spPr>
                            <a:xfrm>
                              <a:off x="-232653" y="393569"/>
                              <a:ext cx="355090" cy="266025"/>
                            </a:xfrm>
                            <a:prstGeom prst="rect">
                              <a:avLst/>
                            </a:prstGeom>
                            <a:blipFill>
                              <a:blip r:embed="rId33"/>
                              <a:stretch>
                                <a:fillRect/>
                              </a:stretch>
                            </a:blipFill>
                          </p:spPr>
                          <p:txBody>
                            <a:bodyPr/>
                            <a:lstStyle/>
                            <a:p>
                              <a:r>
                                <a:rPr lang="en-NZ">
                                  <a:noFill/>
                                </a:rPr>
                                <a:t> </a:t>
                              </a:r>
                            </a:p>
                          </p:txBody>
                        </p:sp>
                      </mc:Fallback>
                    </mc:AlternateContent>
                  </p:grpSp>
                </p:grpSp>
              </p:grpSp>
            </p:grpSp>
            <p:grpSp>
              <p:nvGrpSpPr>
                <p:cNvPr id="16" name="Group 15">
                  <a:extLst>
                    <a:ext uri="{FF2B5EF4-FFF2-40B4-BE49-F238E27FC236}">
                      <a16:creationId xmlns:a16="http://schemas.microsoft.com/office/drawing/2014/main" id="{697CC57E-4E2A-83E2-5AA1-C6A3226B7EFD}"/>
                    </a:ext>
                  </a:extLst>
                </p:cNvPr>
                <p:cNvGrpSpPr/>
                <p:nvPr/>
              </p:nvGrpSpPr>
              <p:grpSpPr>
                <a:xfrm>
                  <a:off x="915501" y="261803"/>
                  <a:ext cx="4535860" cy="2173052"/>
                  <a:chOff x="0" y="31881"/>
                  <a:chExt cx="4535860" cy="2173052"/>
                </a:xfrm>
              </p:grpSpPr>
              <p:grpSp>
                <p:nvGrpSpPr>
                  <p:cNvPr id="17" name="Group 16">
                    <a:extLst>
                      <a:ext uri="{FF2B5EF4-FFF2-40B4-BE49-F238E27FC236}">
                        <a16:creationId xmlns:a16="http://schemas.microsoft.com/office/drawing/2014/main" id="{092E1682-97E4-2A64-BF8A-419D9AFCF1B5}"/>
                      </a:ext>
                    </a:extLst>
                  </p:cNvPr>
                  <p:cNvGrpSpPr/>
                  <p:nvPr/>
                </p:nvGrpSpPr>
                <p:grpSpPr>
                  <a:xfrm>
                    <a:off x="0" y="31881"/>
                    <a:ext cx="4535860" cy="2095163"/>
                    <a:chOff x="0" y="31881"/>
                    <a:chExt cx="4535860" cy="2095163"/>
                  </a:xfrm>
                </p:grpSpPr>
                <p:grpSp>
                  <p:nvGrpSpPr>
                    <p:cNvPr id="21" name="Group 20">
                      <a:extLst>
                        <a:ext uri="{FF2B5EF4-FFF2-40B4-BE49-F238E27FC236}">
                          <a16:creationId xmlns:a16="http://schemas.microsoft.com/office/drawing/2014/main" id="{0E31E45F-8376-89B5-8B26-52AEB8CBE0D6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704069" y="829831"/>
                      <a:ext cx="831791" cy="276040"/>
                      <a:chOff x="0" y="105502"/>
                      <a:chExt cx="832081" cy="277064"/>
                    </a:xfrm>
                  </p:grpSpPr>
                  <p:grpSp>
                    <p:nvGrpSpPr>
                      <p:cNvPr id="65" name="Group 64">
                        <a:extLst>
                          <a:ext uri="{FF2B5EF4-FFF2-40B4-BE49-F238E27FC236}">
                            <a16:creationId xmlns:a16="http://schemas.microsoft.com/office/drawing/2014/main" id="{F2F8148F-F8E6-9642-0521-77118746B5EB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68712" y="151640"/>
                        <a:ext cx="693846" cy="189975"/>
                        <a:chOff x="0" y="109356"/>
                        <a:chExt cx="693846" cy="189975"/>
                      </a:xfrm>
                    </p:grpSpPr>
                    <p:grpSp>
                      <p:nvGrpSpPr>
                        <p:cNvPr id="71" name="Group 70">
                          <a:extLst>
                            <a:ext uri="{FF2B5EF4-FFF2-40B4-BE49-F238E27FC236}">
                              <a16:creationId xmlns:a16="http://schemas.microsoft.com/office/drawing/2014/main" id="{36F6913D-BBD0-52CA-A8F0-47E1C1A2E16A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84994" y="109356"/>
                          <a:ext cx="508852" cy="188959"/>
                          <a:chOff x="0" y="109391"/>
                          <a:chExt cx="508910" cy="189020"/>
                        </a:xfrm>
                      </p:grpSpPr>
                      <p:sp>
                        <p:nvSpPr>
                          <p:cNvPr id="73" name="Oval 72">
                            <a:extLst>
                              <a:ext uri="{FF2B5EF4-FFF2-40B4-BE49-F238E27FC236}">
                                <a16:creationId xmlns:a16="http://schemas.microsoft.com/office/drawing/2014/main" id="{071B3AA7-9529-94E1-1A3B-CE37DEF1C619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0" y="120611"/>
                            <a:ext cx="358775" cy="177800"/>
                          </a:xfrm>
                          <a:prstGeom prst="ellipse">
                            <a:avLst/>
                          </a:prstGeom>
                          <a:gradFill flip="none" rotWithShape="1">
                            <a:gsLst>
                              <a:gs pos="0">
                                <a:srgbClr val="00B050"/>
                              </a:gs>
                              <a:gs pos="51000">
                                <a:schemeClr val="bg1"/>
                              </a:gs>
                              <a:gs pos="100000">
                                <a:srgbClr val="00B050"/>
                              </a:gs>
                            </a:gsLst>
                            <a:lin ang="0" scaled="1"/>
                            <a:tileRect/>
                          </a:gradFill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ot="0" spcFirstLastPara="0" vert="horz" wrap="square" lIns="91440" tIns="45720" rIns="91440" bIns="45720" numCol="1" spcCol="0" rtlCol="0" fromWordArt="0" anchor="ctr" anchorCtr="0" forceAA="0" compatLnSpc="1">
                            <a:prstTxWarp prst="textNoShape">
                              <a:avLst/>
                            </a:prstTxWarp>
                            <a:noAutofit/>
                          </a:bodyPr>
                          <a:lstStyle/>
                          <a:p>
                            <a:endParaRPr lang="en-NZ"/>
                          </a:p>
                        </p:txBody>
                      </p:sp>
                      <p:sp>
                        <p:nvSpPr>
                          <p:cNvPr id="74" name="Oval 73">
                            <a:extLst>
                              <a:ext uri="{FF2B5EF4-FFF2-40B4-BE49-F238E27FC236}">
                                <a16:creationId xmlns:a16="http://schemas.microsoft.com/office/drawing/2014/main" id="{2EF88310-D912-56F7-E49F-9F7409BABB1C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308540" y="109391"/>
                            <a:ext cx="200370" cy="179390"/>
                          </a:xfrm>
                          <a:prstGeom prst="ellipse">
                            <a:avLst/>
                          </a:prstGeom>
                          <a:gradFill flip="none" rotWithShape="1">
                            <a:gsLst>
                              <a:gs pos="0">
                                <a:srgbClr val="FFC000"/>
                              </a:gs>
                              <a:gs pos="51000">
                                <a:schemeClr val="bg1"/>
                              </a:gs>
                              <a:gs pos="100000">
                                <a:srgbClr val="FFC000"/>
                              </a:gs>
                            </a:gsLst>
                            <a:lin ang="0" scaled="1"/>
                            <a:tileRect/>
                          </a:gradFill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ot="0" spcFirstLastPara="0" vert="horz" wrap="square" lIns="91440" tIns="45720" rIns="91440" bIns="45720" numCol="1" spcCol="0" rtlCol="0" fromWordArt="0" anchor="ctr" anchorCtr="0" forceAA="0" compatLnSpc="1">
                            <a:prstTxWarp prst="textNoShape">
                              <a:avLst/>
                            </a:prstTxWarp>
                            <a:noAutofit/>
                          </a:bodyPr>
                          <a:lstStyle/>
                          <a:p>
                            <a:endParaRPr lang="en-NZ"/>
                          </a:p>
                        </p:txBody>
                      </p:sp>
                    </p:grpSp>
                    <p:sp>
                      <p:nvSpPr>
                        <p:cNvPr id="72" name="Oval 71">
                          <a:extLst>
                            <a:ext uri="{FF2B5EF4-FFF2-40B4-BE49-F238E27FC236}">
                              <a16:creationId xmlns:a16="http://schemas.microsoft.com/office/drawing/2014/main" id="{87AD01A0-7081-7492-1718-D8F753B384DC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0" y="126853"/>
                          <a:ext cx="235060" cy="172478"/>
                        </a:xfrm>
                        <a:prstGeom prst="ellipse">
                          <a:avLst/>
                        </a:prstGeom>
                        <a:gradFill flip="none" rotWithShape="1">
                          <a:gsLst>
                            <a:gs pos="98000">
                              <a:srgbClr val="00B0F0"/>
                            </a:gs>
                            <a:gs pos="26000">
                              <a:schemeClr val="bg1"/>
                            </a:gs>
                          </a:gsLst>
                          <a:lin ang="0" scaled="1"/>
                          <a:tileRect/>
                        </a:gradFill>
                        <a:ln w="9525"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ot="0" spcFirstLastPara="0" vert="horz" wrap="square" lIns="91440" tIns="45720" rIns="91440" bIns="45720" numCol="1" spcCol="0" rtlCol="0" fromWordArt="0" anchor="ctr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endParaRPr lang="en-NZ"/>
                        </a:p>
                      </p:txBody>
                    </p:sp>
                  </p:grpSp>
                  <p:grpSp>
                    <p:nvGrpSpPr>
                      <p:cNvPr id="66" name="Group 65">
                        <a:extLst>
                          <a:ext uri="{FF2B5EF4-FFF2-40B4-BE49-F238E27FC236}">
                            <a16:creationId xmlns:a16="http://schemas.microsoft.com/office/drawing/2014/main" id="{A4DD4FB3-98DC-9D0B-4008-6F7BAE79D780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0" y="105502"/>
                        <a:ext cx="832081" cy="277064"/>
                        <a:chOff x="0" y="105502"/>
                        <a:chExt cx="832081" cy="277064"/>
                      </a:xfrm>
                    </p:grpSpPr>
                    <p:grpSp>
                      <p:nvGrpSpPr>
                        <p:cNvPr id="67" name="Group 66">
                          <a:extLst>
                            <a:ext uri="{FF2B5EF4-FFF2-40B4-BE49-F238E27FC236}">
                              <a16:creationId xmlns:a16="http://schemas.microsoft.com/office/drawing/2014/main" id="{8BA96096-514E-1C39-C638-5D3E67915B74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250099" y="105502"/>
                          <a:ext cx="581982" cy="277064"/>
                          <a:chOff x="-524107" y="173141"/>
                          <a:chExt cx="582857" cy="277259"/>
                        </a:xfrm>
                      </p:grpSpPr>
                      <mc:AlternateContent xmlns:mc="http://schemas.openxmlformats.org/markup-compatibility/2006">
                        <mc:Choice xmlns:a14="http://schemas.microsoft.com/office/drawing/2010/main" Requires="a14">
                          <p:sp>
                            <p:nvSpPr>
                              <p:cNvPr id="69" name="Text Box 3561">
                                <a:extLst>
                                  <a:ext uri="{FF2B5EF4-FFF2-40B4-BE49-F238E27FC236}">
                                    <a16:creationId xmlns:a16="http://schemas.microsoft.com/office/drawing/2014/main" id="{D3FC5015-99EC-71FF-9E82-6D7E53754B8F}"/>
                                  </a:ext>
                                </a:extLst>
                              </p:cNvPr>
                              <p:cNvSpPr txBox="1"/>
                              <p:nvPr/>
                            </p:nvSpPr>
                            <p:spPr>
                              <a:xfrm>
                                <a:off x="-282157" y="173141"/>
                                <a:ext cx="340907" cy="230003"/>
                              </a:xfrm>
                              <a:prstGeom prst="rect">
                                <a:avLst/>
                              </a:prstGeom>
                              <a:noFill/>
                              <a:ln w="6350">
                                <a:noFill/>
                              </a:ln>
                            </p:spPr>
                            <p:txBody>
                              <a:bodyPr rot="0" spcFirstLastPara="0" vert="horz" wrap="none" lIns="91440" tIns="45720" rIns="91440" bIns="45720" numCol="1" spcCol="0" rtlCol="0" fromWordArt="0" anchor="t" anchorCtr="0" forceAA="0" compatLnSpc="1">
                                <a:prstTxWarp prst="textNoShape">
                                  <a:avLst/>
                                </a:prstTxWarp>
                                <a:noAutofit/>
                              </a:bodyPr>
                              <a:lstStyle/>
                              <a:p>
                                <a:pPr>
                                  <a:lnSpc>
                                    <a:spcPct val="107000"/>
                                  </a:lnSpc>
                                  <a:spcAft>
                                    <a:spcPts val="800"/>
                                  </a:spcAft>
                                </a:pPr>
                                <a14:m>
                                  <m:oMathPara xmlns:m="http://schemas.openxmlformats.org/officeDocument/2006/math">
                                    <m:oMathParaPr>
                                      <m:jc m:val="centerGroup"/>
                                    </m:oMathParaPr>
                                    <m:oMath xmlns:m="http://schemas.openxmlformats.org/officeDocument/2006/math">
                                      <m:sSub>
                                        <m:sSubPr>
                                          <m:ctrlPr>
                                            <a:rPr lang="en-NZ" sz="800" i="1" kern="100">
                                              <a:effectLst/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Times New Roman" panose="020206030504050203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NZ" sz="800" i="1" kern="100">
                                              <a:effectLst/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Times New Roman" panose="02020603050405020304" pitchFamily="18" charset="0"/>
                                            </a:rPr>
                                            <m:t>𝐺</m:t>
                                          </m:r>
                                        </m:e>
                                        <m:sub>
                                          <m:r>
                                            <a:rPr lang="en-NZ" sz="800" i="1" kern="100">
                                              <a:effectLst/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Times New Roman" panose="02020603050405020304" pitchFamily="18" charset="0"/>
                                            </a:rPr>
                                            <m:t>𝛽𝛾</m:t>
                                          </m:r>
                                        </m:sub>
                                      </m:sSub>
                                    </m:oMath>
                                  </m:oMathPara>
                                </a14:m>
                                <a:endParaRPr lang="en-NZ" sz="1100" kern="100">
                                  <a:effectLst/>
                                  <a:latin typeface="Calibri" panose="020F0502020204030204" pitchFamily="34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endParaRPr>
                              </a:p>
                            </p:txBody>
                          </p:sp>
                        </mc:Choice>
                        <mc:Fallback>
                          <p:sp>
                            <p:nvSpPr>
                              <p:cNvPr id="69" name="Text Box 3561">
                                <a:extLst>
                                  <a:ext uri="{FF2B5EF4-FFF2-40B4-BE49-F238E27FC236}">
                                    <a16:creationId xmlns:a16="http://schemas.microsoft.com/office/drawing/2014/main" id="{D3FC5015-99EC-71FF-9E82-6D7E53754B8F}"/>
                                  </a:ext>
                                </a:extLst>
                              </p:cNvPr>
                              <p:cNvSpPr txBox="1">
                                <a:spLocks noRot="1" noChangeAspect="1" noMove="1" noResize="1" noEditPoints="1" noAdjustHandles="1" noChangeArrowheads="1" noChangeShapeType="1" noTextEdit="1"/>
                              </p:cNvSpPr>
                              <p:nvPr/>
                            </p:nvSpPr>
                            <p:spPr>
                              <a:xfrm>
                                <a:off x="-282157" y="173141"/>
                                <a:ext cx="340907" cy="230003"/>
                              </a:xfrm>
                              <a:prstGeom prst="rect">
                                <a:avLst/>
                              </a:prstGeom>
                              <a:blipFill>
                                <a:blip r:embed="rId34"/>
                                <a:stretch>
                                  <a:fillRect b="-2703"/>
                                </a:stretch>
                              </a:blipFill>
                              <a:ln w="6350">
                                <a:noFill/>
                              </a:ln>
                            </p:spPr>
                            <p:txBody>
                              <a:bodyPr/>
                              <a:lstStyle/>
                              <a:p>
                                <a:r>
                                  <a:rPr lang="en-NZ">
                                    <a:noFill/>
                                  </a:rPr>
                                  <a:t> </a:t>
                                </a:r>
                              </a:p>
                            </p:txBody>
                          </p:sp>
                        </mc:Fallback>
                      </mc:AlternateContent>
                      <mc:AlternateContent xmlns:mc="http://schemas.openxmlformats.org/markup-compatibility/2006">
                        <mc:Choice xmlns:a14="http://schemas.microsoft.com/office/drawing/2010/main" Requires="a14">
                          <p:sp>
                            <p:nvSpPr>
                              <p:cNvPr id="70" name="Text Box 3552">
                                <a:extLst>
                                  <a:ext uri="{FF2B5EF4-FFF2-40B4-BE49-F238E27FC236}">
                                    <a16:creationId xmlns:a16="http://schemas.microsoft.com/office/drawing/2014/main" id="{2D6BD22E-E45A-0632-B5DE-1CD2279B25A3}"/>
                                  </a:ext>
                                </a:extLst>
                              </p:cNvPr>
                              <p:cNvSpPr txBox="1"/>
                              <p:nvPr/>
                            </p:nvSpPr>
                            <p:spPr>
                              <a:xfrm>
                                <a:off x="-524107" y="184435"/>
                                <a:ext cx="379160" cy="265965"/>
                              </a:xfrm>
                              <a:prstGeom prst="rect">
                                <a:avLst/>
                              </a:prstGeom>
                              <a:noFill/>
                              <a:ln w="6350">
                                <a:noFill/>
                              </a:ln>
                            </p:spPr>
                            <p:txBody>
                              <a:bodyPr rot="0" spcFirstLastPara="0" vert="horz" wrap="none" lIns="91440" tIns="45720" rIns="91440" bIns="45720" numCol="1" spcCol="0" rtlCol="0" fromWordArt="0" anchor="t" anchorCtr="0" forceAA="0" compatLnSpc="1">
                                <a:prstTxWarp prst="textNoShape">
                                  <a:avLst/>
                                </a:prstTxWarp>
                                <a:noAutofit/>
                              </a:bodyPr>
                              <a:lstStyle/>
                              <a:p>
                                <a:pPr>
                                  <a:lnSpc>
                                    <a:spcPct val="107000"/>
                                  </a:lnSpc>
                                  <a:spcAft>
                                    <a:spcPts val="800"/>
                                  </a:spcAft>
                                </a:pPr>
                                <a14:m>
                                  <m:oMathPara xmlns:m="http://schemas.openxmlformats.org/officeDocument/2006/math">
                                    <m:oMathParaPr>
                                      <m:jc m:val="centerGroup"/>
                                    </m:oMathParaPr>
                                    <m:oMath xmlns:m="http://schemas.openxmlformats.org/officeDocument/2006/math">
                                      <m:sSub>
                                        <m:sSubPr>
                                          <m:ctrlPr>
                                            <a:rPr lang="en-NZ" sz="900" i="1" kern="100">
                                              <a:effectLst/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Times New Roman" panose="020206030504050203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NZ" sz="900" i="1" kern="100">
                                              <a:effectLst/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Times New Roman" panose="020206030504050203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NZ" sz="900" i="1" kern="100">
                                              <a:effectLst/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Times New Roman" panose="02020603050405020304" pitchFamily="18" charset="0"/>
                                            </a:rPr>
                                            <m:t>𝐵𝐺</m:t>
                                          </m:r>
                                        </m:sub>
                                      </m:sSub>
                                    </m:oMath>
                                  </m:oMathPara>
                                </a14:m>
                                <a:endParaRPr lang="en-NZ" sz="1100" kern="100">
                                  <a:effectLst/>
                                  <a:latin typeface="Calibri" panose="020F0502020204030204" pitchFamily="34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endParaRPr>
                              </a:p>
                            </p:txBody>
                          </p:sp>
                        </mc:Choice>
                        <mc:Fallback>
                          <p:sp>
                            <p:nvSpPr>
                              <p:cNvPr id="70" name="Text Box 3552">
                                <a:extLst>
                                  <a:ext uri="{FF2B5EF4-FFF2-40B4-BE49-F238E27FC236}">
                                    <a16:creationId xmlns:a16="http://schemas.microsoft.com/office/drawing/2014/main" id="{2D6BD22E-E45A-0632-B5DE-1CD2279B25A3}"/>
                                  </a:ext>
                                </a:extLst>
                              </p:cNvPr>
                              <p:cNvSpPr txBox="1">
                                <a:spLocks noRot="1" noChangeAspect="1" noMove="1" noResize="1" noEditPoints="1" noAdjustHandles="1" noChangeArrowheads="1" noChangeShapeType="1" noTextEdit="1"/>
                              </p:cNvSpPr>
                              <p:nvPr/>
                            </p:nvSpPr>
                            <p:spPr>
                              <a:xfrm>
                                <a:off x="-524107" y="184435"/>
                                <a:ext cx="379160" cy="265965"/>
                              </a:xfrm>
                              <a:prstGeom prst="rect">
                                <a:avLst/>
                              </a:prstGeom>
                              <a:blipFill>
                                <a:blip r:embed="rId35"/>
                                <a:stretch>
                                  <a:fillRect/>
                                </a:stretch>
                              </a:blipFill>
                              <a:ln w="6350">
                                <a:noFill/>
                              </a:ln>
                            </p:spPr>
                            <p:txBody>
                              <a:bodyPr/>
                              <a:lstStyle/>
                              <a:p>
                                <a:r>
                                  <a:rPr lang="en-NZ">
                                    <a:noFill/>
                                  </a:rPr>
                                  <a:t> </a:t>
                                </a:r>
                              </a:p>
                            </p:txBody>
                          </p:sp>
                        </mc:Fallback>
                      </mc:AlternateContent>
                    </p:grpSp>
                    <mc:AlternateContent xmlns:mc="http://schemas.openxmlformats.org/markup-compatibility/2006">
                      <mc:Choice xmlns:a14="http://schemas.microsoft.com/office/drawing/2010/main" Requires="a14">
                        <p:sp>
                          <p:nvSpPr>
                            <p:cNvPr id="68" name="Text Box 56">
                              <a:extLst>
                                <a:ext uri="{FF2B5EF4-FFF2-40B4-BE49-F238E27FC236}">
                                  <a16:creationId xmlns:a16="http://schemas.microsoft.com/office/drawing/2014/main" id="{B3906E5A-FFF5-3EC4-41FC-1683E9293D63}"/>
                                </a:ext>
                              </a:extLst>
                            </p:cNvPr>
                            <p:cNvSpPr txBox="1"/>
                            <p:nvPr/>
                          </p:nvSpPr>
                          <p:spPr>
                            <a:xfrm>
                              <a:off x="0" y="135789"/>
                              <a:ext cx="308123" cy="226828"/>
                            </a:xfrm>
                            <a:prstGeom prst="rect">
                              <a:avLst/>
                            </a:prstGeom>
                            <a:noFill/>
                            <a:ln w="6350">
                              <a:noFill/>
                            </a:ln>
                          </p:spPr>
                          <p:txBody>
                            <a:bodyPr rot="0" spcFirstLastPara="0" vert="horz" wrap="none" lIns="91440" tIns="45720" rIns="91440" bIns="45720" numCol="1" spcCol="0" rtlCol="0" fromWordArt="0" anchor="t" anchorCtr="0" forceAA="0" compatLnSpc="1">
                              <a:prstTxWarp prst="textNoShape">
                                <a:avLst/>
                              </a:prstTxWarp>
                              <a:noAutofit/>
                            </a:bodyPr>
                            <a:lstStyle/>
                            <a:p>
                              <a:pPr>
                                <a:lnSpc>
                                  <a:spcPct val="107000"/>
                                </a:lnSpc>
                                <a:spcAft>
                                  <a:spcPts val="800"/>
                                </a:spcAft>
                              </a:pPr>
                              <a14:m>
                                <m:oMathPara xmlns:m="http://schemas.openxmlformats.org/officeDocument/2006/math">
                                  <m:oMathParaPr>
                                    <m:jc m:val="centerGroup"/>
                                  </m:oMathParaPr>
                                  <m:oMath xmlns:m="http://schemas.openxmlformats.org/officeDocument/2006/math">
                                    <m:sSub>
                                      <m:sSubPr>
                                        <m:ctrlPr>
                                          <a:rPr lang="en-NZ" sz="800" b="1" i="1" kern="100">
                                            <a:solidFill>
                                              <a:srgbClr val="00B05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NZ" sz="800" b="1" i="1" kern="100">
                                            <a:solidFill>
                                              <a:srgbClr val="00B05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Times New Roman" panose="02020603050405020304" pitchFamily="18" charset="0"/>
                                          </a:rPr>
                                          <m:t>𝑮</m:t>
                                        </m:r>
                                      </m:e>
                                      <m:sub>
                                        <m:r>
                                          <a:rPr lang="en-NZ" sz="800" b="1" i="1" kern="100">
                                            <a:solidFill>
                                              <a:srgbClr val="00B05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Times New Roman" panose="02020603050405020304" pitchFamily="18" charset="0"/>
                                          </a:rPr>
                                          <m:t>𝜶</m:t>
                                        </m:r>
                                      </m:sub>
                                    </m:sSub>
                                  </m:oMath>
                                </m:oMathPara>
                              </a14:m>
                              <a:endParaRPr lang="en-NZ" sz="1100" kern="100">
                                <a:effectLst/>
                                <a:latin typeface="Calibri" panose="020F0502020204030204" pitchFamily="34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endParaRPr>
                            </a:p>
                          </p:txBody>
                        </p:sp>
                      </mc:Choice>
                      <mc:Fallback>
                        <p:sp>
                          <p:nvSpPr>
                            <p:cNvPr id="68" name="Text Box 56">
                              <a:extLst>
                                <a:ext uri="{FF2B5EF4-FFF2-40B4-BE49-F238E27FC236}">
                                  <a16:creationId xmlns:a16="http://schemas.microsoft.com/office/drawing/2014/main" id="{B3906E5A-FFF5-3EC4-41FC-1683E9293D63}"/>
                                </a:ext>
                              </a:extLst>
                            </p:cNvPr>
                            <p:cNvSpPr txBox="1">
                              <a:spLocks noRot="1" noChangeAspect="1" noMove="1" noResize="1" noEditPoints="1" noAdjustHandles="1" noChangeArrowheads="1" noChangeShapeType="1" noTextEdit="1"/>
                            </p:cNvSpPr>
                            <p:nvPr/>
                          </p:nvSpPr>
                          <p:spPr>
                            <a:xfrm>
                              <a:off x="0" y="135789"/>
                              <a:ext cx="308123" cy="226828"/>
                            </a:xfrm>
                            <a:prstGeom prst="rect">
                              <a:avLst/>
                            </a:prstGeom>
                            <a:blipFill>
                              <a:blip r:embed="rId6"/>
                              <a:stretch>
                                <a:fillRect/>
                              </a:stretch>
                            </a:blipFill>
                            <a:ln w="6350">
                              <a:noFill/>
                            </a:ln>
                          </p:spPr>
                          <p:txBody>
                            <a:bodyPr/>
                            <a:lstStyle/>
                            <a:p>
                              <a:r>
                                <a:rPr lang="en-NZ">
                                  <a:noFill/>
                                </a:rPr>
                                <a:t> </a:t>
                              </a:r>
                            </a:p>
                          </p:txBody>
                        </p:sp>
                      </mc:Fallback>
                    </mc:AlternateContent>
                  </p:grpSp>
                </p:grpSp>
                <p:grpSp>
                  <p:nvGrpSpPr>
                    <p:cNvPr id="22" name="Group 21">
                      <a:extLst>
                        <a:ext uri="{FF2B5EF4-FFF2-40B4-BE49-F238E27FC236}">
                          <a16:creationId xmlns:a16="http://schemas.microsoft.com/office/drawing/2014/main" id="{51AC258B-FC68-C75C-8D09-0BBF8BD1743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11146" y="1823514"/>
                      <a:ext cx="991237" cy="303530"/>
                      <a:chOff x="0" y="95140"/>
                      <a:chExt cx="992309" cy="304853"/>
                    </a:xfrm>
                  </p:grpSpPr>
                  <p:grpSp>
                    <p:nvGrpSpPr>
                      <p:cNvPr id="51" name="Group 50">
                        <a:extLst>
                          <a:ext uri="{FF2B5EF4-FFF2-40B4-BE49-F238E27FC236}">
                            <a16:creationId xmlns:a16="http://schemas.microsoft.com/office/drawing/2014/main" id="{A07EA7C3-9467-D74C-3561-95867D7D0868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419993" y="103805"/>
                        <a:ext cx="572316" cy="296188"/>
                        <a:chOff x="382164" y="8863"/>
                        <a:chExt cx="572945" cy="296864"/>
                      </a:xfrm>
                    </p:grpSpPr>
                    <p:grpSp>
                      <p:nvGrpSpPr>
                        <p:cNvPr id="59" name="Group 58">
                          <a:extLst>
                            <a:ext uri="{FF2B5EF4-FFF2-40B4-BE49-F238E27FC236}">
                              <a16:creationId xmlns:a16="http://schemas.microsoft.com/office/drawing/2014/main" id="{1E12D98C-F38E-3986-A5F5-967204B32C4C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382164" y="8863"/>
                          <a:ext cx="375255" cy="267978"/>
                          <a:chOff x="-5351" y="8863"/>
                          <a:chExt cx="375255" cy="267978"/>
                        </a:xfrm>
                      </p:grpSpPr>
                      <p:sp>
                        <p:nvSpPr>
                          <p:cNvPr id="63" name="Oval 62">
                            <a:extLst>
                              <a:ext uri="{FF2B5EF4-FFF2-40B4-BE49-F238E27FC236}">
                                <a16:creationId xmlns:a16="http://schemas.microsoft.com/office/drawing/2014/main" id="{8A7A5B57-8BD9-1296-8DDF-D149DFF7D496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0" y="44190"/>
                            <a:ext cx="359410" cy="179004"/>
                          </a:xfrm>
                          <a:prstGeom prst="ellipse">
                            <a:avLst/>
                          </a:prstGeom>
                          <a:gradFill flip="none" rotWithShape="1">
                            <a:gsLst>
                              <a:gs pos="0">
                                <a:srgbClr val="00B050"/>
                              </a:gs>
                              <a:gs pos="51000">
                                <a:schemeClr val="bg1"/>
                              </a:gs>
                              <a:gs pos="100000">
                                <a:srgbClr val="00B050"/>
                              </a:gs>
                            </a:gsLst>
                            <a:lin ang="0" scaled="1"/>
                            <a:tileRect/>
                          </a:gradFill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ot="0" spcFirstLastPara="0" vert="horz" wrap="square" lIns="91440" tIns="45720" rIns="91440" bIns="45720" numCol="1" spcCol="0" rtlCol="0" fromWordArt="0" anchor="ctr" anchorCtr="0" forceAA="0" compatLnSpc="1">
                            <a:prstTxWarp prst="textNoShape">
                              <a:avLst/>
                            </a:prstTxWarp>
                            <a:noAutofit/>
                          </a:bodyPr>
                          <a:lstStyle/>
                          <a:p>
                            <a:endParaRPr lang="en-NZ"/>
                          </a:p>
                        </p:txBody>
                      </p:sp>
                      <mc:AlternateContent xmlns:mc="http://schemas.openxmlformats.org/markup-compatibility/2006">
                        <mc:Choice xmlns:a14="http://schemas.microsoft.com/office/drawing/2010/main" Requires="a14">
                          <p:sp>
                            <p:nvSpPr>
                              <p:cNvPr id="64" name="Text Box 3289">
                                <a:extLst>
                                  <a:ext uri="{FF2B5EF4-FFF2-40B4-BE49-F238E27FC236}">
                                    <a16:creationId xmlns:a16="http://schemas.microsoft.com/office/drawing/2014/main" id="{CDC4AA00-1F6C-4C6A-865E-33ABE52BD263}"/>
                                  </a:ext>
                                </a:extLst>
                              </p:cNvPr>
                              <p:cNvSpPr txBox="1"/>
                              <p:nvPr/>
                            </p:nvSpPr>
                            <p:spPr>
                              <a:xfrm>
                                <a:off x="-5351" y="8863"/>
                                <a:ext cx="375255" cy="267978"/>
                              </a:xfrm>
                              <a:prstGeom prst="rect">
                                <a:avLst/>
                              </a:prstGeom>
                              <a:noFill/>
                              <a:ln w="6350">
                                <a:noFill/>
                              </a:ln>
                            </p:spPr>
                            <p:txBody>
                              <a:bodyPr rot="0" spcFirstLastPara="0" vert="horz" wrap="none" lIns="91440" tIns="45720" rIns="91440" bIns="45720" numCol="1" spcCol="0" rtlCol="0" fromWordArt="0" anchor="t" anchorCtr="0" forceAA="0" compatLnSpc="1">
                                <a:prstTxWarp prst="textNoShape">
                                  <a:avLst/>
                                </a:prstTxWarp>
                                <a:noAutofit/>
                              </a:bodyPr>
                              <a:lstStyle/>
                              <a:p>
                                <a:pPr>
                                  <a:lnSpc>
                                    <a:spcPct val="107000"/>
                                  </a:lnSpc>
                                  <a:spcAft>
                                    <a:spcPts val="800"/>
                                  </a:spcAft>
                                </a:pPr>
                                <a14:m>
                                  <m:oMathPara xmlns:m="http://schemas.openxmlformats.org/officeDocument/2006/math">
                                    <m:oMathParaPr>
                                      <m:jc m:val="centerGroup"/>
                                    </m:oMathParaPr>
                                    <m:oMath xmlns:m="http://schemas.openxmlformats.org/officeDocument/2006/math">
                                      <m:sSub>
                                        <m:sSubPr>
                                          <m:ctrlPr>
                                            <a:rPr lang="en-NZ" sz="900" i="1" kern="100">
                                              <a:effectLst/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Times New Roman" panose="020206030504050203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NZ" sz="900" i="1" kern="100">
                                              <a:effectLst/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Times New Roman" panose="020206030504050203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NZ" sz="900" i="1" kern="100">
                                              <a:effectLst/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Times New Roman" panose="02020603050405020304" pitchFamily="18" charset="0"/>
                                            </a:rPr>
                                            <m:t>𝐺𝑃</m:t>
                                          </m:r>
                                        </m:sub>
                                      </m:sSub>
                                    </m:oMath>
                                  </m:oMathPara>
                                </a14:m>
                                <a:endParaRPr lang="en-NZ" sz="1100" kern="100">
                                  <a:effectLst/>
                                  <a:latin typeface="Calibri" panose="020F0502020204030204" pitchFamily="34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endParaRPr>
                              </a:p>
                            </p:txBody>
                          </p:sp>
                        </mc:Choice>
                        <mc:Fallback>
                          <p:sp>
                            <p:nvSpPr>
                              <p:cNvPr id="64" name="Text Box 3289">
                                <a:extLst>
                                  <a:ext uri="{FF2B5EF4-FFF2-40B4-BE49-F238E27FC236}">
                                    <a16:creationId xmlns:a16="http://schemas.microsoft.com/office/drawing/2014/main" id="{CDC4AA00-1F6C-4C6A-865E-33ABE52BD263}"/>
                                  </a:ext>
                                </a:extLst>
                              </p:cNvPr>
                              <p:cNvSpPr txBox="1">
                                <a:spLocks noRot="1" noChangeAspect="1" noMove="1" noResize="1" noEditPoints="1" noAdjustHandles="1" noChangeArrowheads="1" noChangeShapeType="1" noTextEdit="1"/>
                              </p:cNvSpPr>
                              <p:nvPr/>
                            </p:nvSpPr>
                            <p:spPr>
                              <a:xfrm>
                                <a:off x="-5351" y="8863"/>
                                <a:ext cx="375255" cy="267978"/>
                              </a:xfrm>
                              <a:prstGeom prst="rect">
                                <a:avLst/>
                              </a:prstGeom>
                              <a:blipFill>
                                <a:blip r:embed="rId36"/>
                                <a:stretch>
                                  <a:fillRect/>
                                </a:stretch>
                              </a:blipFill>
                              <a:ln w="6350">
                                <a:noFill/>
                              </a:ln>
                            </p:spPr>
                            <p:txBody>
                              <a:bodyPr/>
                              <a:lstStyle/>
                              <a:p>
                                <a:r>
                                  <a:rPr lang="en-NZ">
                                    <a:noFill/>
                                  </a:rPr>
                                  <a:t> </a:t>
                                </a:r>
                              </a:p>
                            </p:txBody>
                          </p:sp>
                        </mc:Fallback>
                      </mc:AlternateContent>
                    </p:grpSp>
                    <p:grpSp>
                      <p:nvGrpSpPr>
                        <p:cNvPr id="60" name="Group 59">
                          <a:extLst>
                            <a:ext uri="{FF2B5EF4-FFF2-40B4-BE49-F238E27FC236}">
                              <a16:creationId xmlns:a16="http://schemas.microsoft.com/office/drawing/2014/main" id="{4EE09651-D786-C40A-A828-83F4B6C0DF25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613886" y="16995"/>
                          <a:ext cx="341223" cy="288732"/>
                          <a:chOff x="-11577" y="20393"/>
                          <a:chExt cx="341223" cy="288732"/>
                        </a:xfrm>
                      </p:grpSpPr>
                      <p:sp>
                        <p:nvSpPr>
                          <p:cNvPr id="61" name="Oval 60">
                            <a:extLst>
                              <a:ext uri="{FF2B5EF4-FFF2-40B4-BE49-F238E27FC236}">
                                <a16:creationId xmlns:a16="http://schemas.microsoft.com/office/drawing/2014/main" id="{39815E25-C297-B7B6-E99C-92C181463CBF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54388" y="50989"/>
                            <a:ext cx="200556" cy="179705"/>
                          </a:xfrm>
                          <a:prstGeom prst="ellipse">
                            <a:avLst/>
                          </a:prstGeom>
                          <a:gradFill flip="none" rotWithShape="1">
                            <a:gsLst>
                              <a:gs pos="0">
                                <a:srgbClr val="FFC000"/>
                              </a:gs>
                              <a:gs pos="51000">
                                <a:schemeClr val="bg1"/>
                              </a:gs>
                              <a:gs pos="100000">
                                <a:srgbClr val="FFC000"/>
                              </a:gs>
                            </a:gsLst>
                            <a:lin ang="0" scaled="1"/>
                            <a:tileRect/>
                          </a:gradFill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ot="0" spcFirstLastPara="0" vert="horz" wrap="square" lIns="91440" tIns="45720" rIns="91440" bIns="45720" numCol="1" spcCol="0" rtlCol="0" fromWordArt="0" anchor="ctr" anchorCtr="0" forceAA="0" compatLnSpc="1">
                            <a:prstTxWarp prst="textNoShape">
                              <a:avLst/>
                            </a:prstTxWarp>
                            <a:noAutofit/>
                          </a:bodyPr>
                          <a:lstStyle/>
                          <a:p>
                            <a:endParaRPr lang="en-NZ"/>
                          </a:p>
                        </p:txBody>
                      </p:sp>
                      <mc:AlternateContent xmlns:mc="http://schemas.openxmlformats.org/markup-compatibility/2006">
                        <mc:Choice xmlns:a14="http://schemas.microsoft.com/office/drawing/2010/main" Requires="a14">
                          <p:sp>
                            <p:nvSpPr>
                              <p:cNvPr id="62" name="Text Box 3295">
                                <a:extLst>
                                  <a:ext uri="{FF2B5EF4-FFF2-40B4-BE49-F238E27FC236}">
                                    <a16:creationId xmlns:a16="http://schemas.microsoft.com/office/drawing/2014/main" id="{61A7653F-AB6F-FD92-300B-4756DF55F543}"/>
                                  </a:ext>
                                </a:extLst>
                              </p:cNvPr>
                              <p:cNvSpPr txBox="1"/>
                              <p:nvPr/>
                            </p:nvSpPr>
                            <p:spPr>
                              <a:xfrm>
                                <a:off x="-11577" y="20393"/>
                                <a:ext cx="341223" cy="288732"/>
                              </a:xfrm>
                              <a:prstGeom prst="rect">
                                <a:avLst/>
                              </a:prstGeom>
                              <a:noFill/>
                              <a:ln w="6350">
                                <a:noFill/>
                              </a:ln>
                            </p:spPr>
                            <p:txBody>
                              <a:bodyPr rot="0" spcFirstLastPara="0" vert="horz" wrap="none" lIns="91440" tIns="45720" rIns="91440" bIns="45720" numCol="1" spcCol="0" rtlCol="0" fromWordArt="0" anchor="t" anchorCtr="0" forceAA="0" compatLnSpc="1">
                                <a:prstTxWarp prst="textNoShape">
                                  <a:avLst/>
                                </a:prstTxWarp>
                                <a:noAutofit/>
                              </a:bodyPr>
                              <a:lstStyle/>
                              <a:p>
                                <a:pPr>
                                  <a:lnSpc>
                                    <a:spcPct val="107000"/>
                                  </a:lnSpc>
                                  <a:spcAft>
                                    <a:spcPts val="800"/>
                                  </a:spcAft>
                                </a:pPr>
                                <a14:m>
                                  <m:oMathPara xmlns:m="http://schemas.openxmlformats.org/officeDocument/2006/math">
                                    <m:oMathParaPr>
                                      <m:jc m:val="centerGroup"/>
                                    </m:oMathParaPr>
                                    <m:oMath xmlns:m="http://schemas.openxmlformats.org/officeDocument/2006/math">
                                      <m:sSub>
                                        <m:sSubPr>
                                          <m:ctrlPr>
                                            <a:rPr lang="en-NZ" sz="800" i="1" kern="100">
                                              <a:effectLst/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Times New Roman" panose="020206030504050203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NZ" sz="800" i="1" kern="100">
                                              <a:effectLst/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Times New Roman" panose="02020603050405020304" pitchFamily="18" charset="0"/>
                                            </a:rPr>
                                            <m:t>𝐺</m:t>
                                          </m:r>
                                        </m:e>
                                        <m:sub>
                                          <m:r>
                                            <a:rPr lang="en-NZ" sz="800" i="1" kern="100">
                                              <a:effectLst/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Times New Roman" panose="02020603050405020304" pitchFamily="18" charset="0"/>
                                            </a:rPr>
                                            <m:t>𝛽𝛾</m:t>
                                          </m:r>
                                        </m:sub>
                                      </m:sSub>
                                    </m:oMath>
                                  </m:oMathPara>
                                </a14:m>
                                <a:endParaRPr lang="en-NZ" sz="1100" kern="100">
                                  <a:effectLst/>
                                  <a:latin typeface="Calibri" panose="020F0502020204030204" pitchFamily="34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endParaRPr>
                              </a:p>
                              <a:p>
                                <a:pPr>
                                  <a:lnSpc>
                                    <a:spcPct val="107000"/>
                                  </a:lnSpc>
                                  <a:spcAft>
                                    <a:spcPts val="800"/>
                                  </a:spcAft>
                                </a:pPr>
                                <a:r>
                                  <a:rPr lang="en-NZ" sz="800" kern="100">
                                    <a:effectLst/>
                                    <a:latin typeface="Calibri" panose="020F0502020204030204" pitchFamily="34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a:t> </a:t>
                                </a:r>
                                <a:endParaRPr lang="en-NZ" sz="1100" kern="100">
                                  <a:effectLst/>
                                  <a:latin typeface="Calibri" panose="020F0502020204030204" pitchFamily="34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endParaRPr>
                              </a:p>
                            </p:txBody>
                          </p:sp>
                        </mc:Choice>
                        <mc:Fallback>
                          <p:sp>
                            <p:nvSpPr>
                              <p:cNvPr id="62" name="Text Box 3295">
                                <a:extLst>
                                  <a:ext uri="{FF2B5EF4-FFF2-40B4-BE49-F238E27FC236}">
                                    <a16:creationId xmlns:a16="http://schemas.microsoft.com/office/drawing/2014/main" id="{61A7653F-AB6F-FD92-300B-4756DF55F543}"/>
                                  </a:ext>
                                </a:extLst>
                              </p:cNvPr>
                              <p:cNvSpPr txBox="1">
                                <a:spLocks noRot="1" noChangeAspect="1" noMove="1" noResize="1" noEditPoints="1" noAdjustHandles="1" noChangeArrowheads="1" noChangeShapeType="1" noTextEdit="1"/>
                              </p:cNvSpPr>
                              <p:nvPr/>
                            </p:nvSpPr>
                            <p:spPr>
                              <a:xfrm>
                                <a:off x="-11577" y="20393"/>
                                <a:ext cx="341223" cy="288732"/>
                              </a:xfrm>
                              <a:prstGeom prst="rect">
                                <a:avLst/>
                              </a:prstGeom>
                              <a:blipFill>
                                <a:blip r:embed="rId10"/>
                                <a:stretch>
                                  <a:fillRect/>
                                </a:stretch>
                              </a:blipFill>
                              <a:ln w="6350">
                                <a:noFill/>
                              </a:ln>
                            </p:spPr>
                            <p:txBody>
                              <a:bodyPr/>
                              <a:lstStyle/>
                              <a:p>
                                <a:r>
                                  <a:rPr lang="en-NZ">
                                    <a:noFill/>
                                  </a:rPr>
                                  <a:t> </a:t>
                                </a:r>
                              </a:p>
                            </p:txBody>
                          </p:sp>
                        </mc:Fallback>
                      </mc:AlternateContent>
                    </p:grpSp>
                  </p:grpSp>
                  <p:grpSp>
                    <p:nvGrpSpPr>
                      <p:cNvPr id="52" name="Group 51">
                        <a:extLst>
                          <a:ext uri="{FF2B5EF4-FFF2-40B4-BE49-F238E27FC236}">
                            <a16:creationId xmlns:a16="http://schemas.microsoft.com/office/drawing/2014/main" id="{4828C1AA-F1AE-553B-B671-AA575B53268B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0" y="95140"/>
                        <a:ext cx="536781" cy="270014"/>
                        <a:chOff x="19048" y="0"/>
                        <a:chExt cx="536781" cy="270014"/>
                      </a:xfrm>
                    </p:grpSpPr>
                    <p:grpSp>
                      <p:nvGrpSpPr>
                        <p:cNvPr id="53" name="Group 52">
                          <a:extLst>
                            <a:ext uri="{FF2B5EF4-FFF2-40B4-BE49-F238E27FC236}">
                              <a16:creationId xmlns:a16="http://schemas.microsoft.com/office/drawing/2014/main" id="{27385979-AC05-FC47-BA1D-084B353C686F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9048" y="0"/>
                          <a:ext cx="476952" cy="251460"/>
                          <a:chOff x="4782" y="10973"/>
                          <a:chExt cx="477698" cy="252000"/>
                        </a:xfrm>
                      </p:grpSpPr>
                      <p:sp>
                        <p:nvSpPr>
                          <p:cNvPr id="57" name="Oval 56">
                            <a:extLst>
                              <a:ext uri="{FF2B5EF4-FFF2-40B4-BE49-F238E27FC236}">
                                <a16:creationId xmlns:a16="http://schemas.microsoft.com/office/drawing/2014/main" id="{A0A43E05-3768-3EFC-85DC-32DC96A08E2A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85864" y="10973"/>
                            <a:ext cx="396616" cy="252000"/>
                          </a:xfrm>
                          <a:prstGeom prst="ellipse">
                            <a:avLst/>
                          </a:prstGeom>
                          <a:gradFill flip="none" rotWithShape="1">
                            <a:gsLst>
                              <a:gs pos="98000">
                                <a:srgbClr val="00B0F0"/>
                              </a:gs>
                              <a:gs pos="26000">
                                <a:schemeClr val="bg1"/>
                              </a:gs>
                            </a:gsLst>
                            <a:lin ang="0" scaled="1"/>
                            <a:tileRect/>
                          </a:gradFill>
                          <a:ln w="9525"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ot="0" spcFirstLastPara="0" vert="horz" wrap="square" lIns="91440" tIns="45720" rIns="91440" bIns="45720" numCol="1" spcCol="0" rtlCol="0" fromWordArt="0" anchor="ctr" anchorCtr="0" forceAA="0" compatLnSpc="1">
                            <a:prstTxWarp prst="textNoShape">
                              <a:avLst/>
                            </a:prstTxWarp>
                            <a:noAutofit/>
                          </a:bodyPr>
                          <a:lstStyle/>
                          <a:p>
                            <a:endParaRPr lang="en-NZ"/>
                          </a:p>
                        </p:txBody>
                      </p:sp>
                      <mc:AlternateContent xmlns:mc="http://schemas.openxmlformats.org/markup-compatibility/2006">
                        <mc:Choice xmlns:a14="http://schemas.microsoft.com/office/drawing/2010/main" Requires="a14">
                          <p:sp>
                            <p:nvSpPr>
                              <p:cNvPr id="58" name="Text Box 62">
                                <a:extLst>
                                  <a:ext uri="{FF2B5EF4-FFF2-40B4-BE49-F238E27FC236}">
                                    <a16:creationId xmlns:a16="http://schemas.microsoft.com/office/drawing/2014/main" id="{72899371-487A-787D-2963-5233BAD34009}"/>
                                  </a:ext>
                                </a:extLst>
                              </p:cNvPr>
                              <p:cNvSpPr txBox="1"/>
                              <p:nvPr/>
                            </p:nvSpPr>
                            <p:spPr>
                              <a:xfrm>
                                <a:off x="4782" y="19060"/>
                                <a:ext cx="308610" cy="227330"/>
                              </a:xfrm>
                              <a:prstGeom prst="rect">
                                <a:avLst/>
                              </a:prstGeom>
                              <a:noFill/>
                              <a:ln w="6350">
                                <a:noFill/>
                              </a:ln>
                            </p:spPr>
                            <p:txBody>
                              <a:bodyPr rot="0" spcFirstLastPara="0" vert="horz" wrap="none" lIns="91440" tIns="45720" rIns="91440" bIns="45720" numCol="1" spcCol="0" rtlCol="0" fromWordArt="0" anchor="t" anchorCtr="0" forceAA="0" compatLnSpc="1">
                                <a:prstTxWarp prst="textNoShape">
                                  <a:avLst/>
                                </a:prstTxWarp>
                                <a:noAutofit/>
                              </a:bodyPr>
                              <a:lstStyle/>
                              <a:p>
                                <a:pPr>
                                  <a:lnSpc>
                                    <a:spcPct val="107000"/>
                                  </a:lnSpc>
                                  <a:spcAft>
                                    <a:spcPts val="800"/>
                                  </a:spcAft>
                                </a:pPr>
                                <a14:m>
                                  <m:oMathPara xmlns:m="http://schemas.openxmlformats.org/officeDocument/2006/math">
                                    <m:oMathParaPr>
                                      <m:jc m:val="centerGroup"/>
                                    </m:oMathParaPr>
                                    <m:oMath xmlns:m="http://schemas.openxmlformats.org/officeDocument/2006/math">
                                      <m:sSub>
                                        <m:sSubPr>
                                          <m:ctrlPr>
                                            <a:rPr lang="en-NZ" sz="800" b="1" i="1" kern="100">
                                              <a:solidFill>
                                                <a:srgbClr val="00B050"/>
                                              </a:solidFill>
                                              <a:effectLst/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Times New Roman" panose="020206030504050203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NZ" sz="800" b="1" i="1" kern="100">
                                              <a:solidFill>
                                                <a:srgbClr val="00B050"/>
                                              </a:solidFill>
                                              <a:effectLst/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Times New Roman" panose="02020603050405020304" pitchFamily="18" charset="0"/>
                                            </a:rPr>
                                            <m:t>𝑮</m:t>
                                          </m:r>
                                        </m:e>
                                        <m:sub>
                                          <m:r>
                                            <a:rPr lang="en-NZ" sz="800" b="1" i="1" kern="100">
                                              <a:solidFill>
                                                <a:srgbClr val="00B050"/>
                                              </a:solidFill>
                                              <a:effectLst/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Times New Roman" panose="02020603050405020304" pitchFamily="18" charset="0"/>
                                            </a:rPr>
                                            <m:t>𝜶</m:t>
                                          </m:r>
                                        </m:sub>
                                      </m:sSub>
                                    </m:oMath>
                                  </m:oMathPara>
                                </a14:m>
                                <a:endParaRPr lang="en-NZ" sz="1100" kern="100">
                                  <a:effectLst/>
                                  <a:latin typeface="Calibri" panose="020F0502020204030204" pitchFamily="34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endParaRPr>
                              </a:p>
                            </p:txBody>
                          </p:sp>
                        </mc:Choice>
                        <mc:Fallback>
                          <p:sp>
                            <p:nvSpPr>
                              <p:cNvPr id="58" name="Text Box 62">
                                <a:extLst>
                                  <a:ext uri="{FF2B5EF4-FFF2-40B4-BE49-F238E27FC236}">
                                    <a16:creationId xmlns:a16="http://schemas.microsoft.com/office/drawing/2014/main" id="{72899371-487A-787D-2963-5233BAD34009}"/>
                                  </a:ext>
                                </a:extLst>
                              </p:cNvPr>
                              <p:cNvSpPr txBox="1">
                                <a:spLocks noRot="1" noChangeAspect="1" noMove="1" noResize="1" noEditPoints="1" noAdjustHandles="1" noChangeArrowheads="1" noChangeShapeType="1" noTextEdit="1"/>
                              </p:cNvSpPr>
                              <p:nvPr/>
                            </p:nvSpPr>
                            <p:spPr>
                              <a:xfrm>
                                <a:off x="4782" y="19060"/>
                                <a:ext cx="308610" cy="227330"/>
                              </a:xfrm>
                              <a:prstGeom prst="rect">
                                <a:avLst/>
                              </a:prstGeom>
                              <a:blipFill>
                                <a:blip r:embed="rId37"/>
                                <a:stretch>
                                  <a:fillRect/>
                                </a:stretch>
                              </a:blipFill>
                              <a:ln w="6350">
                                <a:noFill/>
                              </a:ln>
                            </p:spPr>
                            <p:txBody>
                              <a:bodyPr/>
                              <a:lstStyle/>
                              <a:p>
                                <a:r>
                                  <a:rPr lang="en-NZ">
                                    <a:noFill/>
                                  </a:rPr>
                                  <a:t> </a:t>
                                </a:r>
                              </a:p>
                            </p:txBody>
                          </p:sp>
                        </mc:Fallback>
                      </mc:AlternateContent>
                    </p:grpSp>
                    <p:grpSp>
                      <p:nvGrpSpPr>
                        <p:cNvPr id="54" name="Group 53">
                          <a:extLst>
                            <a:ext uri="{FF2B5EF4-FFF2-40B4-BE49-F238E27FC236}">
                              <a16:creationId xmlns:a16="http://schemas.microsoft.com/office/drawing/2014/main" id="{2FBC3E60-B011-16BC-BF01-B6F4C2F9968E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76099" y="16649"/>
                          <a:ext cx="379730" cy="253365"/>
                          <a:chOff x="36490" y="245533"/>
                          <a:chExt cx="379730" cy="253365"/>
                        </a:xfrm>
                      </p:grpSpPr>
                      <p:sp>
                        <p:nvSpPr>
                          <p:cNvPr id="55" name="Oval 54">
                            <a:extLst>
                              <a:ext uri="{FF2B5EF4-FFF2-40B4-BE49-F238E27FC236}">
                                <a16:creationId xmlns:a16="http://schemas.microsoft.com/office/drawing/2014/main" id="{2F0A483A-5BEF-3840-B6F7-5BFAE80680B5}"/>
                              </a:ext>
                            </a:extLst>
                          </p:cNvPr>
                          <p:cNvSpPr>
                            <a:spLocks noChangeAspect="1"/>
                          </p:cNvSpPr>
                          <p:nvPr/>
                        </p:nvSpPr>
                        <p:spPr>
                          <a:xfrm>
                            <a:off x="106680" y="265430"/>
                            <a:ext cx="248716" cy="182880"/>
                          </a:xfrm>
                          <a:prstGeom prst="ellipse">
                            <a:avLst/>
                          </a:prstGeom>
                          <a:gradFill flip="none" rotWithShape="1">
                            <a:gsLst>
                              <a:gs pos="0">
                                <a:schemeClr val="bg1">
                                  <a:lumMod val="65000"/>
                                </a:schemeClr>
                              </a:gs>
                              <a:gs pos="51000">
                                <a:schemeClr val="bg1"/>
                              </a:gs>
                              <a:gs pos="100000">
                                <a:schemeClr val="bg1">
                                  <a:lumMod val="65000"/>
                                </a:schemeClr>
                              </a:gs>
                            </a:gsLst>
                            <a:lin ang="0" scaled="1"/>
                            <a:tileRect/>
                          </a:gradFill>
                          <a:ln w="9525"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ot="0" spcFirstLastPara="0" vert="horz" wrap="square" lIns="91440" tIns="45720" rIns="91440" bIns="45720" numCol="1" spcCol="0" rtlCol="0" fromWordArt="0" anchor="ctr" anchorCtr="0" forceAA="0" compatLnSpc="1">
                            <a:prstTxWarp prst="textNoShape">
                              <a:avLst/>
                            </a:prstTxWarp>
                            <a:noAutofit/>
                          </a:bodyPr>
                          <a:lstStyle/>
                          <a:p>
                            <a:endParaRPr lang="en-NZ"/>
                          </a:p>
                        </p:txBody>
                      </p:sp>
                      <mc:AlternateContent xmlns:mc="http://schemas.openxmlformats.org/markup-compatibility/2006">
                        <mc:Choice xmlns:a14="http://schemas.microsoft.com/office/drawing/2010/main" Requires="a14">
                          <p:sp>
                            <p:nvSpPr>
                              <p:cNvPr id="56" name="Text Box 3589">
                                <a:extLst>
                                  <a:ext uri="{FF2B5EF4-FFF2-40B4-BE49-F238E27FC236}">
                                    <a16:creationId xmlns:a16="http://schemas.microsoft.com/office/drawing/2014/main" id="{2178AB65-058D-299F-5AC1-492C04722C25}"/>
                                  </a:ext>
                                </a:extLst>
                              </p:cNvPr>
                              <p:cNvSpPr txBox="1">
                                <a:spLocks noChangeAspect="1"/>
                              </p:cNvSpPr>
                              <p:nvPr/>
                            </p:nvSpPr>
                            <p:spPr>
                              <a:xfrm>
                                <a:off x="36490" y="245533"/>
                                <a:ext cx="379730" cy="253365"/>
                              </a:xfrm>
                              <a:prstGeom prst="rect">
                                <a:avLst/>
                              </a:prstGeom>
                              <a:noFill/>
                              <a:ln w="6350">
                                <a:noFill/>
                              </a:ln>
                            </p:spPr>
                            <p:txBody>
                              <a:bodyPr rot="0" spcFirstLastPara="0" vert="horz" wrap="none" lIns="91440" tIns="45720" rIns="91440" bIns="45720" numCol="1" spcCol="0" rtlCol="0" fromWordArt="0" anchor="t" anchorCtr="0" forceAA="0" compatLnSpc="1">
                                <a:prstTxWarp prst="textNoShape">
                                  <a:avLst/>
                                </a:prstTxWarp>
                                <a:noAutofit/>
                              </a:bodyPr>
                              <a:lstStyle/>
                              <a:p>
                                <a:pPr>
                                  <a:lnSpc>
                                    <a:spcPct val="107000"/>
                                  </a:lnSpc>
                                  <a:spcAft>
                                    <a:spcPts val="800"/>
                                  </a:spcAft>
                                </a:pPr>
                                <a14:m>
                                  <m:oMathPara xmlns:m="http://schemas.openxmlformats.org/officeDocument/2006/math">
                                    <m:oMathParaPr>
                                      <m:jc m:val="centerGroup"/>
                                    </m:oMathParaPr>
                                    <m:oMath xmlns:m="http://schemas.openxmlformats.org/officeDocument/2006/math">
                                      <m:r>
                                        <a:rPr lang="en-NZ" sz="800" i="1" kern="100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𝐺𝑇𝑃</m:t>
                                      </m:r>
                                    </m:oMath>
                                  </m:oMathPara>
                                </a14:m>
                                <a:endParaRPr lang="en-NZ" sz="1100" kern="100">
                                  <a:effectLst/>
                                  <a:latin typeface="Calibri" panose="020F0502020204030204" pitchFamily="34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endParaRPr>
                              </a:p>
                            </p:txBody>
                          </p:sp>
                        </mc:Choice>
                        <mc:Fallback>
                          <p:sp>
                            <p:nvSpPr>
                              <p:cNvPr id="56" name="Text Box 3589">
                                <a:extLst>
                                  <a:ext uri="{FF2B5EF4-FFF2-40B4-BE49-F238E27FC236}">
                                    <a16:creationId xmlns:a16="http://schemas.microsoft.com/office/drawing/2014/main" id="{2178AB65-058D-299F-5AC1-492C04722C25}"/>
                                  </a:ext>
                                </a:extLst>
                              </p:cNvPr>
                              <p:cNvSpPr txBox="1">
                                <a:spLocks noRot="1" noChangeAspect="1" noMove="1" noResize="1" noEditPoints="1" noAdjustHandles="1" noChangeArrowheads="1" noChangeShapeType="1" noTextEdit="1"/>
                              </p:cNvSpPr>
                              <p:nvPr/>
                            </p:nvSpPr>
                            <p:spPr>
                              <a:xfrm>
                                <a:off x="36490" y="245533"/>
                                <a:ext cx="379730" cy="253365"/>
                              </a:xfrm>
                              <a:prstGeom prst="rect">
                                <a:avLst/>
                              </a:prstGeom>
                              <a:blipFill>
                                <a:blip r:embed="rId38"/>
                                <a:stretch>
                                  <a:fillRect/>
                                </a:stretch>
                              </a:blipFill>
                              <a:ln w="6350">
                                <a:noFill/>
                              </a:ln>
                            </p:spPr>
                            <p:txBody>
                              <a:bodyPr/>
                              <a:lstStyle/>
                              <a:p>
                                <a:r>
                                  <a:rPr lang="en-NZ">
                                    <a:noFill/>
                                  </a:rPr>
                                  <a:t> </a:t>
                                </a:r>
                              </a:p>
                            </p:txBody>
                          </p:sp>
                        </mc:Fallback>
                      </mc:AlternateContent>
                    </p:grpSp>
                  </p:grpSp>
                </p:grpSp>
                <p:grpSp>
                  <p:nvGrpSpPr>
                    <p:cNvPr id="23" name="Group 22">
                      <a:extLst>
                        <a:ext uri="{FF2B5EF4-FFF2-40B4-BE49-F238E27FC236}">
                          <a16:creationId xmlns:a16="http://schemas.microsoft.com/office/drawing/2014/main" id="{86331C53-C100-A220-2690-DD232B45B1B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0" y="31881"/>
                      <a:ext cx="4486728" cy="1919192"/>
                      <a:chOff x="0" y="31881"/>
                      <a:chExt cx="4486728" cy="1919192"/>
                    </a:xfrm>
                  </p:grpSpPr>
                  <p:grpSp>
                    <p:nvGrpSpPr>
                      <p:cNvPr id="24" name="Group 23">
                        <a:extLst>
                          <a:ext uri="{FF2B5EF4-FFF2-40B4-BE49-F238E27FC236}">
                            <a16:creationId xmlns:a16="http://schemas.microsoft.com/office/drawing/2014/main" id="{47D36FF9-D459-544C-4EA0-5E374A78D747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0" y="1433485"/>
                        <a:ext cx="3563366" cy="517588"/>
                        <a:chOff x="0" y="0"/>
                        <a:chExt cx="3563366" cy="517588"/>
                      </a:xfrm>
                    </p:grpSpPr>
                    <p:cxnSp>
                      <p:nvCxnSpPr>
                        <p:cNvPr id="43" name="Straight Arrow Connector 42">
                          <a:extLst>
                            <a:ext uri="{FF2B5EF4-FFF2-40B4-BE49-F238E27FC236}">
                              <a16:creationId xmlns:a16="http://schemas.microsoft.com/office/drawing/2014/main" id="{B69A2552-1EB1-E114-2DAB-65885CDDC701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 flipH="1">
                          <a:off x="0" y="517005"/>
                          <a:ext cx="3563366" cy="0"/>
                        </a:xfrm>
                        <a:prstGeom prst="straightConnector1">
                          <a:avLst/>
                        </a:prstGeom>
                        <a:ln w="19050">
                          <a:solidFill>
                            <a:srgbClr val="0070C0"/>
                          </a:solidFill>
                          <a:tailEnd type="triangl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grpSp>
                      <p:nvGrpSpPr>
                        <p:cNvPr id="44" name="Group 43">
                          <a:extLst>
                            <a:ext uri="{FF2B5EF4-FFF2-40B4-BE49-F238E27FC236}">
                              <a16:creationId xmlns:a16="http://schemas.microsoft.com/office/drawing/2014/main" id="{71B3997C-6640-079C-C2E4-F8DAC752E24D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397506" y="0"/>
                          <a:ext cx="1332007" cy="517588"/>
                          <a:chOff x="1" y="0"/>
                          <a:chExt cx="1332007" cy="517588"/>
                        </a:xfrm>
                      </p:grpSpPr>
                      <p:grpSp>
                        <p:nvGrpSpPr>
                          <p:cNvPr id="45" name="Group 44">
                            <a:extLst>
                              <a:ext uri="{FF2B5EF4-FFF2-40B4-BE49-F238E27FC236}">
                                <a16:creationId xmlns:a16="http://schemas.microsoft.com/office/drawing/2014/main" id="{3B60FCA2-9CF7-B14C-1665-A3EAA6F84FEA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1" y="0"/>
                            <a:ext cx="628464" cy="297175"/>
                            <a:chOff x="-340299" y="-1699856"/>
                            <a:chExt cx="628508" cy="297566"/>
                          </a:xfrm>
                        </p:grpSpPr>
                        <p:sp>
                          <p:nvSpPr>
                            <p:cNvPr id="49" name="Freeform: Shape 48">
                              <a:extLst>
                                <a:ext uri="{FF2B5EF4-FFF2-40B4-BE49-F238E27FC236}">
                                  <a16:creationId xmlns:a16="http://schemas.microsoft.com/office/drawing/2014/main" id="{DBF94395-5324-1BCC-B1A7-0E68C8D3279E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 flipV="1">
                              <a:off x="57392" y="-1624635"/>
                              <a:ext cx="230817" cy="204105"/>
                            </a:xfrm>
                            <a:custGeom>
                              <a:avLst/>
                              <a:gdLst>
                                <a:gd name="connsiteX0" fmla="*/ 0 w 698602"/>
                                <a:gd name="connsiteY0" fmla="*/ 0 h 263348"/>
                                <a:gd name="connsiteX1" fmla="*/ 698602 w 698602"/>
                                <a:gd name="connsiteY1" fmla="*/ 263348 h 263348"/>
                                <a:gd name="connsiteX2" fmla="*/ 698602 w 698602"/>
                                <a:gd name="connsiteY2" fmla="*/ 263348 h 263348"/>
                                <a:gd name="connsiteX0" fmla="*/ 0 w 698602"/>
                                <a:gd name="connsiteY0" fmla="*/ 0 h 263348"/>
                                <a:gd name="connsiteX1" fmla="*/ 698602 w 698602"/>
                                <a:gd name="connsiteY1" fmla="*/ 263348 h 263348"/>
                                <a:gd name="connsiteX2" fmla="*/ 698602 w 698602"/>
                                <a:gd name="connsiteY2" fmla="*/ 263348 h 263348"/>
                                <a:gd name="connsiteX0" fmla="*/ 0 w 533986"/>
                                <a:gd name="connsiteY0" fmla="*/ 125032 h 147882"/>
                                <a:gd name="connsiteX1" fmla="*/ 533986 w 533986"/>
                                <a:gd name="connsiteY1" fmla="*/ 0 h 147882"/>
                                <a:gd name="connsiteX2" fmla="*/ 533986 w 533986"/>
                                <a:gd name="connsiteY2" fmla="*/ 0 h 147882"/>
                                <a:gd name="connsiteX0" fmla="*/ 0 w 533986"/>
                                <a:gd name="connsiteY0" fmla="*/ 125032 h 125032"/>
                                <a:gd name="connsiteX1" fmla="*/ 533986 w 533986"/>
                                <a:gd name="connsiteY1" fmla="*/ 0 h 125032"/>
                                <a:gd name="connsiteX2" fmla="*/ 533986 w 533986"/>
                                <a:gd name="connsiteY2" fmla="*/ 0 h 125032"/>
                                <a:gd name="connsiteX0" fmla="*/ 0 w 391182"/>
                                <a:gd name="connsiteY0" fmla="*/ 147079 h 147079"/>
                                <a:gd name="connsiteX1" fmla="*/ 391182 w 391182"/>
                                <a:gd name="connsiteY1" fmla="*/ 0 h 147079"/>
                                <a:gd name="connsiteX2" fmla="*/ 391182 w 391182"/>
                                <a:gd name="connsiteY2" fmla="*/ 0 h 147079"/>
                                <a:gd name="connsiteX0" fmla="*/ 0 w 391182"/>
                                <a:gd name="connsiteY0" fmla="*/ 147079 h 147079"/>
                                <a:gd name="connsiteX1" fmla="*/ 391182 w 391182"/>
                                <a:gd name="connsiteY1" fmla="*/ 0 h 147079"/>
                                <a:gd name="connsiteX0" fmla="*/ 0 w 391182"/>
                                <a:gd name="connsiteY0" fmla="*/ 147079 h 147079"/>
                                <a:gd name="connsiteX1" fmla="*/ 391182 w 391182"/>
                                <a:gd name="connsiteY1" fmla="*/ 0 h 147079"/>
                                <a:gd name="connsiteX0" fmla="*/ 0 w 176352"/>
                                <a:gd name="connsiteY0" fmla="*/ 110090 h 110090"/>
                                <a:gd name="connsiteX1" fmla="*/ 176352 w 176352"/>
                                <a:gd name="connsiteY1" fmla="*/ 11173 h 110090"/>
                                <a:gd name="connsiteX0" fmla="*/ 0 w 176352"/>
                                <a:gd name="connsiteY0" fmla="*/ 102155 h 102155"/>
                                <a:gd name="connsiteX1" fmla="*/ 176352 w 176352"/>
                                <a:gd name="connsiteY1" fmla="*/ 3238 h 102155"/>
                                <a:gd name="connsiteX0" fmla="*/ 0 w 176352"/>
                                <a:gd name="connsiteY0" fmla="*/ 98917 h 98917"/>
                                <a:gd name="connsiteX1" fmla="*/ 176352 w 176352"/>
                                <a:gd name="connsiteY1" fmla="*/ 0 h 98917"/>
                                <a:gd name="connsiteX0" fmla="*/ 0 w 176352"/>
                                <a:gd name="connsiteY0" fmla="*/ 98917 h 98917"/>
                                <a:gd name="connsiteX1" fmla="*/ 176352 w 176352"/>
                                <a:gd name="connsiteY1" fmla="*/ 0 h 98917"/>
                                <a:gd name="connsiteX0" fmla="*/ 0 w 176352"/>
                                <a:gd name="connsiteY0" fmla="*/ 98917 h 98917"/>
                                <a:gd name="connsiteX1" fmla="*/ 176352 w 176352"/>
                                <a:gd name="connsiteY1" fmla="*/ 0 h 98917"/>
                                <a:gd name="connsiteX0" fmla="*/ 0 w 194994"/>
                                <a:gd name="connsiteY0" fmla="*/ 111430 h 111430"/>
                                <a:gd name="connsiteX1" fmla="*/ 194994 w 194994"/>
                                <a:gd name="connsiteY1" fmla="*/ 0 h 111430"/>
                                <a:gd name="connsiteX0" fmla="*/ 0 w 194994"/>
                                <a:gd name="connsiteY0" fmla="*/ 111430 h 111430"/>
                                <a:gd name="connsiteX1" fmla="*/ 194994 w 194994"/>
                                <a:gd name="connsiteY1" fmla="*/ 0 h 111430"/>
                                <a:gd name="connsiteX0" fmla="*/ 0 w 158807"/>
                                <a:gd name="connsiteY0" fmla="*/ 116435 h 116435"/>
                                <a:gd name="connsiteX1" fmla="*/ 158807 w 158807"/>
                                <a:gd name="connsiteY1" fmla="*/ 0 h 116435"/>
                                <a:gd name="connsiteX0" fmla="*/ 0 w 184028"/>
                                <a:gd name="connsiteY0" fmla="*/ 117270 h 117270"/>
                                <a:gd name="connsiteX1" fmla="*/ 184028 w 184028"/>
                                <a:gd name="connsiteY1" fmla="*/ 0 h 117270"/>
                                <a:gd name="connsiteX0" fmla="*/ 0 w 180738"/>
                                <a:gd name="connsiteY0" fmla="*/ 121442 h 121442"/>
                                <a:gd name="connsiteX1" fmla="*/ 180738 w 180738"/>
                                <a:gd name="connsiteY1" fmla="*/ 0 h 121442"/>
                                <a:gd name="connsiteX0" fmla="*/ 0 w 180738"/>
                                <a:gd name="connsiteY0" fmla="*/ 121442 h 121442"/>
                                <a:gd name="connsiteX1" fmla="*/ 180738 w 180738"/>
                                <a:gd name="connsiteY1" fmla="*/ 0 h 121442"/>
                                <a:gd name="connsiteX0" fmla="*/ 0 w 180738"/>
                                <a:gd name="connsiteY0" fmla="*/ 121442 h 121442"/>
                                <a:gd name="connsiteX1" fmla="*/ 180738 w 180738"/>
                                <a:gd name="connsiteY1" fmla="*/ 0 h 121442"/>
                              </a:gdLst>
                              <a:ahLst/>
                              <a:cxnLst>
                                <a:cxn ang="0">
                                  <a:pos x="connsiteX0" y="connsiteY0"/>
                                </a:cxn>
                                <a:cxn ang="0">
                                  <a:pos x="connsiteX1" y="connsiteY1"/>
                                </a:cxn>
                              </a:cxnLst>
                              <a:rect l="l" t="t" r="r" b="b"/>
                              <a:pathLst>
                                <a:path w="180738" h="121442">
                                  <a:moveTo>
                                    <a:pt x="0" y="121442"/>
                                  </a:moveTo>
                                  <a:cubicBezTo>
                                    <a:pt x="43788" y="77175"/>
                                    <a:pt x="123039" y="26147"/>
                                    <a:pt x="180738" y="0"/>
                                  </a:cubicBezTo>
                                </a:path>
                              </a:pathLst>
                            </a:custGeom>
                            <a:noFill/>
                            <a:ln w="12700">
                              <a:solidFill>
                                <a:srgbClr val="0070C0"/>
                              </a:solidFill>
                              <a:headEnd type="triangle" w="med" len="med"/>
                              <a:tailEnd type="none" w="med" len="med"/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ot="0" spcFirstLastPara="0" vert="horz" wrap="square" lIns="91440" tIns="45720" rIns="91440" bIns="45720" numCol="1" spcCol="0" rtlCol="0" fromWordArt="0" anchor="ctr" anchorCtr="0" forceAA="0" compatLnSpc="1">
                              <a:prstTxWarp prst="textNoShape">
                                <a:avLst/>
                              </a:prstTxWarp>
                              <a:noAutofit/>
                            </a:bodyPr>
                            <a:lstStyle/>
                            <a:p>
                              <a:endParaRPr lang="en-NZ"/>
                            </a:p>
                          </p:txBody>
                        </p:sp>
                        <p:sp>
                          <p:nvSpPr>
                            <p:cNvPr id="50" name="Freeform: Shape 49">
                              <a:extLst>
                                <a:ext uri="{FF2B5EF4-FFF2-40B4-BE49-F238E27FC236}">
                                  <a16:creationId xmlns:a16="http://schemas.microsoft.com/office/drawing/2014/main" id="{417E0EE9-8565-DA91-5C37-E1142EB8146E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 flipV="1">
                              <a:off x="-340299" y="-1699856"/>
                              <a:ext cx="453228" cy="297566"/>
                            </a:xfrm>
                            <a:custGeom>
                              <a:avLst/>
                              <a:gdLst>
                                <a:gd name="connsiteX0" fmla="*/ 0 w 698602"/>
                                <a:gd name="connsiteY0" fmla="*/ 0 h 263348"/>
                                <a:gd name="connsiteX1" fmla="*/ 698602 w 698602"/>
                                <a:gd name="connsiteY1" fmla="*/ 263348 h 263348"/>
                                <a:gd name="connsiteX2" fmla="*/ 698602 w 698602"/>
                                <a:gd name="connsiteY2" fmla="*/ 263348 h 263348"/>
                                <a:gd name="connsiteX0" fmla="*/ 0 w 698602"/>
                                <a:gd name="connsiteY0" fmla="*/ 0 h 263348"/>
                                <a:gd name="connsiteX1" fmla="*/ 698602 w 698602"/>
                                <a:gd name="connsiteY1" fmla="*/ 263348 h 263348"/>
                                <a:gd name="connsiteX2" fmla="*/ 698602 w 698602"/>
                                <a:gd name="connsiteY2" fmla="*/ 263348 h 263348"/>
                                <a:gd name="connsiteX0" fmla="*/ 0 w 533986"/>
                                <a:gd name="connsiteY0" fmla="*/ 125032 h 147882"/>
                                <a:gd name="connsiteX1" fmla="*/ 533986 w 533986"/>
                                <a:gd name="connsiteY1" fmla="*/ 0 h 147882"/>
                                <a:gd name="connsiteX2" fmla="*/ 533986 w 533986"/>
                                <a:gd name="connsiteY2" fmla="*/ 0 h 147882"/>
                                <a:gd name="connsiteX0" fmla="*/ 0 w 533986"/>
                                <a:gd name="connsiteY0" fmla="*/ 125032 h 125032"/>
                                <a:gd name="connsiteX1" fmla="*/ 533986 w 533986"/>
                                <a:gd name="connsiteY1" fmla="*/ 0 h 125032"/>
                                <a:gd name="connsiteX2" fmla="*/ 533986 w 533986"/>
                                <a:gd name="connsiteY2" fmla="*/ 0 h 125032"/>
                                <a:gd name="connsiteX0" fmla="*/ 0 w 391182"/>
                                <a:gd name="connsiteY0" fmla="*/ 147079 h 147079"/>
                                <a:gd name="connsiteX1" fmla="*/ 391182 w 391182"/>
                                <a:gd name="connsiteY1" fmla="*/ 0 h 147079"/>
                                <a:gd name="connsiteX2" fmla="*/ 391182 w 391182"/>
                                <a:gd name="connsiteY2" fmla="*/ 0 h 147079"/>
                                <a:gd name="connsiteX0" fmla="*/ 0 w 391182"/>
                                <a:gd name="connsiteY0" fmla="*/ 147079 h 147079"/>
                                <a:gd name="connsiteX1" fmla="*/ 391182 w 391182"/>
                                <a:gd name="connsiteY1" fmla="*/ 0 h 147079"/>
                                <a:gd name="connsiteX0" fmla="*/ 0 w 391182"/>
                                <a:gd name="connsiteY0" fmla="*/ 147079 h 147079"/>
                                <a:gd name="connsiteX1" fmla="*/ 391182 w 391182"/>
                                <a:gd name="connsiteY1" fmla="*/ 0 h 147079"/>
                                <a:gd name="connsiteX0" fmla="*/ 0 w 391182"/>
                                <a:gd name="connsiteY0" fmla="*/ 147079 h 147079"/>
                                <a:gd name="connsiteX1" fmla="*/ 391182 w 391182"/>
                                <a:gd name="connsiteY1" fmla="*/ 0 h 147079"/>
                                <a:gd name="connsiteX0" fmla="*/ 0 w 344918"/>
                                <a:gd name="connsiteY0" fmla="*/ 155944 h 155944"/>
                                <a:gd name="connsiteX1" fmla="*/ 344918 w 344918"/>
                                <a:gd name="connsiteY1" fmla="*/ 0 h 155944"/>
                                <a:gd name="connsiteX0" fmla="*/ 0 w 344918"/>
                                <a:gd name="connsiteY0" fmla="*/ 155944 h 155944"/>
                                <a:gd name="connsiteX1" fmla="*/ 344918 w 344918"/>
                                <a:gd name="connsiteY1" fmla="*/ 0 h 155944"/>
                                <a:gd name="connsiteX0" fmla="*/ 0 w 344918"/>
                                <a:gd name="connsiteY0" fmla="*/ 155944 h 155944"/>
                                <a:gd name="connsiteX1" fmla="*/ 344918 w 344918"/>
                                <a:gd name="connsiteY1" fmla="*/ 0 h 155944"/>
                                <a:gd name="connsiteX0" fmla="*/ 0 w 337043"/>
                                <a:gd name="connsiteY0" fmla="*/ 155944 h 155944"/>
                                <a:gd name="connsiteX1" fmla="*/ 337043 w 337043"/>
                                <a:gd name="connsiteY1" fmla="*/ 0 h 155944"/>
                                <a:gd name="connsiteX0" fmla="*/ 0 w 337043"/>
                                <a:gd name="connsiteY0" fmla="*/ 155944 h 155944"/>
                                <a:gd name="connsiteX1" fmla="*/ 337043 w 337043"/>
                                <a:gd name="connsiteY1" fmla="*/ 0 h 155944"/>
                                <a:gd name="connsiteX0" fmla="*/ 0 w 318341"/>
                                <a:gd name="connsiteY0" fmla="*/ 156683 h 156683"/>
                                <a:gd name="connsiteX1" fmla="*/ 318341 w 318341"/>
                                <a:gd name="connsiteY1" fmla="*/ 0 h 156683"/>
                                <a:gd name="connsiteX0" fmla="*/ 0 w 318341"/>
                                <a:gd name="connsiteY0" fmla="*/ 156683 h 156683"/>
                                <a:gd name="connsiteX1" fmla="*/ 318341 w 318341"/>
                                <a:gd name="connsiteY1" fmla="*/ 0 h 156683"/>
                              </a:gdLst>
                              <a:ahLst/>
                              <a:cxnLst>
                                <a:cxn ang="0">
                                  <a:pos x="connsiteX0" y="connsiteY0"/>
                                </a:cxn>
                                <a:cxn ang="0">
                                  <a:pos x="connsiteX1" y="connsiteY1"/>
                                </a:cxn>
                              </a:cxnLst>
                              <a:rect l="l" t="t" r="r" b="b"/>
                              <a:pathLst>
                                <a:path w="318341" h="156683">
                                  <a:moveTo>
                                    <a:pt x="0" y="156683"/>
                                  </a:moveTo>
                                  <a:cubicBezTo>
                                    <a:pt x="134907" y="82061"/>
                                    <a:pt x="230641" y="31674"/>
                                    <a:pt x="318341" y="0"/>
                                  </a:cubicBezTo>
                                </a:path>
                              </a:pathLst>
                            </a:custGeom>
                            <a:noFill/>
                            <a:ln w="12700">
                              <a:solidFill>
                                <a:srgbClr val="0070C0"/>
                              </a:solidFill>
                              <a:headEnd type="triangle" w="med" len="med"/>
                              <a:tailEnd type="none" w="med" len="med"/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ot="0" spcFirstLastPara="0" vert="horz" wrap="square" lIns="91440" tIns="45720" rIns="91440" bIns="45720" numCol="1" spcCol="0" rtlCol="0" fromWordArt="0" anchor="ctr" anchorCtr="0" forceAA="0" compatLnSpc="1">
                              <a:prstTxWarp prst="textNoShape">
                                <a:avLst/>
                              </a:prstTxWarp>
                              <a:noAutofit/>
                            </a:bodyPr>
                            <a:lstStyle/>
                            <a:p>
                              <a:endParaRPr lang="en-NZ"/>
                            </a:p>
                          </p:txBody>
                        </p:sp>
                      </p:grpSp>
                      <p:grpSp>
                        <p:nvGrpSpPr>
                          <p:cNvPr id="46" name="Group 45">
                            <a:extLst>
                              <a:ext uri="{FF2B5EF4-FFF2-40B4-BE49-F238E27FC236}">
                                <a16:creationId xmlns:a16="http://schemas.microsoft.com/office/drawing/2014/main" id="{A21C2491-AD5B-0DA2-A10B-6E5F186B7ED5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566833" y="365188"/>
                            <a:ext cx="765175" cy="152400"/>
                            <a:chOff x="343065" y="209134"/>
                            <a:chExt cx="765645" cy="152816"/>
                          </a:xfrm>
                        </p:grpSpPr>
                        <p:sp>
                          <p:nvSpPr>
                            <p:cNvPr id="47" name="Freeform: Shape 46">
                              <a:extLst>
                                <a:ext uri="{FF2B5EF4-FFF2-40B4-BE49-F238E27FC236}">
                                  <a16:creationId xmlns:a16="http://schemas.microsoft.com/office/drawing/2014/main" id="{32E5749C-8A84-32D6-97BF-F1E263FB83AC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 flipV="1">
                              <a:off x="515722" y="209134"/>
                              <a:ext cx="592988" cy="152816"/>
                            </a:xfrm>
                            <a:custGeom>
                              <a:avLst/>
                              <a:gdLst>
                                <a:gd name="connsiteX0" fmla="*/ 0 w 698602"/>
                                <a:gd name="connsiteY0" fmla="*/ 0 h 263348"/>
                                <a:gd name="connsiteX1" fmla="*/ 698602 w 698602"/>
                                <a:gd name="connsiteY1" fmla="*/ 263348 h 263348"/>
                                <a:gd name="connsiteX2" fmla="*/ 698602 w 698602"/>
                                <a:gd name="connsiteY2" fmla="*/ 263348 h 263348"/>
                                <a:gd name="connsiteX0" fmla="*/ 0 w 698602"/>
                                <a:gd name="connsiteY0" fmla="*/ 0 h 263348"/>
                                <a:gd name="connsiteX1" fmla="*/ 698602 w 698602"/>
                                <a:gd name="connsiteY1" fmla="*/ 263348 h 263348"/>
                                <a:gd name="connsiteX2" fmla="*/ 698602 w 698602"/>
                                <a:gd name="connsiteY2" fmla="*/ 263348 h 263348"/>
                                <a:gd name="connsiteX0" fmla="*/ 0 w 533986"/>
                                <a:gd name="connsiteY0" fmla="*/ 125032 h 147882"/>
                                <a:gd name="connsiteX1" fmla="*/ 533986 w 533986"/>
                                <a:gd name="connsiteY1" fmla="*/ 0 h 147882"/>
                                <a:gd name="connsiteX2" fmla="*/ 533986 w 533986"/>
                                <a:gd name="connsiteY2" fmla="*/ 0 h 147882"/>
                                <a:gd name="connsiteX0" fmla="*/ 0 w 533986"/>
                                <a:gd name="connsiteY0" fmla="*/ 125032 h 125032"/>
                                <a:gd name="connsiteX1" fmla="*/ 533986 w 533986"/>
                                <a:gd name="connsiteY1" fmla="*/ 0 h 125032"/>
                                <a:gd name="connsiteX2" fmla="*/ 533986 w 533986"/>
                                <a:gd name="connsiteY2" fmla="*/ 0 h 125032"/>
                                <a:gd name="connsiteX0" fmla="*/ 0 w 391182"/>
                                <a:gd name="connsiteY0" fmla="*/ 147079 h 147079"/>
                                <a:gd name="connsiteX1" fmla="*/ 391182 w 391182"/>
                                <a:gd name="connsiteY1" fmla="*/ 0 h 147079"/>
                                <a:gd name="connsiteX2" fmla="*/ 391182 w 391182"/>
                                <a:gd name="connsiteY2" fmla="*/ 0 h 147079"/>
                                <a:gd name="connsiteX0" fmla="*/ 0 w 391182"/>
                                <a:gd name="connsiteY0" fmla="*/ 147079 h 147079"/>
                                <a:gd name="connsiteX1" fmla="*/ 391182 w 391182"/>
                                <a:gd name="connsiteY1" fmla="*/ 0 h 147079"/>
                                <a:gd name="connsiteX0" fmla="*/ 0 w 391182"/>
                                <a:gd name="connsiteY0" fmla="*/ 147079 h 147079"/>
                                <a:gd name="connsiteX1" fmla="*/ 391182 w 391182"/>
                                <a:gd name="connsiteY1" fmla="*/ 0 h 147079"/>
                              </a:gdLst>
                              <a:ahLst/>
                              <a:cxnLst>
                                <a:cxn ang="0">
                                  <a:pos x="connsiteX0" y="connsiteY0"/>
                                </a:cxn>
                                <a:cxn ang="0">
                                  <a:pos x="connsiteX1" y="connsiteY1"/>
                                </a:cxn>
                              </a:cxnLst>
                              <a:rect l="l" t="t" r="r" b="b"/>
                              <a:pathLst>
                                <a:path w="391182" h="147079">
                                  <a:moveTo>
                                    <a:pt x="0" y="147079"/>
                                  </a:moveTo>
                                  <a:cubicBezTo>
                                    <a:pt x="174280" y="-14804"/>
                                    <a:pt x="233595" y="2128"/>
                                    <a:pt x="391182" y="0"/>
                                  </a:cubicBezTo>
                                </a:path>
                              </a:pathLst>
                            </a:custGeom>
                            <a:noFill/>
                            <a:ln w="12700">
                              <a:solidFill>
                                <a:srgbClr val="0070C0"/>
                              </a:solidFill>
                              <a:headEnd type="none" w="med" len="med"/>
                              <a:tailEnd type="none" w="med" len="med"/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ot="0" spcFirstLastPara="0" vert="horz" wrap="square" lIns="91440" tIns="45720" rIns="91440" bIns="45720" numCol="1" spcCol="0" rtlCol="0" fromWordArt="0" anchor="ctr" anchorCtr="0" forceAA="0" compatLnSpc="1">
                              <a:prstTxWarp prst="textNoShape">
                                <a:avLst/>
                              </a:prstTxWarp>
                              <a:noAutofit/>
                            </a:bodyPr>
                            <a:lstStyle/>
                            <a:p>
                              <a:endParaRPr lang="en-NZ"/>
                            </a:p>
                          </p:txBody>
                        </p:sp>
                        <p:sp>
                          <p:nvSpPr>
                            <p:cNvPr id="48" name="Freeform: Shape 47">
                              <a:extLst>
                                <a:ext uri="{FF2B5EF4-FFF2-40B4-BE49-F238E27FC236}">
                                  <a16:creationId xmlns:a16="http://schemas.microsoft.com/office/drawing/2014/main" id="{99A8C149-EA3F-653C-9E85-B5D14952B0DE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 flipV="1">
                              <a:off x="343065" y="210535"/>
                              <a:ext cx="440042" cy="148262"/>
                            </a:xfrm>
                            <a:custGeom>
                              <a:avLst/>
                              <a:gdLst>
                                <a:gd name="connsiteX0" fmla="*/ 0 w 698602"/>
                                <a:gd name="connsiteY0" fmla="*/ 0 h 263348"/>
                                <a:gd name="connsiteX1" fmla="*/ 698602 w 698602"/>
                                <a:gd name="connsiteY1" fmla="*/ 263348 h 263348"/>
                                <a:gd name="connsiteX2" fmla="*/ 698602 w 698602"/>
                                <a:gd name="connsiteY2" fmla="*/ 263348 h 263348"/>
                                <a:gd name="connsiteX0" fmla="*/ 0 w 698602"/>
                                <a:gd name="connsiteY0" fmla="*/ 0 h 263348"/>
                                <a:gd name="connsiteX1" fmla="*/ 698602 w 698602"/>
                                <a:gd name="connsiteY1" fmla="*/ 263348 h 263348"/>
                                <a:gd name="connsiteX2" fmla="*/ 698602 w 698602"/>
                                <a:gd name="connsiteY2" fmla="*/ 263348 h 263348"/>
                                <a:gd name="connsiteX0" fmla="*/ 0 w 533986"/>
                                <a:gd name="connsiteY0" fmla="*/ 125032 h 147882"/>
                                <a:gd name="connsiteX1" fmla="*/ 533986 w 533986"/>
                                <a:gd name="connsiteY1" fmla="*/ 0 h 147882"/>
                                <a:gd name="connsiteX2" fmla="*/ 533986 w 533986"/>
                                <a:gd name="connsiteY2" fmla="*/ 0 h 147882"/>
                                <a:gd name="connsiteX0" fmla="*/ 0 w 533986"/>
                                <a:gd name="connsiteY0" fmla="*/ 125032 h 125032"/>
                                <a:gd name="connsiteX1" fmla="*/ 533986 w 533986"/>
                                <a:gd name="connsiteY1" fmla="*/ 0 h 125032"/>
                                <a:gd name="connsiteX2" fmla="*/ 533986 w 533986"/>
                                <a:gd name="connsiteY2" fmla="*/ 0 h 125032"/>
                                <a:gd name="connsiteX0" fmla="*/ 0 w 391182"/>
                                <a:gd name="connsiteY0" fmla="*/ 147079 h 147079"/>
                                <a:gd name="connsiteX1" fmla="*/ 391182 w 391182"/>
                                <a:gd name="connsiteY1" fmla="*/ 0 h 147079"/>
                                <a:gd name="connsiteX2" fmla="*/ 391182 w 391182"/>
                                <a:gd name="connsiteY2" fmla="*/ 0 h 147079"/>
                                <a:gd name="connsiteX0" fmla="*/ 0 w 391182"/>
                                <a:gd name="connsiteY0" fmla="*/ 147079 h 147079"/>
                                <a:gd name="connsiteX1" fmla="*/ 391182 w 391182"/>
                                <a:gd name="connsiteY1" fmla="*/ 0 h 147079"/>
                                <a:gd name="connsiteX0" fmla="*/ 0 w 391182"/>
                                <a:gd name="connsiteY0" fmla="*/ 147079 h 147079"/>
                                <a:gd name="connsiteX1" fmla="*/ 391182 w 391182"/>
                                <a:gd name="connsiteY1" fmla="*/ 0 h 147079"/>
                                <a:gd name="connsiteX0" fmla="*/ 0 w 391182"/>
                                <a:gd name="connsiteY0" fmla="*/ 147079 h 147079"/>
                                <a:gd name="connsiteX1" fmla="*/ 391182 w 391182"/>
                                <a:gd name="connsiteY1" fmla="*/ 0 h 147079"/>
                                <a:gd name="connsiteX0" fmla="*/ 0 w 391182"/>
                                <a:gd name="connsiteY0" fmla="*/ 147079 h 147079"/>
                                <a:gd name="connsiteX1" fmla="*/ 391182 w 391182"/>
                                <a:gd name="connsiteY1" fmla="*/ 0 h 147079"/>
                              </a:gdLst>
                              <a:ahLst/>
                              <a:cxnLst>
                                <a:cxn ang="0">
                                  <a:pos x="connsiteX0" y="connsiteY0"/>
                                </a:cxn>
                                <a:cxn ang="0">
                                  <a:pos x="connsiteX1" y="connsiteY1"/>
                                </a:cxn>
                              </a:cxnLst>
                              <a:rect l="l" t="t" r="r" b="b"/>
                              <a:pathLst>
                                <a:path w="391182" h="147079">
                                  <a:moveTo>
                                    <a:pt x="0" y="147079"/>
                                  </a:moveTo>
                                  <a:cubicBezTo>
                                    <a:pt x="136913" y="77130"/>
                                    <a:pt x="236086" y="2128"/>
                                    <a:pt x="391182" y="0"/>
                                  </a:cubicBezTo>
                                </a:path>
                              </a:pathLst>
                            </a:custGeom>
                            <a:noFill/>
                            <a:ln w="12700">
                              <a:solidFill>
                                <a:srgbClr val="0070C0"/>
                              </a:solidFill>
                              <a:headEnd type="none" w="med" len="med"/>
                              <a:tailEnd type="none" w="med" len="med"/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ot="0" spcFirstLastPara="0" vert="horz" wrap="square" lIns="91440" tIns="45720" rIns="91440" bIns="45720" numCol="1" spcCol="0" rtlCol="0" fromWordArt="0" anchor="ctr" anchorCtr="0" forceAA="0" compatLnSpc="1">
                              <a:prstTxWarp prst="textNoShape">
                                <a:avLst/>
                              </a:prstTxWarp>
                              <a:noAutofit/>
                            </a:bodyPr>
                            <a:lstStyle/>
                            <a:p>
                              <a:endParaRPr lang="en-NZ"/>
                            </a:p>
                          </p:txBody>
                        </p:sp>
                      </p:grpSp>
                    </p:grpSp>
                  </p:grpSp>
                  <p:grpSp>
                    <p:nvGrpSpPr>
                      <p:cNvPr id="25" name="Group 24">
                        <a:extLst>
                          <a:ext uri="{FF2B5EF4-FFF2-40B4-BE49-F238E27FC236}">
                            <a16:creationId xmlns:a16="http://schemas.microsoft.com/office/drawing/2014/main" id="{036377EF-D351-4095-222F-FF951FFC858F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35457" y="31881"/>
                        <a:ext cx="4351271" cy="1821435"/>
                        <a:chOff x="9705" y="31881"/>
                        <a:chExt cx="4351271" cy="1821435"/>
                      </a:xfrm>
                    </p:grpSpPr>
                    <p:cxnSp>
                      <p:nvCxnSpPr>
                        <p:cNvPr id="26" name="Straight Arrow Connector 25">
                          <a:extLst>
                            <a:ext uri="{FF2B5EF4-FFF2-40B4-BE49-F238E27FC236}">
                              <a16:creationId xmlns:a16="http://schemas.microsoft.com/office/drawing/2014/main" id="{7DC98D46-5299-1D02-9B1D-9D3C2655F332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 flipV="1">
                          <a:off x="9705" y="39894"/>
                          <a:ext cx="3960379" cy="0"/>
                        </a:xfrm>
                        <a:prstGeom prst="straightConnector1">
                          <a:avLst/>
                        </a:prstGeom>
                        <a:ln w="12700">
                          <a:solidFill>
                            <a:srgbClr val="0070C0"/>
                          </a:solidFill>
                          <a:headEnd type="none" w="med" len="med"/>
                          <a:tailEnd type="none" w="med" len="med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grpSp>
                      <p:nvGrpSpPr>
                        <p:cNvPr id="27" name="Group 26">
                          <a:extLst>
                            <a:ext uri="{FF2B5EF4-FFF2-40B4-BE49-F238E27FC236}">
                              <a16:creationId xmlns:a16="http://schemas.microsoft.com/office/drawing/2014/main" id="{C169FA62-3079-006E-46A2-BFDD242EEE50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2385134" y="31881"/>
                          <a:ext cx="1975842" cy="1821435"/>
                          <a:chOff x="-1146" y="-77861"/>
                          <a:chExt cx="1976349" cy="1821969"/>
                        </a:xfrm>
                      </p:grpSpPr>
                      <p:grpSp>
                        <p:nvGrpSpPr>
                          <p:cNvPr id="28" name="Group 27">
                            <a:extLst>
                              <a:ext uri="{FF2B5EF4-FFF2-40B4-BE49-F238E27FC236}">
                                <a16:creationId xmlns:a16="http://schemas.microsoft.com/office/drawing/2014/main" id="{DE09BBDD-934A-43F2-32B1-2684B619BF1E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1545641" y="10574"/>
                            <a:ext cx="429562" cy="1544896"/>
                            <a:chOff x="0" y="-37072"/>
                            <a:chExt cx="429593" cy="1545269"/>
                          </a:xfrm>
                        </p:grpSpPr>
                        <p:grpSp>
                          <p:nvGrpSpPr>
                            <p:cNvPr id="37" name="Group 36">
                              <a:extLst>
                                <a:ext uri="{FF2B5EF4-FFF2-40B4-BE49-F238E27FC236}">
                                  <a16:creationId xmlns:a16="http://schemas.microsoft.com/office/drawing/2014/main" id="{C8E972A5-2D9E-1672-930C-891140A7729C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0" y="-37072"/>
                              <a:ext cx="429593" cy="265333"/>
                              <a:chOff x="0" y="-37072"/>
                              <a:chExt cx="429593" cy="265333"/>
                            </a:xfrm>
                          </p:grpSpPr>
                          <mc:AlternateContent xmlns:mc="http://schemas.openxmlformats.org/markup-compatibility/2006">
                            <mc:Choice xmlns:a14="http://schemas.microsoft.com/office/drawing/2010/main" Requires="a14">
                              <p:sp>
                                <p:nvSpPr>
                                  <p:cNvPr id="41" name="TextBox 57">
                                    <a:extLst>
                                      <a:ext uri="{FF2B5EF4-FFF2-40B4-BE49-F238E27FC236}">
                                        <a16:creationId xmlns:a16="http://schemas.microsoft.com/office/drawing/2014/main" id="{207AA2ED-05E8-FAA0-08D9-55FBF90A1CEE}"/>
                                      </a:ext>
                                    </a:extLst>
                                  </p:cNvPr>
                                  <p:cNvSpPr txBox="1"/>
                                  <p:nvPr/>
                                </p:nvSpPr>
                                <p:spPr>
                                  <a:xfrm>
                                    <a:off x="74805" y="-37072"/>
                                    <a:ext cx="354788" cy="265333"/>
                                  </a:xfrm>
                                  <a:prstGeom prst="rect">
                                    <a:avLst/>
                                  </a:prstGeom>
                                  <a:noFill/>
                                </p:spPr>
                                <p:txBody>
                                  <a:bodyPr wrap="square" rtlCol="0">
                                    <a:noAutofit/>
                                  </a:bodyPr>
                                  <a:lstStyle/>
                                  <a:p>
                                    <a:pPr>
                                      <a:lnSpc>
                                        <a:spcPct val="107000"/>
                                      </a:lnSpc>
                                      <a:spcAft>
                                        <a:spcPts val="800"/>
                                      </a:spcAft>
                                    </a:pPr>
                                    <a14:m>
                                      <m:oMathPara xmlns:m="http://schemas.openxmlformats.org/officeDocument/2006/math">
                                        <m:oMathParaPr>
                                          <m:jc m:val="centerGroup"/>
                                        </m:oMathParaPr>
                                        <m:oMath xmlns:m="http://schemas.openxmlformats.org/officeDocument/2006/math">
                                          <m:sSubSup>
                                            <m:sSubSupPr>
                                              <m:ctrlPr>
                                                <a:rPr lang="en-NZ" sz="800" b="1" i="1" kern="1200">
                                                  <a:solidFill>
                                                    <a:srgbClr val="7030A0"/>
                                                  </a:solidFill>
                                                  <a:effectLst/>
                                                  <a:latin typeface="Cambria Math" panose="02040503050406030204" pitchFamily="18" charset="0"/>
                                                  <a:ea typeface="Times New Roman" panose="02020603050405020304" pitchFamily="18" charset="0"/>
                                                  <a:cs typeface="Times New Roman" panose="02020603050405020304" pitchFamily="18" charset="0"/>
                                                </a:rPr>
                                              </m:ctrlPr>
                                            </m:sSubSupPr>
                                            <m:e>
                                              <m:r>
                                                <a:rPr lang="en-NZ" sz="800" b="1" i="1" kern="1200">
                                                  <a:solidFill>
                                                    <a:srgbClr val="7030A0"/>
                                                  </a:solidFill>
                                                  <a:effectLst/>
                                                  <a:latin typeface="Cambria Math" panose="02040503050406030204" pitchFamily="18" charset="0"/>
                                                  <a:ea typeface="Times New Roman" panose="02020603050405020304" pitchFamily="18" charset="0"/>
                                                  <a:cs typeface="Times New Roman" panose="02020603050405020304" pitchFamily="18" charset="0"/>
                                                </a:rPr>
                                                <m:t>𝑹𝒆</m:t>
                                              </m:r>
                                            </m:e>
                                            <m:sub>
                                              <m:r>
                                                <a:rPr lang="en-NZ" sz="800" b="1" i="1" kern="1200">
                                                  <a:solidFill>
                                                    <a:srgbClr val="7030A0"/>
                                                  </a:solidFill>
                                                  <a:effectLst/>
                                                  <a:latin typeface="Cambria Math" panose="02040503050406030204" pitchFamily="18" charset="0"/>
                                                  <a:ea typeface="Times New Roman" panose="02020603050405020304" pitchFamily="18" charset="0"/>
                                                  <a:cs typeface="Times New Roman" panose="02020603050405020304" pitchFamily="18" charset="0"/>
                                                </a:rPr>
                                                <m:t>𝒎</m:t>
                                              </m:r>
                                            </m:sub>
                                            <m:sup>
                                              <m:r>
                                                <a:rPr lang="en-NZ" sz="800" b="1" i="1" kern="1200">
                                                  <a:solidFill>
                                                    <a:srgbClr val="7030A0"/>
                                                  </a:solidFill>
                                                  <a:effectLst/>
                                                  <a:latin typeface="Cambria Math" panose="02040503050406030204" pitchFamily="18" charset="0"/>
                                                  <a:ea typeface="Times New Roman" panose="02020603050405020304" pitchFamily="18" charset="0"/>
                                                  <a:cs typeface="Times New Roman" panose="02020603050405020304" pitchFamily="18" charset="0"/>
                                                </a:rPr>
                                                <m:t>𝟏𝟎</m:t>
                                              </m:r>
                                            </m:sup>
                                          </m:sSubSup>
                                        </m:oMath>
                                      </m:oMathPara>
                                    </a14:m>
                                    <a:endParaRPr lang="en-NZ" sz="1100" kern="100">
                                      <a:effectLst/>
                                      <a:latin typeface="Calibri" panose="020F0502020204030204" pitchFamily="34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endParaRPr>
                                  </a:p>
                                </p:txBody>
                              </p:sp>
                            </mc:Choice>
                            <mc:Fallback>
                              <p:sp>
                                <p:nvSpPr>
                                  <p:cNvPr id="41" name="TextBox 57">
                                    <a:extLst>
                                      <a:ext uri="{FF2B5EF4-FFF2-40B4-BE49-F238E27FC236}">
                                        <a16:creationId xmlns:a16="http://schemas.microsoft.com/office/drawing/2014/main" id="{207AA2ED-05E8-FAA0-08D9-55FBF90A1CEE}"/>
                                      </a:ext>
                                    </a:extLst>
                                  </p:cNvPr>
                                  <p:cNvSpPr txBox="1">
                                    <a:spLocks noRot="1" noChangeAspect="1" noMove="1" noResize="1" noEditPoints="1" noAdjustHandles="1" noChangeArrowheads="1" noChangeShapeType="1" noTextEdit="1"/>
                                  </p:cNvSpPr>
                                  <p:nvPr/>
                                </p:nvSpPr>
                                <p:spPr>
                                  <a:xfrm>
                                    <a:off x="74805" y="-37072"/>
                                    <a:ext cx="354788" cy="265333"/>
                                  </a:xfrm>
                                  <a:prstGeom prst="rect">
                                    <a:avLst/>
                                  </a:prstGeom>
                                  <a:blipFill>
                                    <a:blip r:embed="rId39"/>
                                    <a:stretch>
                                      <a:fillRect/>
                                    </a:stretch>
                                  </a:blipFill>
                                </p:spPr>
                                <p:txBody>
                                  <a:bodyPr/>
                                  <a:lstStyle/>
                                  <a:p>
                                    <a:r>
                                      <a:rPr lang="en-NZ">
                                        <a:noFill/>
                                      </a:rPr>
                                      <a:t> </a:t>
                                    </a:r>
                                  </a:p>
                                </p:txBody>
                              </p:sp>
                            </mc:Fallback>
                          </mc:AlternateContent>
                          <p:sp>
                            <p:nvSpPr>
                              <p:cNvPr id="42" name="Lightning Bolt 41">
                                <a:extLst>
                                  <a:ext uri="{FF2B5EF4-FFF2-40B4-BE49-F238E27FC236}">
                                    <a16:creationId xmlns:a16="http://schemas.microsoft.com/office/drawing/2014/main" id="{42C14B63-410E-7EDD-EBAF-32AB4D8EA5B4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0" y="29496"/>
                                <a:ext cx="106340" cy="122581"/>
                              </a:xfrm>
                              <a:prstGeom prst="lightningBolt">
                                <a:avLst/>
                              </a:prstGeom>
                              <a:solidFill>
                                <a:srgbClr val="FF0000"/>
                              </a:solidFill>
                              <a:ln>
                                <a:noFill/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ot="0" spcFirstLastPara="0" vert="horz" wrap="square" lIns="91440" tIns="45720" rIns="91440" bIns="45720" numCol="1" spcCol="0" rtlCol="0" fromWordArt="0" anchor="ctr" anchorCtr="0" forceAA="0" compatLnSpc="1">
                                <a:prstTxWarp prst="textNoShape">
                                  <a:avLst/>
                                </a:prstTxWarp>
                                <a:noAutofit/>
                              </a:bodyPr>
                              <a:lstStyle/>
                              <a:p>
                                <a:endParaRPr lang="en-NZ"/>
                              </a:p>
                            </p:txBody>
                          </p:sp>
                        </p:grpSp>
                        <p:grpSp>
                          <p:nvGrpSpPr>
                            <p:cNvPr id="38" name="Group 37">
                              <a:extLst>
                                <a:ext uri="{FF2B5EF4-FFF2-40B4-BE49-F238E27FC236}">
                                  <a16:creationId xmlns:a16="http://schemas.microsoft.com/office/drawing/2014/main" id="{06AE42C0-EFFA-4672-9E04-EAD5EE9D903C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11345" y="1243402"/>
                              <a:ext cx="381558" cy="264795"/>
                              <a:chOff x="0" y="11345"/>
                              <a:chExt cx="381558" cy="264795"/>
                            </a:xfrm>
                          </p:grpSpPr>
                          <mc:AlternateContent xmlns:mc="http://schemas.openxmlformats.org/markup-compatibility/2006">
                            <mc:Choice xmlns:a14="http://schemas.microsoft.com/office/drawing/2010/main" Requires="a14">
                              <p:sp>
                                <p:nvSpPr>
                                  <p:cNvPr id="39" name="TextBox 57">
                                    <a:extLst>
                                      <a:ext uri="{FF2B5EF4-FFF2-40B4-BE49-F238E27FC236}">
                                        <a16:creationId xmlns:a16="http://schemas.microsoft.com/office/drawing/2014/main" id="{DEB7E916-3C72-D10C-0BF3-274B6BE135EF}"/>
                                      </a:ext>
                                    </a:extLst>
                                  </p:cNvPr>
                                  <p:cNvSpPr txBox="1"/>
                                  <p:nvPr/>
                                </p:nvSpPr>
                                <p:spPr>
                                  <a:xfrm>
                                    <a:off x="27228" y="11345"/>
                                    <a:ext cx="354330" cy="264795"/>
                                  </a:xfrm>
                                  <a:prstGeom prst="rect">
                                    <a:avLst/>
                                  </a:prstGeom>
                                  <a:noFill/>
                                </p:spPr>
                                <p:txBody>
                                  <a:bodyPr wrap="square" rtlCol="0">
                                    <a:noAutofit/>
                                  </a:bodyPr>
                                  <a:lstStyle/>
                                  <a:p>
                                    <a:pPr>
                                      <a:lnSpc>
                                        <a:spcPct val="107000"/>
                                      </a:lnSpc>
                                      <a:spcAft>
                                        <a:spcPts val="800"/>
                                      </a:spcAft>
                                    </a:pPr>
                                    <a14:m>
                                      <m:oMathPara xmlns:m="http://schemas.openxmlformats.org/officeDocument/2006/math">
                                        <m:oMathParaPr>
                                          <m:jc m:val="centerGroup"/>
                                        </m:oMathParaPr>
                                        <m:oMath xmlns:m="http://schemas.openxmlformats.org/officeDocument/2006/math">
                                          <m:sSubSup>
                                            <m:sSubSupPr>
                                              <m:ctrlPr>
                                                <a:rPr lang="en-NZ" sz="800" b="1" i="1" kern="1200">
                                                  <a:solidFill>
                                                    <a:srgbClr val="7030A0"/>
                                                  </a:solidFill>
                                                  <a:effectLst/>
                                                  <a:latin typeface="Cambria Math" panose="02040503050406030204" pitchFamily="18" charset="0"/>
                                                  <a:ea typeface="Times New Roman" panose="02020603050405020304" pitchFamily="18" charset="0"/>
                                                  <a:cs typeface="Times New Roman" panose="02020603050405020304" pitchFamily="18" charset="0"/>
                                                </a:rPr>
                                              </m:ctrlPr>
                                            </m:sSubSupPr>
                                            <m:e>
                                              <m:r>
                                                <a:rPr lang="en-NZ" sz="800" b="1" i="1" kern="1200">
                                                  <a:solidFill>
                                                    <a:srgbClr val="7030A0"/>
                                                  </a:solidFill>
                                                  <a:effectLst/>
                                                  <a:latin typeface="Cambria Math" panose="02040503050406030204" pitchFamily="18" charset="0"/>
                                                  <a:ea typeface="Times New Roman" panose="02020603050405020304" pitchFamily="18" charset="0"/>
                                                  <a:cs typeface="Times New Roman" panose="02020603050405020304" pitchFamily="18" charset="0"/>
                                                </a:rPr>
                                                <m:t>𝑹𝒆</m:t>
                                              </m:r>
                                            </m:e>
                                            <m:sub>
                                              <m:r>
                                                <a:rPr lang="en-NZ" sz="800" b="1" i="1" kern="1200">
                                                  <a:solidFill>
                                                    <a:srgbClr val="7030A0"/>
                                                  </a:solidFill>
                                                  <a:effectLst/>
                                                  <a:latin typeface="Cambria Math" panose="02040503050406030204" pitchFamily="18" charset="0"/>
                                                  <a:ea typeface="Times New Roman" panose="02020603050405020304" pitchFamily="18" charset="0"/>
                                                  <a:cs typeface="Times New Roman" panose="02020603050405020304" pitchFamily="18" charset="0"/>
                                                </a:rPr>
                                                <m:t>𝒎</m:t>
                                              </m:r>
                                            </m:sub>
                                            <m:sup>
                                              <m:r>
                                                <a:rPr lang="en-NZ" sz="800" b="1" i="1" kern="1200">
                                                  <a:solidFill>
                                                    <a:srgbClr val="7030A0"/>
                                                  </a:solidFill>
                                                  <a:effectLst/>
                                                  <a:latin typeface="Cambria Math" panose="02040503050406030204" pitchFamily="18" charset="0"/>
                                                  <a:ea typeface="Times New Roman" panose="02020603050405020304" pitchFamily="18" charset="0"/>
                                                  <a:cs typeface="Times New Roman" panose="02020603050405020304" pitchFamily="18" charset="0"/>
                                                </a:rPr>
                                                <m:t>𝟏𝟏</m:t>
                                              </m:r>
                                            </m:sup>
                                          </m:sSubSup>
                                        </m:oMath>
                                      </m:oMathPara>
                                    </a14:m>
                                    <a:endParaRPr lang="en-NZ" sz="1100" kern="100">
                                      <a:effectLst/>
                                      <a:latin typeface="Calibri" panose="020F0502020204030204" pitchFamily="34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endParaRPr>
                                  </a:p>
                                </p:txBody>
                              </p:sp>
                            </mc:Choice>
                            <mc:Fallback>
                              <p:sp>
                                <p:nvSpPr>
                                  <p:cNvPr id="39" name="TextBox 57">
                                    <a:extLst>
                                      <a:ext uri="{FF2B5EF4-FFF2-40B4-BE49-F238E27FC236}">
                                        <a16:creationId xmlns:a16="http://schemas.microsoft.com/office/drawing/2014/main" id="{DEB7E916-3C72-D10C-0BF3-274B6BE135EF}"/>
                                      </a:ext>
                                    </a:extLst>
                                  </p:cNvPr>
                                  <p:cNvSpPr txBox="1">
                                    <a:spLocks noRot="1" noChangeAspect="1" noMove="1" noResize="1" noEditPoints="1" noAdjustHandles="1" noChangeArrowheads="1" noChangeShapeType="1" noTextEdit="1"/>
                                  </p:cNvSpPr>
                                  <p:nvPr/>
                                </p:nvSpPr>
                                <p:spPr>
                                  <a:xfrm>
                                    <a:off x="27228" y="11345"/>
                                    <a:ext cx="354330" cy="264795"/>
                                  </a:xfrm>
                                  <a:prstGeom prst="rect">
                                    <a:avLst/>
                                  </a:prstGeom>
                                  <a:blipFill>
                                    <a:blip r:embed="rId40"/>
                                    <a:stretch>
                                      <a:fillRect/>
                                    </a:stretch>
                                  </a:blipFill>
                                </p:spPr>
                                <p:txBody>
                                  <a:bodyPr/>
                                  <a:lstStyle/>
                                  <a:p>
                                    <a:r>
                                      <a:rPr lang="en-NZ">
                                        <a:noFill/>
                                      </a:rPr>
                                      <a:t> </a:t>
                                    </a:r>
                                  </a:p>
                                </p:txBody>
                              </p:sp>
                            </mc:Fallback>
                          </mc:AlternateContent>
                          <p:sp>
                            <p:nvSpPr>
                              <p:cNvPr id="40" name="Lightning Bolt 39">
                                <a:extLst>
                                  <a:ext uri="{FF2B5EF4-FFF2-40B4-BE49-F238E27FC236}">
                                    <a16:creationId xmlns:a16="http://schemas.microsoft.com/office/drawing/2014/main" id="{7D6634EA-0A8F-617D-6210-CE6AF569A297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 flipH="1">
                                <a:off x="0" y="90759"/>
                                <a:ext cx="106045" cy="122555"/>
                              </a:xfrm>
                              <a:prstGeom prst="lightningBolt">
                                <a:avLst/>
                              </a:prstGeom>
                              <a:solidFill>
                                <a:srgbClr val="FF0000"/>
                              </a:solidFill>
                              <a:ln>
                                <a:noFill/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ot="0" spcFirstLastPara="0" vert="horz" wrap="square" lIns="91440" tIns="45720" rIns="91440" bIns="45720" numCol="1" spcCol="0" rtlCol="0" fromWordArt="0" anchor="ctr" anchorCtr="0" forceAA="0" compatLnSpc="1">
                                <a:prstTxWarp prst="textNoShape">
                                  <a:avLst/>
                                </a:prstTxWarp>
                                <a:noAutofit/>
                              </a:bodyPr>
                              <a:lstStyle/>
                              <a:p>
                                <a:endParaRPr lang="en-NZ"/>
                              </a:p>
                            </p:txBody>
                          </p:sp>
                        </p:grpSp>
                      </p:grpSp>
                      <p:grpSp>
                        <p:nvGrpSpPr>
                          <p:cNvPr id="29" name="Group 28">
                            <a:extLst>
                              <a:ext uri="{FF2B5EF4-FFF2-40B4-BE49-F238E27FC236}">
                                <a16:creationId xmlns:a16="http://schemas.microsoft.com/office/drawing/2014/main" id="{E574ECC5-BD5C-13AF-9B84-F7BDC1DC17FC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-1146" y="-77861"/>
                            <a:ext cx="1602490" cy="1821969"/>
                            <a:chOff x="-1146" y="-88834"/>
                            <a:chExt cx="1602490" cy="1821969"/>
                          </a:xfrm>
                        </p:grpSpPr>
                        <p:grpSp>
                          <p:nvGrpSpPr>
                            <p:cNvPr id="30" name="Group 29">
                              <a:extLst>
                                <a:ext uri="{FF2B5EF4-FFF2-40B4-BE49-F238E27FC236}">
                                  <a16:creationId xmlns:a16="http://schemas.microsoft.com/office/drawing/2014/main" id="{8AE01999-FEC3-BFF2-327C-CC2C61ED5E6D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-1146" y="-88834"/>
                              <a:ext cx="1602490" cy="1821969"/>
                              <a:chOff x="-1038213" y="-236323"/>
                              <a:chExt cx="1602490" cy="1825141"/>
                            </a:xfrm>
                          </p:grpSpPr>
                          <p:cxnSp>
                            <p:nvCxnSpPr>
                              <p:cNvPr id="33" name="Straight Arrow Connector 32">
                                <a:extLst>
                                  <a:ext uri="{FF2B5EF4-FFF2-40B4-BE49-F238E27FC236}">
                                    <a16:creationId xmlns:a16="http://schemas.microsoft.com/office/drawing/2014/main" id="{8A48BCF3-7354-C73A-5225-9B6B211EFDA2}"/>
                                  </a:ext>
                                </a:extLst>
                              </p:cNvPr>
                              <p:cNvCxnSpPr/>
                              <p:nvPr/>
                            </p:nvCxnSpPr>
                            <p:spPr>
                              <a:xfrm>
                                <a:off x="564277" y="831699"/>
                                <a:ext cx="0" cy="757119"/>
                              </a:xfrm>
                              <a:prstGeom prst="straightConnector1">
                                <a:avLst/>
                              </a:prstGeom>
                              <a:ln w="12700">
                                <a:solidFill>
                                  <a:srgbClr val="0070C0"/>
                                </a:solidFill>
                                <a:tailEnd type="triangle"/>
                              </a:ln>
                            </p:spPr>
                            <p:style>
                              <a:lnRef idx="1">
                                <a:schemeClr val="accent1"/>
                              </a:lnRef>
                              <a:fillRef idx="0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tx1"/>
                              </a:fontRef>
                            </p:style>
                          </p:cxnSp>
                          <p:cxnSp>
                            <p:nvCxnSpPr>
                              <p:cNvPr id="34" name="Straight Arrow Connector 33">
                                <a:extLst>
                                  <a:ext uri="{FF2B5EF4-FFF2-40B4-BE49-F238E27FC236}">
                                    <a16:creationId xmlns:a16="http://schemas.microsoft.com/office/drawing/2014/main" id="{EDBB6DAB-0949-3869-C80E-574B4EA740D0}"/>
                                  </a:ext>
                                </a:extLst>
                              </p:cNvPr>
                              <p:cNvCxnSpPr/>
                              <p:nvPr/>
                            </p:nvCxnSpPr>
                            <p:spPr>
                              <a:xfrm>
                                <a:off x="554079" y="-236323"/>
                                <a:ext cx="0" cy="829810"/>
                              </a:xfrm>
                              <a:prstGeom prst="straightConnector1">
                                <a:avLst/>
                              </a:prstGeom>
                              <a:ln w="12700">
                                <a:solidFill>
                                  <a:srgbClr val="0070C0"/>
                                </a:solidFill>
                                <a:tailEnd type="triangle"/>
                              </a:ln>
                            </p:spPr>
                            <p:style>
                              <a:lnRef idx="1">
                                <a:schemeClr val="accent1"/>
                              </a:lnRef>
                              <a:fillRef idx="0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tx1"/>
                              </a:fontRef>
                            </p:style>
                          </p:cxnSp>
                          <p:sp>
                            <p:nvSpPr>
                              <p:cNvPr id="35" name="Freeform: Shape 34">
                                <a:extLst>
                                  <a:ext uri="{FF2B5EF4-FFF2-40B4-BE49-F238E27FC236}">
                                    <a16:creationId xmlns:a16="http://schemas.microsoft.com/office/drawing/2014/main" id="{29021113-00F2-6038-13F9-CC79329CB5CC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 flipH="1">
                                <a:off x="-437003" y="1072016"/>
                                <a:ext cx="998741" cy="258768"/>
                              </a:xfrm>
                              <a:custGeom>
                                <a:avLst/>
                                <a:gdLst>
                                  <a:gd name="connsiteX0" fmla="*/ 0 w 698602"/>
                                  <a:gd name="connsiteY0" fmla="*/ 0 h 263348"/>
                                  <a:gd name="connsiteX1" fmla="*/ 698602 w 698602"/>
                                  <a:gd name="connsiteY1" fmla="*/ 263348 h 263348"/>
                                  <a:gd name="connsiteX2" fmla="*/ 698602 w 698602"/>
                                  <a:gd name="connsiteY2" fmla="*/ 263348 h 263348"/>
                                  <a:gd name="connsiteX0" fmla="*/ 0 w 698602"/>
                                  <a:gd name="connsiteY0" fmla="*/ 0 h 263348"/>
                                  <a:gd name="connsiteX1" fmla="*/ 698602 w 698602"/>
                                  <a:gd name="connsiteY1" fmla="*/ 263348 h 263348"/>
                                  <a:gd name="connsiteX2" fmla="*/ 698602 w 698602"/>
                                  <a:gd name="connsiteY2" fmla="*/ 263348 h 263348"/>
                                  <a:gd name="connsiteX0" fmla="*/ 0 w 533986"/>
                                  <a:gd name="connsiteY0" fmla="*/ 125032 h 147882"/>
                                  <a:gd name="connsiteX1" fmla="*/ 533986 w 533986"/>
                                  <a:gd name="connsiteY1" fmla="*/ 0 h 147882"/>
                                  <a:gd name="connsiteX2" fmla="*/ 533986 w 533986"/>
                                  <a:gd name="connsiteY2" fmla="*/ 0 h 147882"/>
                                  <a:gd name="connsiteX0" fmla="*/ 0 w 533986"/>
                                  <a:gd name="connsiteY0" fmla="*/ 125032 h 125032"/>
                                  <a:gd name="connsiteX1" fmla="*/ 533986 w 533986"/>
                                  <a:gd name="connsiteY1" fmla="*/ 0 h 125032"/>
                                  <a:gd name="connsiteX2" fmla="*/ 533986 w 533986"/>
                                  <a:gd name="connsiteY2" fmla="*/ 0 h 125032"/>
                                  <a:gd name="connsiteX0" fmla="*/ 0 w 391182"/>
                                  <a:gd name="connsiteY0" fmla="*/ 147079 h 147079"/>
                                  <a:gd name="connsiteX1" fmla="*/ 391182 w 391182"/>
                                  <a:gd name="connsiteY1" fmla="*/ 0 h 147079"/>
                                  <a:gd name="connsiteX2" fmla="*/ 391182 w 391182"/>
                                  <a:gd name="connsiteY2" fmla="*/ 0 h 147079"/>
                                  <a:gd name="connsiteX0" fmla="*/ 0 w 391182"/>
                                  <a:gd name="connsiteY0" fmla="*/ 147079 h 147079"/>
                                  <a:gd name="connsiteX1" fmla="*/ 391182 w 391182"/>
                                  <a:gd name="connsiteY1" fmla="*/ 0 h 147079"/>
                                  <a:gd name="connsiteX2" fmla="*/ 391182 w 391182"/>
                                  <a:gd name="connsiteY2" fmla="*/ 0 h 147079"/>
                                  <a:gd name="connsiteX0" fmla="*/ 0 w 394789"/>
                                  <a:gd name="connsiteY0" fmla="*/ 187182 h 187182"/>
                                  <a:gd name="connsiteX1" fmla="*/ 391182 w 394789"/>
                                  <a:gd name="connsiteY1" fmla="*/ 40103 h 187182"/>
                                  <a:gd name="connsiteX2" fmla="*/ 182347 w 394789"/>
                                  <a:gd name="connsiteY2" fmla="*/ 0 h 187182"/>
                                  <a:gd name="connsiteX0" fmla="*/ 0 w 391182"/>
                                  <a:gd name="connsiteY0" fmla="*/ 147079 h 147079"/>
                                  <a:gd name="connsiteX1" fmla="*/ 391182 w 391182"/>
                                  <a:gd name="connsiteY1" fmla="*/ 0 h 147079"/>
                                  <a:gd name="connsiteX0" fmla="*/ 0 w 274295"/>
                                  <a:gd name="connsiteY0" fmla="*/ 155434 h 155434"/>
                                  <a:gd name="connsiteX1" fmla="*/ 274295 w 274295"/>
                                  <a:gd name="connsiteY1" fmla="*/ 0 h 155434"/>
                                  <a:gd name="connsiteX0" fmla="*/ 0 w 274295"/>
                                  <a:gd name="connsiteY0" fmla="*/ 155434 h 155434"/>
                                  <a:gd name="connsiteX1" fmla="*/ 274295 w 274295"/>
                                  <a:gd name="connsiteY1" fmla="*/ 0 h 155434"/>
                                  <a:gd name="connsiteX0" fmla="*/ 0 w 200980"/>
                                  <a:gd name="connsiteY0" fmla="*/ 172137 h 172137"/>
                                  <a:gd name="connsiteX1" fmla="*/ 200980 w 200980"/>
                                  <a:gd name="connsiteY1" fmla="*/ 0 h 172137"/>
                                  <a:gd name="connsiteX0" fmla="*/ 0 w 200980"/>
                                  <a:gd name="connsiteY0" fmla="*/ 172137 h 172137"/>
                                  <a:gd name="connsiteX1" fmla="*/ 200980 w 200980"/>
                                  <a:gd name="connsiteY1" fmla="*/ 0 h 172137"/>
                                  <a:gd name="connsiteX0" fmla="*/ 0 w 197447"/>
                                  <a:gd name="connsiteY0" fmla="*/ 172137 h 172137"/>
                                  <a:gd name="connsiteX1" fmla="*/ 197447 w 197447"/>
                                  <a:gd name="connsiteY1" fmla="*/ 0 h 172137"/>
                                  <a:gd name="connsiteX0" fmla="*/ 0 w 197447"/>
                                  <a:gd name="connsiteY0" fmla="*/ 172137 h 172137"/>
                                  <a:gd name="connsiteX1" fmla="*/ 197447 w 197447"/>
                                  <a:gd name="connsiteY1" fmla="*/ 0 h 172137"/>
                                  <a:gd name="connsiteX0" fmla="*/ 0 w 197447"/>
                                  <a:gd name="connsiteY0" fmla="*/ 172137 h 172137"/>
                                  <a:gd name="connsiteX1" fmla="*/ 197447 w 197447"/>
                                  <a:gd name="connsiteY1" fmla="*/ 0 h 172137"/>
                                </a:gdLst>
                                <a:ahLst/>
                                <a:cxnLst>
                                  <a:cxn ang="0">
                                    <a:pos x="connsiteX0" y="connsiteY0"/>
                                  </a:cxn>
                                  <a:cxn ang="0">
                                    <a:pos x="connsiteX1" y="connsiteY1"/>
                                  </a:cxn>
                                </a:cxnLst>
                                <a:rect l="l" t="t" r="r" b="b"/>
                                <a:pathLst>
                                  <a:path w="197447" h="172137">
                                    <a:moveTo>
                                      <a:pt x="0" y="172137"/>
                                    </a:moveTo>
                                    <a:cubicBezTo>
                                      <a:pt x="9754" y="66695"/>
                                      <a:pt x="79078" y="21175"/>
                                      <a:pt x="197447" y="0"/>
                                    </a:cubicBezTo>
                                  </a:path>
                                </a:pathLst>
                              </a:custGeom>
                              <a:noFill/>
                              <a:ln w="12700">
                                <a:solidFill>
                                  <a:srgbClr val="0070C0"/>
                                </a:solidFill>
                                <a:headEnd type="triangle" w="sm" len="med"/>
                                <a:tailEnd type="none" w="sm" len="med"/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ot="0" spcFirstLastPara="0" vert="horz" wrap="square" lIns="91440" tIns="45720" rIns="91440" bIns="45720" numCol="1" spcCol="0" rtlCol="0" fromWordArt="0" anchor="ctr" anchorCtr="0" forceAA="0" compatLnSpc="1">
                                <a:prstTxWarp prst="textNoShape">
                                  <a:avLst/>
                                </a:prstTxWarp>
                                <a:noAutofit/>
                              </a:bodyPr>
                              <a:lstStyle/>
                              <a:p>
                                <a:endParaRPr lang="en-NZ"/>
                              </a:p>
                            </p:txBody>
                          </p:sp>
                          <p:sp>
                            <p:nvSpPr>
                              <p:cNvPr id="36" name="Freeform: Shape 35">
                                <a:extLst>
                                  <a:ext uri="{FF2B5EF4-FFF2-40B4-BE49-F238E27FC236}">
                                    <a16:creationId xmlns:a16="http://schemas.microsoft.com/office/drawing/2014/main" id="{6B8FE5D5-DB43-5426-6074-0FDE3B3C79E0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 flipH="1" flipV="1">
                                <a:off x="-1038213" y="462335"/>
                                <a:ext cx="519805" cy="64750"/>
                              </a:xfrm>
                              <a:custGeom>
                                <a:avLst/>
                                <a:gdLst>
                                  <a:gd name="connsiteX0" fmla="*/ 0 w 698602"/>
                                  <a:gd name="connsiteY0" fmla="*/ 0 h 263348"/>
                                  <a:gd name="connsiteX1" fmla="*/ 698602 w 698602"/>
                                  <a:gd name="connsiteY1" fmla="*/ 263348 h 263348"/>
                                  <a:gd name="connsiteX2" fmla="*/ 698602 w 698602"/>
                                  <a:gd name="connsiteY2" fmla="*/ 263348 h 263348"/>
                                  <a:gd name="connsiteX0" fmla="*/ 0 w 698602"/>
                                  <a:gd name="connsiteY0" fmla="*/ 0 h 263348"/>
                                  <a:gd name="connsiteX1" fmla="*/ 698602 w 698602"/>
                                  <a:gd name="connsiteY1" fmla="*/ 263348 h 263348"/>
                                  <a:gd name="connsiteX2" fmla="*/ 698602 w 698602"/>
                                  <a:gd name="connsiteY2" fmla="*/ 263348 h 263348"/>
                                  <a:gd name="connsiteX0" fmla="*/ 0 w 533986"/>
                                  <a:gd name="connsiteY0" fmla="*/ 125032 h 147882"/>
                                  <a:gd name="connsiteX1" fmla="*/ 533986 w 533986"/>
                                  <a:gd name="connsiteY1" fmla="*/ 0 h 147882"/>
                                  <a:gd name="connsiteX2" fmla="*/ 533986 w 533986"/>
                                  <a:gd name="connsiteY2" fmla="*/ 0 h 147882"/>
                                  <a:gd name="connsiteX0" fmla="*/ 0 w 533986"/>
                                  <a:gd name="connsiteY0" fmla="*/ 125032 h 125032"/>
                                  <a:gd name="connsiteX1" fmla="*/ 533986 w 533986"/>
                                  <a:gd name="connsiteY1" fmla="*/ 0 h 125032"/>
                                  <a:gd name="connsiteX2" fmla="*/ 533986 w 533986"/>
                                  <a:gd name="connsiteY2" fmla="*/ 0 h 125032"/>
                                  <a:gd name="connsiteX0" fmla="*/ 0 w 391182"/>
                                  <a:gd name="connsiteY0" fmla="*/ 147079 h 147079"/>
                                  <a:gd name="connsiteX1" fmla="*/ 391182 w 391182"/>
                                  <a:gd name="connsiteY1" fmla="*/ 0 h 147079"/>
                                  <a:gd name="connsiteX2" fmla="*/ 391182 w 391182"/>
                                  <a:gd name="connsiteY2" fmla="*/ 0 h 147079"/>
                                  <a:gd name="connsiteX0" fmla="*/ 0 w 391182"/>
                                  <a:gd name="connsiteY0" fmla="*/ 147079 h 147079"/>
                                  <a:gd name="connsiteX1" fmla="*/ 391182 w 391182"/>
                                  <a:gd name="connsiteY1" fmla="*/ 0 h 147079"/>
                                  <a:gd name="connsiteX2" fmla="*/ 391182 w 391182"/>
                                  <a:gd name="connsiteY2" fmla="*/ 0 h 147079"/>
                                  <a:gd name="connsiteX0" fmla="*/ 0 w 394789"/>
                                  <a:gd name="connsiteY0" fmla="*/ 187182 h 187182"/>
                                  <a:gd name="connsiteX1" fmla="*/ 391182 w 394789"/>
                                  <a:gd name="connsiteY1" fmla="*/ 40103 h 187182"/>
                                  <a:gd name="connsiteX2" fmla="*/ 182347 w 394789"/>
                                  <a:gd name="connsiteY2" fmla="*/ 0 h 187182"/>
                                  <a:gd name="connsiteX0" fmla="*/ 0 w 391182"/>
                                  <a:gd name="connsiteY0" fmla="*/ 147079 h 147079"/>
                                  <a:gd name="connsiteX1" fmla="*/ 391182 w 391182"/>
                                  <a:gd name="connsiteY1" fmla="*/ 0 h 147079"/>
                                  <a:gd name="connsiteX0" fmla="*/ 0 w 274295"/>
                                  <a:gd name="connsiteY0" fmla="*/ 155434 h 155434"/>
                                  <a:gd name="connsiteX1" fmla="*/ 274295 w 274295"/>
                                  <a:gd name="connsiteY1" fmla="*/ 0 h 155434"/>
                                  <a:gd name="connsiteX0" fmla="*/ 0 w 274295"/>
                                  <a:gd name="connsiteY0" fmla="*/ 155434 h 155434"/>
                                  <a:gd name="connsiteX1" fmla="*/ 274295 w 274295"/>
                                  <a:gd name="connsiteY1" fmla="*/ 0 h 155434"/>
                                  <a:gd name="connsiteX0" fmla="*/ 0 w 200980"/>
                                  <a:gd name="connsiteY0" fmla="*/ 172137 h 172137"/>
                                  <a:gd name="connsiteX1" fmla="*/ 200980 w 200980"/>
                                  <a:gd name="connsiteY1" fmla="*/ 0 h 172137"/>
                                  <a:gd name="connsiteX0" fmla="*/ 0 w 200980"/>
                                  <a:gd name="connsiteY0" fmla="*/ 172137 h 172137"/>
                                  <a:gd name="connsiteX1" fmla="*/ 200980 w 200980"/>
                                  <a:gd name="connsiteY1" fmla="*/ 0 h 172137"/>
                                  <a:gd name="connsiteX0" fmla="*/ 0 w 200980"/>
                                  <a:gd name="connsiteY0" fmla="*/ 172137 h 172137"/>
                                  <a:gd name="connsiteX1" fmla="*/ 200980 w 200980"/>
                                  <a:gd name="connsiteY1" fmla="*/ 0 h 172137"/>
                                  <a:gd name="connsiteX0" fmla="*/ 0 w 200980"/>
                                  <a:gd name="connsiteY0" fmla="*/ 172137 h 172137"/>
                                  <a:gd name="connsiteX1" fmla="*/ 200980 w 200980"/>
                                  <a:gd name="connsiteY1" fmla="*/ 0 h 172137"/>
                                  <a:gd name="connsiteX0" fmla="*/ 0 w 139653"/>
                                  <a:gd name="connsiteY0" fmla="*/ 106158 h 106158"/>
                                  <a:gd name="connsiteX1" fmla="*/ 139653 w 139653"/>
                                  <a:gd name="connsiteY1" fmla="*/ 0 h 106158"/>
                                  <a:gd name="connsiteX0" fmla="*/ 0 w 139653"/>
                                  <a:gd name="connsiteY0" fmla="*/ 106158 h 106158"/>
                                  <a:gd name="connsiteX1" fmla="*/ 139653 w 139653"/>
                                  <a:gd name="connsiteY1" fmla="*/ 0 h 106158"/>
                                  <a:gd name="connsiteX0" fmla="*/ 0 w 139653"/>
                                  <a:gd name="connsiteY0" fmla="*/ 106158 h 106158"/>
                                  <a:gd name="connsiteX1" fmla="*/ 139653 w 139653"/>
                                  <a:gd name="connsiteY1" fmla="*/ 0 h 106158"/>
                                  <a:gd name="connsiteX0" fmla="*/ 0 w 135429"/>
                                  <a:gd name="connsiteY0" fmla="*/ 73094 h 73094"/>
                                  <a:gd name="connsiteX1" fmla="*/ 135429 w 135429"/>
                                  <a:gd name="connsiteY1" fmla="*/ 0 h 73094"/>
                                  <a:gd name="connsiteX0" fmla="*/ 0 w 135429"/>
                                  <a:gd name="connsiteY0" fmla="*/ 73094 h 73094"/>
                                  <a:gd name="connsiteX1" fmla="*/ 135429 w 135429"/>
                                  <a:gd name="connsiteY1" fmla="*/ 0 h 73094"/>
                                  <a:gd name="connsiteX0" fmla="*/ 0 w 135429"/>
                                  <a:gd name="connsiteY0" fmla="*/ 73094 h 73094"/>
                                  <a:gd name="connsiteX1" fmla="*/ 135429 w 135429"/>
                                  <a:gd name="connsiteY1" fmla="*/ 0 h 73094"/>
                                </a:gdLst>
                                <a:ahLst/>
                                <a:cxnLst>
                                  <a:cxn ang="0">
                                    <a:pos x="connsiteX0" y="connsiteY0"/>
                                  </a:cxn>
                                  <a:cxn ang="0">
                                    <a:pos x="connsiteX1" y="connsiteY1"/>
                                  </a:cxn>
                                </a:cxnLst>
                                <a:rect l="l" t="t" r="r" b="b"/>
                                <a:pathLst>
                                  <a:path w="135429" h="73094">
                                    <a:moveTo>
                                      <a:pt x="0" y="73094"/>
                                    </a:moveTo>
                                    <a:cubicBezTo>
                                      <a:pt x="33322" y="47951"/>
                                      <a:pt x="58731" y="28507"/>
                                      <a:pt x="135429" y="0"/>
                                    </a:cubicBezTo>
                                  </a:path>
                                </a:pathLst>
                              </a:custGeom>
                              <a:noFill/>
                              <a:ln w="12700">
                                <a:solidFill>
                                  <a:srgbClr val="0070C0"/>
                                </a:solidFill>
                                <a:headEnd type="none" w="med" len="med"/>
                                <a:tailEnd type="triangle" w="med" len="med"/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ot="0" spcFirstLastPara="0" vert="horz" wrap="square" lIns="91440" tIns="45720" rIns="91440" bIns="45720" numCol="1" spcCol="0" rtlCol="0" fromWordArt="0" anchor="ctr" anchorCtr="0" forceAA="0" compatLnSpc="1">
                                <a:prstTxWarp prst="textNoShape">
                                  <a:avLst/>
                                </a:prstTxWarp>
                                <a:noAutofit/>
                              </a:bodyPr>
                              <a:lstStyle/>
                              <a:p>
                                <a:endParaRPr lang="en-NZ"/>
                              </a:p>
                            </p:txBody>
                          </p:sp>
                        </p:grpSp>
                        <p:sp>
                          <p:nvSpPr>
                            <p:cNvPr id="31" name="Freeform: Shape 30">
                              <a:extLst>
                                <a:ext uri="{FF2B5EF4-FFF2-40B4-BE49-F238E27FC236}">
                                  <a16:creationId xmlns:a16="http://schemas.microsoft.com/office/drawing/2014/main" id="{1A3FB21B-6B7F-AB26-1FA4-C8A52C53ECF1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 flipH="1" flipV="1">
                              <a:off x="587349" y="98755"/>
                              <a:ext cx="1003229" cy="496451"/>
                            </a:xfrm>
                            <a:custGeom>
                              <a:avLst/>
                              <a:gdLst>
                                <a:gd name="connsiteX0" fmla="*/ 0 w 698602"/>
                                <a:gd name="connsiteY0" fmla="*/ 0 h 263348"/>
                                <a:gd name="connsiteX1" fmla="*/ 698602 w 698602"/>
                                <a:gd name="connsiteY1" fmla="*/ 263348 h 263348"/>
                                <a:gd name="connsiteX2" fmla="*/ 698602 w 698602"/>
                                <a:gd name="connsiteY2" fmla="*/ 263348 h 263348"/>
                                <a:gd name="connsiteX0" fmla="*/ 0 w 698602"/>
                                <a:gd name="connsiteY0" fmla="*/ 0 h 263348"/>
                                <a:gd name="connsiteX1" fmla="*/ 698602 w 698602"/>
                                <a:gd name="connsiteY1" fmla="*/ 263348 h 263348"/>
                                <a:gd name="connsiteX2" fmla="*/ 698602 w 698602"/>
                                <a:gd name="connsiteY2" fmla="*/ 263348 h 263348"/>
                                <a:gd name="connsiteX0" fmla="*/ 0 w 533986"/>
                                <a:gd name="connsiteY0" fmla="*/ 125032 h 147882"/>
                                <a:gd name="connsiteX1" fmla="*/ 533986 w 533986"/>
                                <a:gd name="connsiteY1" fmla="*/ 0 h 147882"/>
                                <a:gd name="connsiteX2" fmla="*/ 533986 w 533986"/>
                                <a:gd name="connsiteY2" fmla="*/ 0 h 147882"/>
                                <a:gd name="connsiteX0" fmla="*/ 0 w 533986"/>
                                <a:gd name="connsiteY0" fmla="*/ 125032 h 125032"/>
                                <a:gd name="connsiteX1" fmla="*/ 533986 w 533986"/>
                                <a:gd name="connsiteY1" fmla="*/ 0 h 125032"/>
                                <a:gd name="connsiteX2" fmla="*/ 533986 w 533986"/>
                                <a:gd name="connsiteY2" fmla="*/ 0 h 125032"/>
                                <a:gd name="connsiteX0" fmla="*/ 0 w 391182"/>
                                <a:gd name="connsiteY0" fmla="*/ 147079 h 147079"/>
                                <a:gd name="connsiteX1" fmla="*/ 391182 w 391182"/>
                                <a:gd name="connsiteY1" fmla="*/ 0 h 147079"/>
                                <a:gd name="connsiteX2" fmla="*/ 391182 w 391182"/>
                                <a:gd name="connsiteY2" fmla="*/ 0 h 147079"/>
                                <a:gd name="connsiteX0" fmla="*/ 0 w 391182"/>
                                <a:gd name="connsiteY0" fmla="*/ 147079 h 147079"/>
                                <a:gd name="connsiteX1" fmla="*/ 391182 w 391182"/>
                                <a:gd name="connsiteY1" fmla="*/ 0 h 147079"/>
                                <a:gd name="connsiteX2" fmla="*/ 391182 w 391182"/>
                                <a:gd name="connsiteY2" fmla="*/ 0 h 147079"/>
                                <a:gd name="connsiteX0" fmla="*/ 0 w 394789"/>
                                <a:gd name="connsiteY0" fmla="*/ 187182 h 187182"/>
                                <a:gd name="connsiteX1" fmla="*/ 391182 w 394789"/>
                                <a:gd name="connsiteY1" fmla="*/ 40103 h 187182"/>
                                <a:gd name="connsiteX2" fmla="*/ 182347 w 394789"/>
                                <a:gd name="connsiteY2" fmla="*/ 0 h 187182"/>
                                <a:gd name="connsiteX0" fmla="*/ 0 w 391182"/>
                                <a:gd name="connsiteY0" fmla="*/ 147079 h 147079"/>
                                <a:gd name="connsiteX1" fmla="*/ 391182 w 391182"/>
                                <a:gd name="connsiteY1" fmla="*/ 0 h 147079"/>
                                <a:gd name="connsiteX0" fmla="*/ 0 w 274295"/>
                                <a:gd name="connsiteY0" fmla="*/ 155434 h 155434"/>
                                <a:gd name="connsiteX1" fmla="*/ 274295 w 274295"/>
                                <a:gd name="connsiteY1" fmla="*/ 0 h 155434"/>
                                <a:gd name="connsiteX0" fmla="*/ 0 w 274295"/>
                                <a:gd name="connsiteY0" fmla="*/ 155434 h 155434"/>
                                <a:gd name="connsiteX1" fmla="*/ 274295 w 274295"/>
                                <a:gd name="connsiteY1" fmla="*/ 0 h 155434"/>
                                <a:gd name="connsiteX0" fmla="*/ 0 w 200980"/>
                                <a:gd name="connsiteY0" fmla="*/ 172137 h 172137"/>
                                <a:gd name="connsiteX1" fmla="*/ 200980 w 200980"/>
                                <a:gd name="connsiteY1" fmla="*/ 0 h 172137"/>
                                <a:gd name="connsiteX0" fmla="*/ 0 w 200980"/>
                                <a:gd name="connsiteY0" fmla="*/ 172137 h 172137"/>
                                <a:gd name="connsiteX1" fmla="*/ 200980 w 200980"/>
                                <a:gd name="connsiteY1" fmla="*/ 0 h 172137"/>
                                <a:gd name="connsiteX0" fmla="*/ 0 w 200980"/>
                                <a:gd name="connsiteY0" fmla="*/ 172137 h 172137"/>
                                <a:gd name="connsiteX1" fmla="*/ 200980 w 200980"/>
                                <a:gd name="connsiteY1" fmla="*/ 0 h 172137"/>
                                <a:gd name="connsiteX0" fmla="*/ 0 w 200980"/>
                                <a:gd name="connsiteY0" fmla="*/ 172137 h 172137"/>
                                <a:gd name="connsiteX1" fmla="*/ 200980 w 200980"/>
                                <a:gd name="connsiteY1" fmla="*/ 0 h 172137"/>
                              </a:gdLst>
                              <a:ahLst/>
                              <a:cxnLst>
                                <a:cxn ang="0">
                                  <a:pos x="connsiteX0" y="connsiteY0"/>
                                </a:cxn>
                                <a:cxn ang="0">
                                  <a:pos x="connsiteX1" y="connsiteY1"/>
                                </a:cxn>
                              </a:cxnLst>
                              <a:rect l="l" t="t" r="r" b="b"/>
                              <a:pathLst>
                                <a:path w="200980" h="172137">
                                  <a:moveTo>
                                    <a:pt x="0" y="172137"/>
                                  </a:moveTo>
                                  <a:cubicBezTo>
                                    <a:pt x="3710" y="81568"/>
                                    <a:pt x="90336" y="33031"/>
                                    <a:pt x="200980" y="0"/>
                                  </a:cubicBezTo>
                                </a:path>
                              </a:pathLst>
                            </a:custGeom>
                            <a:noFill/>
                            <a:ln w="12700">
                              <a:solidFill>
                                <a:srgbClr val="0070C0"/>
                              </a:solidFill>
                              <a:headEnd type="none" w="med" len="med"/>
                              <a:tailEnd type="none" w="med" len="med"/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ot="0" spcFirstLastPara="0" vert="horz" wrap="square" lIns="91440" tIns="45720" rIns="91440" bIns="45720" numCol="1" spcCol="0" rtlCol="0" fromWordArt="0" anchor="ctr" anchorCtr="0" forceAA="0" compatLnSpc="1">
                              <a:prstTxWarp prst="textNoShape">
                                <a:avLst/>
                              </a:prstTxWarp>
                              <a:noAutofit/>
                            </a:bodyPr>
                            <a:lstStyle/>
                            <a:p>
                              <a:endParaRPr lang="en-NZ"/>
                            </a:p>
                          </p:txBody>
                        </p:sp>
                        <p:sp>
                          <p:nvSpPr>
                            <p:cNvPr id="32" name="Freeform: Shape 31">
                              <a:extLst>
                                <a:ext uri="{FF2B5EF4-FFF2-40B4-BE49-F238E27FC236}">
                                  <a16:creationId xmlns:a16="http://schemas.microsoft.com/office/drawing/2014/main" id="{C2D25A11-A847-8B5D-CE25-720CB127F99B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 flipH="1">
                              <a:off x="16764" y="1203350"/>
                              <a:ext cx="518123" cy="15236"/>
                            </a:xfrm>
                            <a:custGeom>
                              <a:avLst/>
                              <a:gdLst>
                                <a:gd name="connsiteX0" fmla="*/ 0 w 698602"/>
                                <a:gd name="connsiteY0" fmla="*/ 0 h 263348"/>
                                <a:gd name="connsiteX1" fmla="*/ 698602 w 698602"/>
                                <a:gd name="connsiteY1" fmla="*/ 263348 h 263348"/>
                                <a:gd name="connsiteX2" fmla="*/ 698602 w 698602"/>
                                <a:gd name="connsiteY2" fmla="*/ 263348 h 263348"/>
                                <a:gd name="connsiteX0" fmla="*/ 0 w 698602"/>
                                <a:gd name="connsiteY0" fmla="*/ 0 h 263348"/>
                                <a:gd name="connsiteX1" fmla="*/ 698602 w 698602"/>
                                <a:gd name="connsiteY1" fmla="*/ 263348 h 263348"/>
                                <a:gd name="connsiteX2" fmla="*/ 698602 w 698602"/>
                                <a:gd name="connsiteY2" fmla="*/ 263348 h 263348"/>
                                <a:gd name="connsiteX0" fmla="*/ 0 w 533986"/>
                                <a:gd name="connsiteY0" fmla="*/ 125032 h 147882"/>
                                <a:gd name="connsiteX1" fmla="*/ 533986 w 533986"/>
                                <a:gd name="connsiteY1" fmla="*/ 0 h 147882"/>
                                <a:gd name="connsiteX2" fmla="*/ 533986 w 533986"/>
                                <a:gd name="connsiteY2" fmla="*/ 0 h 147882"/>
                                <a:gd name="connsiteX0" fmla="*/ 0 w 533986"/>
                                <a:gd name="connsiteY0" fmla="*/ 125032 h 125032"/>
                                <a:gd name="connsiteX1" fmla="*/ 533986 w 533986"/>
                                <a:gd name="connsiteY1" fmla="*/ 0 h 125032"/>
                                <a:gd name="connsiteX2" fmla="*/ 533986 w 533986"/>
                                <a:gd name="connsiteY2" fmla="*/ 0 h 125032"/>
                                <a:gd name="connsiteX0" fmla="*/ 0 w 391182"/>
                                <a:gd name="connsiteY0" fmla="*/ 147079 h 147079"/>
                                <a:gd name="connsiteX1" fmla="*/ 391182 w 391182"/>
                                <a:gd name="connsiteY1" fmla="*/ 0 h 147079"/>
                                <a:gd name="connsiteX2" fmla="*/ 391182 w 391182"/>
                                <a:gd name="connsiteY2" fmla="*/ 0 h 147079"/>
                                <a:gd name="connsiteX0" fmla="*/ 0 w 391182"/>
                                <a:gd name="connsiteY0" fmla="*/ 147079 h 147079"/>
                                <a:gd name="connsiteX1" fmla="*/ 391182 w 391182"/>
                                <a:gd name="connsiteY1" fmla="*/ 0 h 147079"/>
                                <a:gd name="connsiteX2" fmla="*/ 391182 w 391182"/>
                                <a:gd name="connsiteY2" fmla="*/ 0 h 147079"/>
                                <a:gd name="connsiteX0" fmla="*/ 0 w 394789"/>
                                <a:gd name="connsiteY0" fmla="*/ 187182 h 187182"/>
                                <a:gd name="connsiteX1" fmla="*/ 391182 w 394789"/>
                                <a:gd name="connsiteY1" fmla="*/ 40103 h 187182"/>
                                <a:gd name="connsiteX2" fmla="*/ 182347 w 394789"/>
                                <a:gd name="connsiteY2" fmla="*/ 0 h 187182"/>
                                <a:gd name="connsiteX0" fmla="*/ 0 w 391182"/>
                                <a:gd name="connsiteY0" fmla="*/ 147079 h 147079"/>
                                <a:gd name="connsiteX1" fmla="*/ 391182 w 391182"/>
                                <a:gd name="connsiteY1" fmla="*/ 0 h 147079"/>
                                <a:gd name="connsiteX0" fmla="*/ 0 w 274295"/>
                                <a:gd name="connsiteY0" fmla="*/ 155434 h 155434"/>
                                <a:gd name="connsiteX1" fmla="*/ 274295 w 274295"/>
                                <a:gd name="connsiteY1" fmla="*/ 0 h 155434"/>
                                <a:gd name="connsiteX0" fmla="*/ 0 w 274295"/>
                                <a:gd name="connsiteY0" fmla="*/ 155434 h 155434"/>
                                <a:gd name="connsiteX1" fmla="*/ 274295 w 274295"/>
                                <a:gd name="connsiteY1" fmla="*/ 0 h 155434"/>
                                <a:gd name="connsiteX0" fmla="*/ 0 w 200980"/>
                                <a:gd name="connsiteY0" fmla="*/ 172137 h 172137"/>
                                <a:gd name="connsiteX1" fmla="*/ 200980 w 200980"/>
                                <a:gd name="connsiteY1" fmla="*/ 0 h 172137"/>
                                <a:gd name="connsiteX0" fmla="*/ 0 w 200980"/>
                                <a:gd name="connsiteY0" fmla="*/ 172137 h 172137"/>
                                <a:gd name="connsiteX1" fmla="*/ 200980 w 200980"/>
                                <a:gd name="connsiteY1" fmla="*/ 0 h 172137"/>
                                <a:gd name="connsiteX0" fmla="*/ 0 w 200980"/>
                                <a:gd name="connsiteY0" fmla="*/ 172137 h 172137"/>
                                <a:gd name="connsiteX1" fmla="*/ 200980 w 200980"/>
                                <a:gd name="connsiteY1" fmla="*/ 0 h 172137"/>
                                <a:gd name="connsiteX0" fmla="*/ 0 w 200980"/>
                                <a:gd name="connsiteY0" fmla="*/ 30086 h 30086"/>
                                <a:gd name="connsiteX1" fmla="*/ 200980 w 200980"/>
                                <a:gd name="connsiteY1" fmla="*/ 3271 h 30086"/>
                                <a:gd name="connsiteX0" fmla="*/ 0 w 200980"/>
                                <a:gd name="connsiteY0" fmla="*/ 58141 h 58143"/>
                                <a:gd name="connsiteX1" fmla="*/ 200980 w 200980"/>
                                <a:gd name="connsiteY1" fmla="*/ 0 h 58143"/>
                                <a:gd name="connsiteX0" fmla="*/ 0 w 200980"/>
                                <a:gd name="connsiteY0" fmla="*/ 58141 h 58139"/>
                                <a:gd name="connsiteX1" fmla="*/ 200980 w 200980"/>
                                <a:gd name="connsiteY1" fmla="*/ 0 h 58139"/>
                                <a:gd name="connsiteX0" fmla="*/ 0 w 200980"/>
                                <a:gd name="connsiteY0" fmla="*/ 58141 h 58143"/>
                                <a:gd name="connsiteX1" fmla="*/ 200980 w 200980"/>
                                <a:gd name="connsiteY1" fmla="*/ 0 h 58143"/>
                                <a:gd name="connsiteX0" fmla="*/ 0 w 200980"/>
                                <a:gd name="connsiteY0" fmla="*/ 58141 h 58139"/>
                                <a:gd name="connsiteX1" fmla="*/ 200980 w 200980"/>
                                <a:gd name="connsiteY1" fmla="*/ 0 h 58139"/>
                              </a:gdLst>
                              <a:ahLst/>
                              <a:cxnLst>
                                <a:cxn ang="0">
                                  <a:pos x="connsiteX0" y="connsiteY0"/>
                                </a:cxn>
                                <a:cxn ang="0">
                                  <a:pos x="connsiteX1" y="connsiteY1"/>
                                </a:cxn>
                              </a:cxnLst>
                              <a:rect l="l" t="t" r="r" b="b"/>
                              <a:pathLst>
                                <a:path w="200980" h="58139">
                                  <a:moveTo>
                                    <a:pt x="0" y="58141"/>
                                  </a:moveTo>
                                  <a:cubicBezTo>
                                    <a:pt x="68193" y="11437"/>
                                    <a:pt x="109538" y="13605"/>
                                    <a:pt x="200980" y="0"/>
                                  </a:cubicBezTo>
                                </a:path>
                              </a:pathLst>
                            </a:custGeom>
                            <a:noFill/>
                            <a:ln w="12700">
                              <a:solidFill>
                                <a:srgbClr val="0070C0"/>
                              </a:solidFill>
                              <a:headEnd type="none" w="med" len="med"/>
                              <a:tailEnd type="none" w="med" len="med"/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ot="0" spcFirstLastPara="0" vert="horz" wrap="square" lIns="91440" tIns="45720" rIns="91440" bIns="45720" numCol="1" spcCol="0" rtlCol="0" fromWordArt="0" anchor="ctr" anchorCtr="0" forceAA="0" compatLnSpc="1">
                              <a:prstTxWarp prst="textNoShape">
                                <a:avLst/>
                              </a:prstTxWarp>
                              <a:noAutofit/>
                            </a:bodyPr>
                            <a:lstStyle/>
                            <a:p>
                              <a:endParaRPr lang="en-NZ"/>
                            </a:p>
                          </p:txBody>
                        </p:sp>
                      </p:grpSp>
                    </p:grpSp>
                  </p:grpSp>
                </p:grpSp>
              </p:grpSp>
              <p:grpSp>
                <p:nvGrpSpPr>
                  <p:cNvPr id="18" name="Group 17">
                    <a:extLst>
                      <a:ext uri="{FF2B5EF4-FFF2-40B4-BE49-F238E27FC236}">
                        <a16:creationId xmlns:a16="http://schemas.microsoft.com/office/drawing/2014/main" id="{45D62B06-0468-BA87-9D46-E433F028242C}"/>
                      </a:ext>
                    </a:extLst>
                  </p:cNvPr>
                  <p:cNvGrpSpPr/>
                  <p:nvPr/>
                </p:nvGrpSpPr>
                <p:grpSpPr>
                  <a:xfrm>
                    <a:off x="2358897" y="1879012"/>
                    <a:ext cx="354637" cy="325921"/>
                    <a:chOff x="0" y="0"/>
                    <a:chExt cx="354637" cy="325921"/>
                  </a:xfrm>
                </p:grpSpPr>
                <p:sp>
                  <p:nvSpPr>
                    <p:cNvPr id="19" name="Lightning Bolt 18">
                      <a:extLst>
                        <a:ext uri="{FF2B5EF4-FFF2-40B4-BE49-F238E27FC236}">
                          <a16:creationId xmlns:a16="http://schemas.microsoft.com/office/drawing/2014/main" id="{1904FD55-4EC2-535F-ED20-82573599587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9283" y="0"/>
                      <a:ext cx="106294" cy="122491"/>
                    </a:xfrm>
                    <a:prstGeom prst="lightningBolt">
                      <a:avLst/>
                    </a:prstGeom>
                    <a:solidFill>
                      <a:srgbClr val="FF00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en-NZ"/>
                    </a:p>
                  </p:txBody>
                </p:sp>
                <mc:AlternateContent xmlns:mc="http://schemas.openxmlformats.org/markup-compatibility/2006">
                  <mc:Choice xmlns:a14="http://schemas.microsoft.com/office/drawing/2010/main" Requires="a14">
                    <p:sp>
                      <p:nvSpPr>
                        <p:cNvPr id="20" name="TextBox 57">
                          <a:extLst>
                            <a:ext uri="{FF2B5EF4-FFF2-40B4-BE49-F238E27FC236}">
                              <a16:creationId xmlns:a16="http://schemas.microsoft.com/office/drawing/2014/main" id="{CCDFDD6A-AFEF-6112-394F-92098BAD9670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0" y="60784"/>
                          <a:ext cx="354637" cy="265137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noAutofit/>
                        </a:bodyPr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NZ" sz="800" b="1" i="1" kern="1200">
                                        <a:solidFill>
                                          <a:srgbClr val="7030A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NZ" sz="800" b="1" i="1" kern="1200">
                                        <a:solidFill>
                                          <a:srgbClr val="7030A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𝑹𝒆</m:t>
                                    </m:r>
                                  </m:e>
                                  <m:sub>
                                    <m:r>
                                      <a:rPr lang="en-NZ" sz="800" b="1" i="1" kern="1200">
                                        <a:solidFill>
                                          <a:srgbClr val="7030A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𝒎</m:t>
                                    </m:r>
                                  </m:sub>
                                  <m:sup>
                                    <m:r>
                                      <a:rPr lang="en-NZ" sz="800" b="1" i="1" kern="1200">
                                        <a:solidFill>
                                          <a:srgbClr val="7030A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𝟏𝟐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NZ" sz="1100" kern="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</mc:Choice>
                  <mc:Fallback>
                    <p:sp>
                      <p:nvSpPr>
                        <p:cNvPr id="20" name="TextBox 57">
                          <a:extLst>
                            <a:ext uri="{FF2B5EF4-FFF2-40B4-BE49-F238E27FC236}">
                              <a16:creationId xmlns:a16="http://schemas.microsoft.com/office/drawing/2014/main" id="{CCDFDD6A-AFEF-6112-394F-92098BAD9670}"/>
                            </a:ext>
                          </a:extLst>
                        </p:cNvPr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0" y="60784"/>
                          <a:ext cx="354637" cy="265137"/>
                        </a:xfrm>
                        <a:prstGeom prst="rect">
                          <a:avLst/>
                        </a:prstGeom>
                        <a:blipFill>
                          <a:blip r:embed="rId41"/>
                          <a:stretch>
                            <a:fillRect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n-NZ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</p:grpSp>
          </p:grpSp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id="{7B6C75FA-A8E6-9736-B09B-56EAA4F45257}"/>
                  </a:ext>
                </a:extLst>
              </p:cNvPr>
              <p:cNvGrpSpPr/>
              <p:nvPr/>
            </p:nvGrpSpPr>
            <p:grpSpPr>
              <a:xfrm>
                <a:off x="0" y="1814170"/>
                <a:ext cx="647538" cy="572541"/>
                <a:chOff x="0" y="0"/>
                <a:chExt cx="647538" cy="572541"/>
              </a:xfrm>
            </p:grpSpPr>
            <p:grpSp>
              <p:nvGrpSpPr>
                <p:cNvPr id="7" name="Group 6">
                  <a:extLst>
                    <a:ext uri="{FF2B5EF4-FFF2-40B4-BE49-F238E27FC236}">
                      <a16:creationId xmlns:a16="http://schemas.microsoft.com/office/drawing/2014/main" id="{D902A674-B99E-36FE-282C-245052638FC5}"/>
                    </a:ext>
                  </a:extLst>
                </p:cNvPr>
                <p:cNvGrpSpPr/>
                <p:nvPr/>
              </p:nvGrpSpPr>
              <p:grpSpPr>
                <a:xfrm>
                  <a:off x="13869" y="0"/>
                  <a:ext cx="633669" cy="572541"/>
                  <a:chOff x="0" y="0"/>
                  <a:chExt cx="633730" cy="572627"/>
                </a:xfrm>
              </p:grpSpPr>
              <p:grpSp>
                <p:nvGrpSpPr>
                  <p:cNvPr id="9" name="Group 8">
                    <a:extLst>
                      <a:ext uri="{FF2B5EF4-FFF2-40B4-BE49-F238E27FC236}">
                        <a16:creationId xmlns:a16="http://schemas.microsoft.com/office/drawing/2014/main" id="{C54765F9-D0CA-3777-C9CA-9EDDD23690A8}"/>
                      </a:ext>
                    </a:extLst>
                  </p:cNvPr>
                  <p:cNvGrpSpPr/>
                  <p:nvPr/>
                </p:nvGrpSpPr>
                <p:grpSpPr>
                  <a:xfrm>
                    <a:off x="76641" y="306562"/>
                    <a:ext cx="392430" cy="266065"/>
                    <a:chOff x="7929" y="21144"/>
                    <a:chExt cx="392430" cy="266065"/>
                  </a:xfrm>
                </p:grpSpPr>
                <p:sp>
                  <p:nvSpPr>
                    <p:cNvPr id="13" name="Oval 12">
                      <a:extLst>
                        <a:ext uri="{FF2B5EF4-FFF2-40B4-BE49-F238E27FC236}">
                          <a16:creationId xmlns:a16="http://schemas.microsoft.com/office/drawing/2014/main" id="{E1F7B648-F704-3931-2858-80A8FBDF5D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8712" y="52855"/>
                      <a:ext cx="280134" cy="161944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rgbClr val="FF0000"/>
                        </a:gs>
                        <a:gs pos="51000">
                          <a:schemeClr val="bg1"/>
                        </a:gs>
                        <a:gs pos="100000">
                          <a:srgbClr val="FF0000"/>
                        </a:gs>
                      </a:gsLst>
                      <a:lin ang="0" scaled="1"/>
                      <a:tileRect/>
                    </a:gra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en-NZ"/>
                    </a:p>
                  </p:txBody>
                </p:sp>
                <mc:AlternateContent xmlns:mc="http://schemas.openxmlformats.org/markup-compatibility/2006">
                  <mc:Choice xmlns:a14="http://schemas.microsoft.com/office/drawing/2010/main" Requires="a14">
                    <p:sp>
                      <p:nvSpPr>
                        <p:cNvPr id="14" name="Text Box 37">
                          <a:extLst>
                            <a:ext uri="{FF2B5EF4-FFF2-40B4-BE49-F238E27FC236}">
                              <a16:creationId xmlns:a16="http://schemas.microsoft.com/office/drawing/2014/main" id="{9F4167F2-0B7C-7B9B-FBF9-502FA0425BC6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7929" y="21144"/>
                          <a:ext cx="392430" cy="266065"/>
                        </a:xfrm>
                        <a:prstGeom prst="rect">
                          <a:avLst/>
                        </a:prstGeom>
                        <a:noFill/>
                        <a:ln w="6350">
                          <a:noFill/>
                        </a:ln>
                      </p:spPr>
                      <p:txBody>
                        <a:bodyPr rot="0" spcFirstLastPara="0" vert="horz" wrap="non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NZ" sz="800" i="1" kern="10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𝐺𝑅𝐾</m:t>
                                </m:r>
                              </m:oMath>
                            </m:oMathPara>
                          </a14:m>
                          <a:endParaRPr lang="en-NZ" sz="1100" kern="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</mc:Choice>
                  <mc:Fallback>
                    <p:sp>
                      <p:nvSpPr>
                        <p:cNvPr id="14" name="Text Box 37">
                          <a:extLst>
                            <a:ext uri="{FF2B5EF4-FFF2-40B4-BE49-F238E27FC236}">
                              <a16:creationId xmlns:a16="http://schemas.microsoft.com/office/drawing/2014/main" id="{9F4167F2-0B7C-7B9B-FBF9-502FA0425BC6}"/>
                            </a:ext>
                          </a:extLst>
                        </p:cNvPr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7929" y="21144"/>
                          <a:ext cx="392430" cy="266065"/>
                        </a:xfrm>
                        <a:prstGeom prst="rect">
                          <a:avLst/>
                        </a:prstGeom>
                        <a:blipFill>
                          <a:blip r:embed="rId42"/>
                          <a:stretch>
                            <a:fillRect/>
                          </a:stretch>
                        </a:blipFill>
                        <a:ln w="6350">
                          <a:noFill/>
                        </a:ln>
                      </p:spPr>
                      <p:txBody>
                        <a:bodyPr/>
                        <a:lstStyle/>
                        <a:p>
                          <a:r>
                            <a:rPr lang="en-NZ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  <p:grpSp>
                <p:nvGrpSpPr>
                  <p:cNvPr id="10" name="Group 9">
                    <a:extLst>
                      <a:ext uri="{FF2B5EF4-FFF2-40B4-BE49-F238E27FC236}">
                        <a16:creationId xmlns:a16="http://schemas.microsoft.com/office/drawing/2014/main" id="{7B2AE91D-70FD-B513-8E7B-E16F6A3820A7}"/>
                      </a:ext>
                    </a:extLst>
                  </p:cNvPr>
                  <p:cNvGrpSpPr/>
                  <p:nvPr/>
                </p:nvGrpSpPr>
                <p:grpSpPr>
                  <a:xfrm>
                    <a:off x="0" y="0"/>
                    <a:ext cx="633730" cy="266065"/>
                    <a:chOff x="5286" y="13215"/>
                    <a:chExt cx="633730" cy="266065"/>
                  </a:xfrm>
                </p:grpSpPr>
                <p:sp>
                  <p:nvSpPr>
                    <p:cNvPr id="11" name="Oval 10">
                      <a:extLst>
                        <a:ext uri="{FF2B5EF4-FFF2-40B4-BE49-F238E27FC236}">
                          <a16:creationId xmlns:a16="http://schemas.microsoft.com/office/drawing/2014/main" id="{AA4A8EBF-3A50-DDAC-8187-F34EA7A172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4927" y="36999"/>
                      <a:ext cx="541769" cy="193638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rgbClr val="FFCC00"/>
                        </a:gs>
                        <a:gs pos="51000">
                          <a:schemeClr val="bg1"/>
                        </a:gs>
                        <a:gs pos="100000">
                          <a:srgbClr val="FFCC00"/>
                        </a:gs>
                      </a:gsLst>
                      <a:lin ang="0" scaled="1"/>
                      <a:tileRect/>
                    </a:gradFill>
                    <a:ln w="9525"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en-NZ"/>
                    </a:p>
                  </p:txBody>
                </p:sp>
                <mc:AlternateContent xmlns:mc="http://schemas.openxmlformats.org/markup-compatibility/2006">
                  <mc:Choice xmlns:a14="http://schemas.microsoft.com/office/drawing/2010/main" Requires="a14">
                    <p:sp>
                      <p:nvSpPr>
                        <p:cNvPr id="12" name="Text Box 37">
                          <a:extLst>
                            <a:ext uri="{FF2B5EF4-FFF2-40B4-BE49-F238E27FC236}">
                              <a16:creationId xmlns:a16="http://schemas.microsoft.com/office/drawing/2014/main" id="{6BECEB04-3F37-BDB3-4710-A7F7B3848DEE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5286" y="13215"/>
                          <a:ext cx="633730" cy="266065"/>
                        </a:xfrm>
                        <a:prstGeom prst="rect">
                          <a:avLst/>
                        </a:prstGeom>
                        <a:noFill/>
                        <a:ln w="6350">
                          <a:noFill/>
                        </a:ln>
                      </p:spPr>
                      <p:txBody>
                        <a:bodyPr rot="0" spcFirstLastPara="0" vert="horz" wrap="non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NZ" sz="800" i="1" kern="10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𝛽</m:t>
                                </m:r>
                                <m:r>
                                  <a:rPr lang="en-NZ" sz="800" i="1" kern="10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𝑎𝑟𝑟𝑒𝑠𝑡𝑖𝑛</m:t>
                                </m:r>
                              </m:oMath>
                            </m:oMathPara>
                          </a14:m>
                          <a:endParaRPr lang="en-NZ" sz="1100" kern="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</mc:Choice>
                  <mc:Fallback>
                    <p:sp>
                      <p:nvSpPr>
                        <p:cNvPr id="12" name="Text Box 37">
                          <a:extLst>
                            <a:ext uri="{FF2B5EF4-FFF2-40B4-BE49-F238E27FC236}">
                              <a16:creationId xmlns:a16="http://schemas.microsoft.com/office/drawing/2014/main" id="{6BECEB04-3F37-BDB3-4710-A7F7B3848DEE}"/>
                            </a:ext>
                          </a:extLst>
                        </p:cNvPr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5286" y="13215"/>
                          <a:ext cx="633730" cy="266065"/>
                        </a:xfrm>
                        <a:prstGeom prst="rect">
                          <a:avLst/>
                        </a:prstGeom>
                        <a:blipFill>
                          <a:blip r:embed="rId43"/>
                          <a:stretch>
                            <a:fillRect/>
                          </a:stretch>
                        </a:blipFill>
                        <a:ln w="6350">
                          <a:noFill/>
                        </a:ln>
                      </p:spPr>
                      <p:txBody>
                        <a:bodyPr/>
                        <a:lstStyle/>
                        <a:p>
                          <a:r>
                            <a:rPr lang="en-NZ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</p:grpSp>
            <p:cxnSp>
              <p:nvCxnSpPr>
                <p:cNvPr id="8" name="Straight Arrow Connector 7">
                  <a:extLst>
                    <a:ext uri="{FF2B5EF4-FFF2-40B4-BE49-F238E27FC236}">
                      <a16:creationId xmlns:a16="http://schemas.microsoft.com/office/drawing/2014/main" id="{CC268047-D621-1908-FF0D-01A2949F65C1}"/>
                    </a:ext>
                  </a:extLst>
                </p:cNvPr>
                <p:cNvCxnSpPr/>
                <p:nvPr/>
              </p:nvCxnSpPr>
              <p:spPr>
                <a:xfrm flipH="1" flipV="1">
                  <a:off x="0" y="284683"/>
                  <a:ext cx="540000" cy="0"/>
                </a:xfrm>
                <a:prstGeom prst="straightConnector1">
                  <a:avLst/>
                </a:prstGeom>
                <a:ln w="28575">
                  <a:solidFill>
                    <a:srgbClr val="D32DB7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279" name="TextBox 278">
            <a:extLst>
              <a:ext uri="{FF2B5EF4-FFF2-40B4-BE49-F238E27FC236}">
                <a16:creationId xmlns:a16="http://schemas.microsoft.com/office/drawing/2014/main" id="{FCC90A6B-A82F-9F8B-CF69-32D81DF7AE22}"/>
              </a:ext>
            </a:extLst>
          </p:cNvPr>
          <p:cNvSpPr txBox="1"/>
          <p:nvPr/>
        </p:nvSpPr>
        <p:spPr>
          <a:xfrm>
            <a:off x="841248" y="790042"/>
            <a:ext cx="13313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b="1" dirty="0"/>
              <a:t>GPCR</a:t>
            </a:r>
          </a:p>
        </p:txBody>
      </p:sp>
    </p:spTree>
    <p:extLst>
      <p:ext uri="{BB962C8B-B14F-4D97-AF65-F5344CB8AC3E}">
        <p14:creationId xmlns:p14="http://schemas.microsoft.com/office/powerpoint/2010/main" val="523645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3" name="Group 202">
            <a:extLst>
              <a:ext uri="{FF2B5EF4-FFF2-40B4-BE49-F238E27FC236}">
                <a16:creationId xmlns:a16="http://schemas.microsoft.com/office/drawing/2014/main" id="{9DFD539E-C89F-4658-DD26-B5C19046A72B}"/>
              </a:ext>
            </a:extLst>
          </p:cNvPr>
          <p:cNvGrpSpPr/>
          <p:nvPr/>
        </p:nvGrpSpPr>
        <p:grpSpPr>
          <a:xfrm>
            <a:off x="3591457" y="788736"/>
            <a:ext cx="5009085" cy="3814984"/>
            <a:chOff x="6125340" y="803406"/>
            <a:chExt cx="5009085" cy="3814984"/>
          </a:xfrm>
        </p:grpSpPr>
        <p:sp>
          <p:nvSpPr>
            <p:cNvPr id="199" name="Rectangle 198">
              <a:extLst>
                <a:ext uri="{FF2B5EF4-FFF2-40B4-BE49-F238E27FC236}">
                  <a16:creationId xmlns:a16="http://schemas.microsoft.com/office/drawing/2014/main" id="{D5CC0DFC-EA42-E30C-7CE8-4480AB8014E7}"/>
                </a:ext>
              </a:extLst>
            </p:cNvPr>
            <p:cNvSpPr/>
            <p:nvPr/>
          </p:nvSpPr>
          <p:spPr>
            <a:xfrm>
              <a:off x="6462000" y="803406"/>
              <a:ext cx="4526448" cy="3718046"/>
            </a:xfrm>
            <a:prstGeom prst="rect">
              <a:avLst/>
            </a:prstGeom>
            <a:noFill/>
            <a:ln w="209550">
              <a:solidFill>
                <a:srgbClr val="E6F2D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197" name="Rectangle 196">
              <a:extLst>
                <a:ext uri="{FF2B5EF4-FFF2-40B4-BE49-F238E27FC236}">
                  <a16:creationId xmlns:a16="http://schemas.microsoft.com/office/drawing/2014/main" id="{07D6315F-CF3D-DE5A-4978-15579F4A3516}"/>
                </a:ext>
              </a:extLst>
            </p:cNvPr>
            <p:cNvSpPr/>
            <p:nvPr/>
          </p:nvSpPr>
          <p:spPr>
            <a:xfrm>
              <a:off x="7333867" y="1108177"/>
              <a:ext cx="3228840" cy="3089458"/>
            </a:xfrm>
            <a:prstGeom prst="rect">
              <a:avLst/>
            </a:prstGeom>
            <a:noFill/>
            <a:ln w="339725">
              <a:solidFill>
                <a:srgbClr val="FFE7FF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grpSp>
          <p:nvGrpSpPr>
            <p:cNvPr id="195" name="Group 194">
              <a:extLst>
                <a:ext uri="{FF2B5EF4-FFF2-40B4-BE49-F238E27FC236}">
                  <a16:creationId xmlns:a16="http://schemas.microsoft.com/office/drawing/2014/main" id="{9988EDE0-9615-1826-C4CD-8978C5CFEEDA}"/>
                </a:ext>
              </a:extLst>
            </p:cNvPr>
            <p:cNvGrpSpPr/>
            <p:nvPr/>
          </p:nvGrpSpPr>
          <p:grpSpPr>
            <a:xfrm>
              <a:off x="6125340" y="1004976"/>
              <a:ext cx="5009085" cy="3613414"/>
              <a:chOff x="6125340" y="1004976"/>
              <a:chExt cx="5009085" cy="3613414"/>
            </a:xfrm>
          </p:grpSpPr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id="{5F3C6CAD-FB2C-F379-D1E9-EAD93F2EEC18}"/>
                  </a:ext>
                </a:extLst>
              </p:cNvPr>
              <p:cNvGrpSpPr/>
              <p:nvPr/>
            </p:nvGrpSpPr>
            <p:grpSpPr>
              <a:xfrm>
                <a:off x="6317804" y="1008121"/>
                <a:ext cx="288000" cy="3300392"/>
                <a:chOff x="6666279" y="1006060"/>
                <a:chExt cx="288000" cy="3300392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5" name="TextBox 14">
                      <a:extLst>
                        <a:ext uri="{FF2B5EF4-FFF2-40B4-BE49-F238E27FC236}">
                          <a16:creationId xmlns:a16="http://schemas.microsoft.com/office/drawing/2014/main" id="{42D552CA-6B2B-58B2-FEC8-9678E0014E2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6702475" y="1006060"/>
                      <a:ext cx="216000" cy="216000"/>
                    </a:xfrm>
                    <a:prstGeom prst="roundRect">
                      <a:avLst>
                        <a:gd name="adj" fmla="val 38026"/>
                      </a:avLst>
                    </a:prstGeom>
                    <a:solidFill>
                      <a:schemeClr val="accent6">
                        <a:lumMod val="20000"/>
                        <a:lumOff val="80000"/>
                      </a:schemeClr>
                    </a:solidFill>
                    <a:ln w="12700">
                      <a:solidFill>
                        <a:srgbClr val="FF0000"/>
                      </a:solidFill>
                    </a:ln>
                  </p:spPr>
                  <p:txBody>
                    <a:bodyPr wrap="square" lIns="0" tIns="0" rIns="0" bIns="0" rtlCol="0" anchor="ctr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Sup>
                              <m:sSubSupPr>
                                <m:ctrlPr>
                                  <a:rPr lang="en-NZ" sz="900" i="1" kern="12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NZ" sz="900" i="1" kern="120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en-NZ" sz="900" b="0" i="1" kern="12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𝑚</m:t>
                                </m:r>
                              </m:sub>
                              <m:sup>
                                <m:sSub>
                                  <m:sSubPr>
                                    <m:ctrlPr>
                                      <a:rPr lang="en-NZ" sz="9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NZ" sz="9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NZ" sz="9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𝐺</m:t>
                                    </m:r>
                                  </m:sub>
                                </m:sSub>
                              </m:sup>
                            </m:sSubSup>
                          </m:oMath>
                        </m:oMathPara>
                      </a14:m>
                      <a:endParaRPr lang="en-NZ" sz="900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5" name="TextBox 14">
                      <a:extLst>
                        <a:ext uri="{FF2B5EF4-FFF2-40B4-BE49-F238E27FC236}">
                          <a16:creationId xmlns:a16="http://schemas.microsoft.com/office/drawing/2014/main" id="{42D552CA-6B2B-58B2-FEC8-9678E0014E26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702475" y="1006060"/>
                      <a:ext cx="216000" cy="216000"/>
                    </a:xfrm>
                    <a:prstGeom prst="roundRect">
                      <a:avLst>
                        <a:gd name="adj" fmla="val 38026"/>
                      </a:avLst>
                    </a:prstGeom>
                    <a:blipFill>
                      <a:blip r:embed="rId2"/>
                      <a:stretch>
                        <a:fillRect l="-8108"/>
                      </a:stretch>
                    </a:blipFill>
                    <a:ln w="12700">
                      <a:solidFill>
                        <a:srgbClr val="FF0000"/>
                      </a:solidFill>
                    </a:ln>
                  </p:spPr>
                  <p:txBody>
                    <a:bodyPr/>
                    <a:lstStyle/>
                    <a:p>
                      <a:r>
                        <a:rPr lang="en-NZ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5" name="TextBox 24">
                      <a:extLst>
                        <a:ext uri="{FF2B5EF4-FFF2-40B4-BE49-F238E27FC236}">
                          <a16:creationId xmlns:a16="http://schemas.microsoft.com/office/drawing/2014/main" id="{B3D260B9-DE49-F36E-730B-1A786F653CE4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6702475" y="4090452"/>
                      <a:ext cx="216000" cy="216000"/>
                    </a:xfrm>
                    <a:prstGeom prst="roundRect">
                      <a:avLst>
                        <a:gd name="adj" fmla="val 38026"/>
                      </a:avLst>
                    </a:prstGeom>
                    <a:solidFill>
                      <a:schemeClr val="accent6">
                        <a:lumMod val="20000"/>
                        <a:lumOff val="80000"/>
                      </a:schemeClr>
                    </a:solidFill>
                    <a:ln w="12700">
                      <a:solidFill>
                        <a:srgbClr val="FF0000"/>
                      </a:solidFill>
                    </a:ln>
                  </p:spPr>
                  <p:txBody>
                    <a:bodyPr wrap="square" lIns="0" tIns="0" rIns="0" bIns="0" rtlCol="0" anchor="ctr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Sup>
                              <m:sSubSupPr>
                                <m:ctrlPr>
                                  <a:rPr lang="en-NZ" sz="900" i="1" kern="12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NZ" sz="900" i="1" kern="120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en-NZ" sz="900" b="0" i="1" kern="12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𝑚</m:t>
                                </m:r>
                              </m:sub>
                              <m:sup>
                                <m:r>
                                  <a:rPr lang="en-NZ" sz="900" b="0" i="1" kern="12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𝑅</m:t>
                                </m:r>
                              </m:sup>
                            </m:sSubSup>
                          </m:oMath>
                        </m:oMathPara>
                      </a14:m>
                      <a:endParaRPr lang="en-NZ" sz="900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5" name="TextBox 24">
                      <a:extLst>
                        <a:ext uri="{FF2B5EF4-FFF2-40B4-BE49-F238E27FC236}">
                          <a16:creationId xmlns:a16="http://schemas.microsoft.com/office/drawing/2014/main" id="{B3D260B9-DE49-F36E-730B-1A786F653CE4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702475" y="4090452"/>
                      <a:ext cx="216000" cy="216000"/>
                    </a:xfrm>
                    <a:prstGeom prst="roundRect">
                      <a:avLst>
                        <a:gd name="adj" fmla="val 38026"/>
                      </a:avLst>
                    </a:prstGeom>
                    <a:blipFill>
                      <a:blip r:embed="rId3"/>
                      <a:stretch>
                        <a:fillRect l="-2703"/>
                      </a:stretch>
                    </a:blipFill>
                    <a:ln w="12700">
                      <a:solidFill>
                        <a:srgbClr val="FF0000"/>
                      </a:solidFill>
                    </a:ln>
                  </p:spPr>
                  <p:txBody>
                    <a:bodyPr/>
                    <a:lstStyle/>
                    <a:p>
                      <a:r>
                        <a:rPr lang="en-NZ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5" name="TextBox 34">
                      <a:extLst>
                        <a:ext uri="{FF2B5EF4-FFF2-40B4-BE49-F238E27FC236}">
                          <a16:creationId xmlns:a16="http://schemas.microsoft.com/office/drawing/2014/main" id="{B258359B-413C-0597-FE95-F43F605A018B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6702475" y="1371312"/>
                      <a:ext cx="216000" cy="180000"/>
                    </a:xfrm>
                    <a:custGeom>
                      <a:avLst/>
                      <a:gdLst>
                        <a:gd name="connsiteX0" fmla="*/ 0 w 424647"/>
                        <a:gd name="connsiteY0" fmla="*/ 67437 h 177344"/>
                        <a:gd name="connsiteX1" fmla="*/ 67437 w 424647"/>
                        <a:gd name="connsiteY1" fmla="*/ 0 h 177344"/>
                        <a:gd name="connsiteX2" fmla="*/ 357210 w 424647"/>
                        <a:gd name="connsiteY2" fmla="*/ 0 h 177344"/>
                        <a:gd name="connsiteX3" fmla="*/ 424647 w 424647"/>
                        <a:gd name="connsiteY3" fmla="*/ 67437 h 177344"/>
                        <a:gd name="connsiteX4" fmla="*/ 424647 w 424647"/>
                        <a:gd name="connsiteY4" fmla="*/ 109907 h 177344"/>
                        <a:gd name="connsiteX5" fmla="*/ 357210 w 424647"/>
                        <a:gd name="connsiteY5" fmla="*/ 177344 h 177344"/>
                        <a:gd name="connsiteX6" fmla="*/ 67437 w 424647"/>
                        <a:gd name="connsiteY6" fmla="*/ 177344 h 177344"/>
                        <a:gd name="connsiteX7" fmla="*/ 0 w 424647"/>
                        <a:gd name="connsiteY7" fmla="*/ 109907 h 177344"/>
                        <a:gd name="connsiteX8" fmla="*/ 0 w 424647"/>
                        <a:gd name="connsiteY8" fmla="*/ 67437 h 177344"/>
                        <a:gd name="connsiteX0" fmla="*/ 0 w 424647"/>
                        <a:gd name="connsiteY0" fmla="*/ 67437 h 177344"/>
                        <a:gd name="connsiteX1" fmla="*/ 67437 w 424647"/>
                        <a:gd name="connsiteY1" fmla="*/ 0 h 177344"/>
                        <a:gd name="connsiteX2" fmla="*/ 357210 w 424647"/>
                        <a:gd name="connsiteY2" fmla="*/ 0 h 177344"/>
                        <a:gd name="connsiteX3" fmla="*/ 424647 w 424647"/>
                        <a:gd name="connsiteY3" fmla="*/ 67437 h 177344"/>
                        <a:gd name="connsiteX4" fmla="*/ 424647 w 424647"/>
                        <a:gd name="connsiteY4" fmla="*/ 109907 h 177344"/>
                        <a:gd name="connsiteX5" fmla="*/ 357210 w 424647"/>
                        <a:gd name="connsiteY5" fmla="*/ 177344 h 177344"/>
                        <a:gd name="connsiteX6" fmla="*/ 137586 w 424647"/>
                        <a:gd name="connsiteY6" fmla="*/ 174513 h 177344"/>
                        <a:gd name="connsiteX7" fmla="*/ 67437 w 424647"/>
                        <a:gd name="connsiteY7" fmla="*/ 177344 h 177344"/>
                        <a:gd name="connsiteX8" fmla="*/ 0 w 424647"/>
                        <a:gd name="connsiteY8" fmla="*/ 109907 h 177344"/>
                        <a:gd name="connsiteX9" fmla="*/ 0 w 424647"/>
                        <a:gd name="connsiteY9" fmla="*/ 67437 h 177344"/>
                        <a:gd name="connsiteX0" fmla="*/ 0 w 424647"/>
                        <a:gd name="connsiteY0" fmla="*/ 67437 h 177344"/>
                        <a:gd name="connsiteX1" fmla="*/ 67437 w 424647"/>
                        <a:gd name="connsiteY1" fmla="*/ 0 h 177344"/>
                        <a:gd name="connsiteX2" fmla="*/ 357210 w 424647"/>
                        <a:gd name="connsiteY2" fmla="*/ 0 h 177344"/>
                        <a:gd name="connsiteX3" fmla="*/ 424647 w 424647"/>
                        <a:gd name="connsiteY3" fmla="*/ 67437 h 177344"/>
                        <a:gd name="connsiteX4" fmla="*/ 424647 w 424647"/>
                        <a:gd name="connsiteY4" fmla="*/ 109907 h 177344"/>
                        <a:gd name="connsiteX5" fmla="*/ 357210 w 424647"/>
                        <a:gd name="connsiteY5" fmla="*/ 177344 h 177344"/>
                        <a:gd name="connsiteX6" fmla="*/ 274746 w 424647"/>
                        <a:gd name="connsiteY6" fmla="*/ 174513 h 177344"/>
                        <a:gd name="connsiteX7" fmla="*/ 137586 w 424647"/>
                        <a:gd name="connsiteY7" fmla="*/ 174513 h 177344"/>
                        <a:gd name="connsiteX8" fmla="*/ 67437 w 424647"/>
                        <a:gd name="connsiteY8" fmla="*/ 177344 h 177344"/>
                        <a:gd name="connsiteX9" fmla="*/ 0 w 424647"/>
                        <a:gd name="connsiteY9" fmla="*/ 109907 h 177344"/>
                        <a:gd name="connsiteX10" fmla="*/ 0 w 424647"/>
                        <a:gd name="connsiteY10" fmla="*/ 67437 h 177344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4746 w 424647"/>
                        <a:gd name="connsiteY6" fmla="*/ 174513 h 179276"/>
                        <a:gd name="connsiteX7" fmla="*/ 137586 w 424647"/>
                        <a:gd name="connsiteY7" fmla="*/ 179276 h 179276"/>
                        <a:gd name="connsiteX8" fmla="*/ 67437 w 424647"/>
                        <a:gd name="connsiteY8" fmla="*/ 177344 h 179276"/>
                        <a:gd name="connsiteX9" fmla="*/ 0 w 424647"/>
                        <a:gd name="connsiteY9" fmla="*/ 109907 h 179276"/>
                        <a:gd name="connsiteX10" fmla="*/ 0 w 424647"/>
                        <a:gd name="connsiteY10" fmla="*/ 67437 h 179276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2364 w 424647"/>
                        <a:gd name="connsiteY6" fmla="*/ 179276 h 179276"/>
                        <a:gd name="connsiteX7" fmla="*/ 137586 w 424647"/>
                        <a:gd name="connsiteY7" fmla="*/ 179276 h 179276"/>
                        <a:gd name="connsiteX8" fmla="*/ 67437 w 424647"/>
                        <a:gd name="connsiteY8" fmla="*/ 177344 h 179276"/>
                        <a:gd name="connsiteX9" fmla="*/ 0 w 424647"/>
                        <a:gd name="connsiteY9" fmla="*/ 109907 h 179276"/>
                        <a:gd name="connsiteX10" fmla="*/ 0 w 424647"/>
                        <a:gd name="connsiteY10" fmla="*/ 67437 h 179276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2364 w 424647"/>
                        <a:gd name="connsiteY6" fmla="*/ 179276 h 179276"/>
                        <a:gd name="connsiteX7" fmla="*/ 137586 w 424647"/>
                        <a:gd name="connsiteY7" fmla="*/ 179276 h 179276"/>
                        <a:gd name="connsiteX8" fmla="*/ 67437 w 424647"/>
                        <a:gd name="connsiteY8" fmla="*/ 177344 h 179276"/>
                        <a:gd name="connsiteX9" fmla="*/ 0 w 424647"/>
                        <a:gd name="connsiteY9" fmla="*/ 109907 h 179276"/>
                        <a:gd name="connsiteX10" fmla="*/ 0 w 424647"/>
                        <a:gd name="connsiteY10" fmla="*/ 67437 h 179276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2364 w 424647"/>
                        <a:gd name="connsiteY6" fmla="*/ 179276 h 179276"/>
                        <a:gd name="connsiteX7" fmla="*/ 137586 w 424647"/>
                        <a:gd name="connsiteY7" fmla="*/ 179276 h 179276"/>
                        <a:gd name="connsiteX8" fmla="*/ 67437 w 424647"/>
                        <a:gd name="connsiteY8" fmla="*/ 177344 h 179276"/>
                        <a:gd name="connsiteX9" fmla="*/ 0 w 424647"/>
                        <a:gd name="connsiteY9" fmla="*/ 109907 h 179276"/>
                        <a:gd name="connsiteX10" fmla="*/ 0 w 424647"/>
                        <a:gd name="connsiteY10" fmla="*/ 67437 h 179276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2364 w 424647"/>
                        <a:gd name="connsiteY6" fmla="*/ 179276 h 179276"/>
                        <a:gd name="connsiteX7" fmla="*/ 199861 w 424647"/>
                        <a:gd name="connsiteY7" fmla="*/ 178712 h 179276"/>
                        <a:gd name="connsiteX8" fmla="*/ 137586 w 424647"/>
                        <a:gd name="connsiteY8" fmla="*/ 179276 h 179276"/>
                        <a:gd name="connsiteX9" fmla="*/ 67437 w 424647"/>
                        <a:gd name="connsiteY9" fmla="*/ 177344 h 179276"/>
                        <a:gd name="connsiteX10" fmla="*/ 0 w 424647"/>
                        <a:gd name="connsiteY10" fmla="*/ 109907 h 179276"/>
                        <a:gd name="connsiteX11" fmla="*/ 0 w 424647"/>
                        <a:gd name="connsiteY11" fmla="*/ 67437 h 179276"/>
                        <a:gd name="connsiteX0" fmla="*/ 0 w 424647"/>
                        <a:gd name="connsiteY0" fmla="*/ 71619 h 183458"/>
                        <a:gd name="connsiteX1" fmla="*/ 67437 w 424647"/>
                        <a:gd name="connsiteY1" fmla="*/ 4182 h 183458"/>
                        <a:gd name="connsiteX2" fmla="*/ 209592 w 424647"/>
                        <a:gd name="connsiteY2" fmla="*/ 0 h 183458"/>
                        <a:gd name="connsiteX3" fmla="*/ 357210 w 424647"/>
                        <a:gd name="connsiteY3" fmla="*/ 4182 h 183458"/>
                        <a:gd name="connsiteX4" fmla="*/ 424647 w 424647"/>
                        <a:gd name="connsiteY4" fmla="*/ 71619 h 183458"/>
                        <a:gd name="connsiteX5" fmla="*/ 424647 w 424647"/>
                        <a:gd name="connsiteY5" fmla="*/ 114089 h 183458"/>
                        <a:gd name="connsiteX6" fmla="*/ 357210 w 424647"/>
                        <a:gd name="connsiteY6" fmla="*/ 181526 h 183458"/>
                        <a:gd name="connsiteX7" fmla="*/ 272364 w 424647"/>
                        <a:gd name="connsiteY7" fmla="*/ 183458 h 183458"/>
                        <a:gd name="connsiteX8" fmla="*/ 199861 w 424647"/>
                        <a:gd name="connsiteY8" fmla="*/ 182894 h 183458"/>
                        <a:gd name="connsiteX9" fmla="*/ 137586 w 424647"/>
                        <a:gd name="connsiteY9" fmla="*/ 183458 h 183458"/>
                        <a:gd name="connsiteX10" fmla="*/ 67437 w 424647"/>
                        <a:gd name="connsiteY10" fmla="*/ 181526 h 183458"/>
                        <a:gd name="connsiteX11" fmla="*/ 0 w 424647"/>
                        <a:gd name="connsiteY11" fmla="*/ 114089 h 183458"/>
                        <a:gd name="connsiteX12" fmla="*/ 0 w 424647"/>
                        <a:gd name="connsiteY12" fmla="*/ 71619 h 183458"/>
                        <a:gd name="connsiteX0" fmla="*/ 0 w 424647"/>
                        <a:gd name="connsiteY0" fmla="*/ 71619 h 183458"/>
                        <a:gd name="connsiteX1" fmla="*/ 67437 w 424647"/>
                        <a:gd name="connsiteY1" fmla="*/ 4182 h 183458"/>
                        <a:gd name="connsiteX2" fmla="*/ 209592 w 424647"/>
                        <a:gd name="connsiteY2" fmla="*/ 0 h 183458"/>
                        <a:gd name="connsiteX3" fmla="*/ 357210 w 424647"/>
                        <a:gd name="connsiteY3" fmla="*/ 4182 h 183458"/>
                        <a:gd name="connsiteX4" fmla="*/ 424647 w 424647"/>
                        <a:gd name="connsiteY4" fmla="*/ 71619 h 183458"/>
                        <a:gd name="connsiteX5" fmla="*/ 424647 w 424647"/>
                        <a:gd name="connsiteY5" fmla="*/ 114089 h 183458"/>
                        <a:gd name="connsiteX6" fmla="*/ 357210 w 424647"/>
                        <a:gd name="connsiteY6" fmla="*/ 181526 h 183458"/>
                        <a:gd name="connsiteX7" fmla="*/ 272364 w 424647"/>
                        <a:gd name="connsiteY7" fmla="*/ 183458 h 183458"/>
                        <a:gd name="connsiteX8" fmla="*/ 211495 w 424647"/>
                        <a:gd name="connsiteY8" fmla="*/ 182894 h 183458"/>
                        <a:gd name="connsiteX9" fmla="*/ 137586 w 424647"/>
                        <a:gd name="connsiteY9" fmla="*/ 183458 h 183458"/>
                        <a:gd name="connsiteX10" fmla="*/ 67437 w 424647"/>
                        <a:gd name="connsiteY10" fmla="*/ 181526 h 183458"/>
                        <a:gd name="connsiteX11" fmla="*/ 0 w 424647"/>
                        <a:gd name="connsiteY11" fmla="*/ 114089 h 183458"/>
                        <a:gd name="connsiteX12" fmla="*/ 0 w 424647"/>
                        <a:gd name="connsiteY12" fmla="*/ 71619 h 183458"/>
                        <a:gd name="connsiteX0" fmla="*/ 0 w 424647"/>
                        <a:gd name="connsiteY0" fmla="*/ 71619 h 183458"/>
                        <a:gd name="connsiteX1" fmla="*/ 67437 w 424647"/>
                        <a:gd name="connsiteY1" fmla="*/ 4182 h 183458"/>
                        <a:gd name="connsiteX2" fmla="*/ 129497 w 424647"/>
                        <a:gd name="connsiteY2" fmla="*/ 1941 h 183458"/>
                        <a:gd name="connsiteX3" fmla="*/ 209592 w 424647"/>
                        <a:gd name="connsiteY3" fmla="*/ 0 h 183458"/>
                        <a:gd name="connsiteX4" fmla="*/ 357210 w 424647"/>
                        <a:gd name="connsiteY4" fmla="*/ 4182 h 183458"/>
                        <a:gd name="connsiteX5" fmla="*/ 424647 w 424647"/>
                        <a:gd name="connsiteY5" fmla="*/ 71619 h 183458"/>
                        <a:gd name="connsiteX6" fmla="*/ 424647 w 424647"/>
                        <a:gd name="connsiteY6" fmla="*/ 114089 h 183458"/>
                        <a:gd name="connsiteX7" fmla="*/ 357210 w 424647"/>
                        <a:gd name="connsiteY7" fmla="*/ 181526 h 183458"/>
                        <a:gd name="connsiteX8" fmla="*/ 272364 w 424647"/>
                        <a:gd name="connsiteY8" fmla="*/ 183458 h 183458"/>
                        <a:gd name="connsiteX9" fmla="*/ 211495 w 424647"/>
                        <a:gd name="connsiteY9" fmla="*/ 182894 h 183458"/>
                        <a:gd name="connsiteX10" fmla="*/ 137586 w 424647"/>
                        <a:gd name="connsiteY10" fmla="*/ 183458 h 183458"/>
                        <a:gd name="connsiteX11" fmla="*/ 67437 w 424647"/>
                        <a:gd name="connsiteY11" fmla="*/ 181526 h 183458"/>
                        <a:gd name="connsiteX12" fmla="*/ 0 w 424647"/>
                        <a:gd name="connsiteY12" fmla="*/ 114089 h 183458"/>
                        <a:gd name="connsiteX13" fmla="*/ 0 w 424647"/>
                        <a:gd name="connsiteY13" fmla="*/ 71619 h 183458"/>
                        <a:gd name="connsiteX0" fmla="*/ 0 w 424647"/>
                        <a:gd name="connsiteY0" fmla="*/ 71619 h 183458"/>
                        <a:gd name="connsiteX1" fmla="*/ 67437 w 424647"/>
                        <a:gd name="connsiteY1" fmla="*/ 4182 h 183458"/>
                        <a:gd name="connsiteX2" fmla="*/ 129497 w 424647"/>
                        <a:gd name="connsiteY2" fmla="*/ 1941 h 183458"/>
                        <a:gd name="connsiteX3" fmla="*/ 209592 w 424647"/>
                        <a:gd name="connsiteY3" fmla="*/ 0 h 183458"/>
                        <a:gd name="connsiteX4" fmla="*/ 277833 w 424647"/>
                        <a:gd name="connsiteY4" fmla="*/ 1941 h 183458"/>
                        <a:gd name="connsiteX5" fmla="*/ 357210 w 424647"/>
                        <a:gd name="connsiteY5" fmla="*/ 4182 h 183458"/>
                        <a:gd name="connsiteX6" fmla="*/ 424647 w 424647"/>
                        <a:gd name="connsiteY6" fmla="*/ 71619 h 183458"/>
                        <a:gd name="connsiteX7" fmla="*/ 424647 w 424647"/>
                        <a:gd name="connsiteY7" fmla="*/ 114089 h 183458"/>
                        <a:gd name="connsiteX8" fmla="*/ 357210 w 424647"/>
                        <a:gd name="connsiteY8" fmla="*/ 181526 h 183458"/>
                        <a:gd name="connsiteX9" fmla="*/ 272364 w 424647"/>
                        <a:gd name="connsiteY9" fmla="*/ 183458 h 183458"/>
                        <a:gd name="connsiteX10" fmla="*/ 211495 w 424647"/>
                        <a:gd name="connsiteY10" fmla="*/ 182894 h 183458"/>
                        <a:gd name="connsiteX11" fmla="*/ 137586 w 424647"/>
                        <a:gd name="connsiteY11" fmla="*/ 183458 h 183458"/>
                        <a:gd name="connsiteX12" fmla="*/ 67437 w 424647"/>
                        <a:gd name="connsiteY12" fmla="*/ 181526 h 183458"/>
                        <a:gd name="connsiteX13" fmla="*/ 0 w 424647"/>
                        <a:gd name="connsiteY13" fmla="*/ 114089 h 183458"/>
                        <a:gd name="connsiteX14" fmla="*/ 0 w 424647"/>
                        <a:gd name="connsiteY14" fmla="*/ 71619 h 18345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</a:cxnLst>
                      <a:rect l="l" t="t" r="r" b="b"/>
                      <a:pathLst>
                        <a:path w="424647" h="183458">
                          <a:moveTo>
                            <a:pt x="0" y="71619"/>
                          </a:moveTo>
                          <a:cubicBezTo>
                            <a:pt x="0" y="34375"/>
                            <a:pt x="30193" y="4182"/>
                            <a:pt x="67437" y="4182"/>
                          </a:cubicBezTo>
                          <a:lnTo>
                            <a:pt x="129497" y="1941"/>
                          </a:lnTo>
                          <a:lnTo>
                            <a:pt x="209592" y="0"/>
                          </a:lnTo>
                          <a:lnTo>
                            <a:pt x="277833" y="1941"/>
                          </a:lnTo>
                          <a:lnTo>
                            <a:pt x="357210" y="4182"/>
                          </a:lnTo>
                          <a:cubicBezTo>
                            <a:pt x="394454" y="4182"/>
                            <a:pt x="424647" y="34375"/>
                            <a:pt x="424647" y="71619"/>
                          </a:cubicBezTo>
                          <a:lnTo>
                            <a:pt x="424647" y="114089"/>
                          </a:lnTo>
                          <a:cubicBezTo>
                            <a:pt x="424647" y="151333"/>
                            <a:pt x="394454" y="181526"/>
                            <a:pt x="357210" y="181526"/>
                          </a:cubicBezTo>
                          <a:lnTo>
                            <a:pt x="272364" y="183458"/>
                          </a:lnTo>
                          <a:lnTo>
                            <a:pt x="211495" y="182894"/>
                          </a:lnTo>
                          <a:lnTo>
                            <a:pt x="137586" y="183458"/>
                          </a:lnTo>
                          <a:lnTo>
                            <a:pt x="67437" y="181526"/>
                          </a:lnTo>
                          <a:cubicBezTo>
                            <a:pt x="30193" y="181526"/>
                            <a:pt x="0" y="151333"/>
                            <a:pt x="0" y="114089"/>
                          </a:cubicBezTo>
                          <a:lnTo>
                            <a:pt x="0" y="71619"/>
                          </a:lnTo>
                          <a:close/>
                        </a:path>
                      </a:pathLst>
                    </a:custGeom>
                    <a:solidFill>
                      <a:schemeClr val="accent6">
                        <a:lumMod val="20000"/>
                        <a:lumOff val="80000"/>
                      </a:schemeClr>
                    </a:solidFill>
                    <a:ln w="19050">
                      <a:noFill/>
                    </a:ln>
                  </p:spPr>
                  <p:txBody>
                    <a:bodyPr wrap="square" lIns="0" tIns="36000" rIns="0" bIns="36000" rtlCol="0" anchor="ctr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Sup>
                              <m:sSubSupPr>
                                <m:ctrlPr>
                                  <a:rPr lang="en-NZ" sz="900" i="1" kern="12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NZ" sz="900" i="1" kern="120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en-NZ" sz="900" b="0" i="1" kern="12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𝑚</m:t>
                                </m:r>
                              </m:sub>
                              <m:sup>
                                <m:r>
                                  <a:rPr lang="en-NZ" sz="900" b="0" i="1" kern="12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6</m:t>
                                </m:r>
                              </m:sup>
                            </m:sSubSup>
                          </m:oMath>
                        </m:oMathPara>
                      </a14:m>
                      <a:endParaRPr lang="en-NZ" sz="900" dirty="0"/>
                    </a:p>
                  </p:txBody>
                </p:sp>
              </mc:Choice>
              <mc:Fallback xmlns="">
                <p:sp>
                  <p:nvSpPr>
                    <p:cNvPr id="35" name="TextBox 34">
                      <a:extLst>
                        <a:ext uri="{FF2B5EF4-FFF2-40B4-BE49-F238E27FC236}">
                          <a16:creationId xmlns:a16="http://schemas.microsoft.com/office/drawing/2014/main" id="{B258359B-413C-0597-FE95-F43F605A018B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702475" y="1371312"/>
                      <a:ext cx="216000" cy="180000"/>
                    </a:xfrm>
                    <a:custGeom>
                      <a:avLst/>
                      <a:gdLst>
                        <a:gd name="connsiteX0" fmla="*/ 0 w 424647"/>
                        <a:gd name="connsiteY0" fmla="*/ 67437 h 177344"/>
                        <a:gd name="connsiteX1" fmla="*/ 67437 w 424647"/>
                        <a:gd name="connsiteY1" fmla="*/ 0 h 177344"/>
                        <a:gd name="connsiteX2" fmla="*/ 357210 w 424647"/>
                        <a:gd name="connsiteY2" fmla="*/ 0 h 177344"/>
                        <a:gd name="connsiteX3" fmla="*/ 424647 w 424647"/>
                        <a:gd name="connsiteY3" fmla="*/ 67437 h 177344"/>
                        <a:gd name="connsiteX4" fmla="*/ 424647 w 424647"/>
                        <a:gd name="connsiteY4" fmla="*/ 109907 h 177344"/>
                        <a:gd name="connsiteX5" fmla="*/ 357210 w 424647"/>
                        <a:gd name="connsiteY5" fmla="*/ 177344 h 177344"/>
                        <a:gd name="connsiteX6" fmla="*/ 67437 w 424647"/>
                        <a:gd name="connsiteY6" fmla="*/ 177344 h 177344"/>
                        <a:gd name="connsiteX7" fmla="*/ 0 w 424647"/>
                        <a:gd name="connsiteY7" fmla="*/ 109907 h 177344"/>
                        <a:gd name="connsiteX8" fmla="*/ 0 w 424647"/>
                        <a:gd name="connsiteY8" fmla="*/ 67437 h 177344"/>
                        <a:gd name="connsiteX0" fmla="*/ 0 w 424647"/>
                        <a:gd name="connsiteY0" fmla="*/ 67437 h 177344"/>
                        <a:gd name="connsiteX1" fmla="*/ 67437 w 424647"/>
                        <a:gd name="connsiteY1" fmla="*/ 0 h 177344"/>
                        <a:gd name="connsiteX2" fmla="*/ 357210 w 424647"/>
                        <a:gd name="connsiteY2" fmla="*/ 0 h 177344"/>
                        <a:gd name="connsiteX3" fmla="*/ 424647 w 424647"/>
                        <a:gd name="connsiteY3" fmla="*/ 67437 h 177344"/>
                        <a:gd name="connsiteX4" fmla="*/ 424647 w 424647"/>
                        <a:gd name="connsiteY4" fmla="*/ 109907 h 177344"/>
                        <a:gd name="connsiteX5" fmla="*/ 357210 w 424647"/>
                        <a:gd name="connsiteY5" fmla="*/ 177344 h 177344"/>
                        <a:gd name="connsiteX6" fmla="*/ 137586 w 424647"/>
                        <a:gd name="connsiteY6" fmla="*/ 174513 h 177344"/>
                        <a:gd name="connsiteX7" fmla="*/ 67437 w 424647"/>
                        <a:gd name="connsiteY7" fmla="*/ 177344 h 177344"/>
                        <a:gd name="connsiteX8" fmla="*/ 0 w 424647"/>
                        <a:gd name="connsiteY8" fmla="*/ 109907 h 177344"/>
                        <a:gd name="connsiteX9" fmla="*/ 0 w 424647"/>
                        <a:gd name="connsiteY9" fmla="*/ 67437 h 177344"/>
                        <a:gd name="connsiteX0" fmla="*/ 0 w 424647"/>
                        <a:gd name="connsiteY0" fmla="*/ 67437 h 177344"/>
                        <a:gd name="connsiteX1" fmla="*/ 67437 w 424647"/>
                        <a:gd name="connsiteY1" fmla="*/ 0 h 177344"/>
                        <a:gd name="connsiteX2" fmla="*/ 357210 w 424647"/>
                        <a:gd name="connsiteY2" fmla="*/ 0 h 177344"/>
                        <a:gd name="connsiteX3" fmla="*/ 424647 w 424647"/>
                        <a:gd name="connsiteY3" fmla="*/ 67437 h 177344"/>
                        <a:gd name="connsiteX4" fmla="*/ 424647 w 424647"/>
                        <a:gd name="connsiteY4" fmla="*/ 109907 h 177344"/>
                        <a:gd name="connsiteX5" fmla="*/ 357210 w 424647"/>
                        <a:gd name="connsiteY5" fmla="*/ 177344 h 177344"/>
                        <a:gd name="connsiteX6" fmla="*/ 274746 w 424647"/>
                        <a:gd name="connsiteY6" fmla="*/ 174513 h 177344"/>
                        <a:gd name="connsiteX7" fmla="*/ 137586 w 424647"/>
                        <a:gd name="connsiteY7" fmla="*/ 174513 h 177344"/>
                        <a:gd name="connsiteX8" fmla="*/ 67437 w 424647"/>
                        <a:gd name="connsiteY8" fmla="*/ 177344 h 177344"/>
                        <a:gd name="connsiteX9" fmla="*/ 0 w 424647"/>
                        <a:gd name="connsiteY9" fmla="*/ 109907 h 177344"/>
                        <a:gd name="connsiteX10" fmla="*/ 0 w 424647"/>
                        <a:gd name="connsiteY10" fmla="*/ 67437 h 177344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4746 w 424647"/>
                        <a:gd name="connsiteY6" fmla="*/ 174513 h 179276"/>
                        <a:gd name="connsiteX7" fmla="*/ 137586 w 424647"/>
                        <a:gd name="connsiteY7" fmla="*/ 179276 h 179276"/>
                        <a:gd name="connsiteX8" fmla="*/ 67437 w 424647"/>
                        <a:gd name="connsiteY8" fmla="*/ 177344 h 179276"/>
                        <a:gd name="connsiteX9" fmla="*/ 0 w 424647"/>
                        <a:gd name="connsiteY9" fmla="*/ 109907 h 179276"/>
                        <a:gd name="connsiteX10" fmla="*/ 0 w 424647"/>
                        <a:gd name="connsiteY10" fmla="*/ 67437 h 179276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2364 w 424647"/>
                        <a:gd name="connsiteY6" fmla="*/ 179276 h 179276"/>
                        <a:gd name="connsiteX7" fmla="*/ 137586 w 424647"/>
                        <a:gd name="connsiteY7" fmla="*/ 179276 h 179276"/>
                        <a:gd name="connsiteX8" fmla="*/ 67437 w 424647"/>
                        <a:gd name="connsiteY8" fmla="*/ 177344 h 179276"/>
                        <a:gd name="connsiteX9" fmla="*/ 0 w 424647"/>
                        <a:gd name="connsiteY9" fmla="*/ 109907 h 179276"/>
                        <a:gd name="connsiteX10" fmla="*/ 0 w 424647"/>
                        <a:gd name="connsiteY10" fmla="*/ 67437 h 179276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2364 w 424647"/>
                        <a:gd name="connsiteY6" fmla="*/ 179276 h 179276"/>
                        <a:gd name="connsiteX7" fmla="*/ 137586 w 424647"/>
                        <a:gd name="connsiteY7" fmla="*/ 179276 h 179276"/>
                        <a:gd name="connsiteX8" fmla="*/ 67437 w 424647"/>
                        <a:gd name="connsiteY8" fmla="*/ 177344 h 179276"/>
                        <a:gd name="connsiteX9" fmla="*/ 0 w 424647"/>
                        <a:gd name="connsiteY9" fmla="*/ 109907 h 179276"/>
                        <a:gd name="connsiteX10" fmla="*/ 0 w 424647"/>
                        <a:gd name="connsiteY10" fmla="*/ 67437 h 179276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2364 w 424647"/>
                        <a:gd name="connsiteY6" fmla="*/ 179276 h 179276"/>
                        <a:gd name="connsiteX7" fmla="*/ 137586 w 424647"/>
                        <a:gd name="connsiteY7" fmla="*/ 179276 h 179276"/>
                        <a:gd name="connsiteX8" fmla="*/ 67437 w 424647"/>
                        <a:gd name="connsiteY8" fmla="*/ 177344 h 179276"/>
                        <a:gd name="connsiteX9" fmla="*/ 0 w 424647"/>
                        <a:gd name="connsiteY9" fmla="*/ 109907 h 179276"/>
                        <a:gd name="connsiteX10" fmla="*/ 0 w 424647"/>
                        <a:gd name="connsiteY10" fmla="*/ 67437 h 179276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2364 w 424647"/>
                        <a:gd name="connsiteY6" fmla="*/ 179276 h 179276"/>
                        <a:gd name="connsiteX7" fmla="*/ 199861 w 424647"/>
                        <a:gd name="connsiteY7" fmla="*/ 178712 h 179276"/>
                        <a:gd name="connsiteX8" fmla="*/ 137586 w 424647"/>
                        <a:gd name="connsiteY8" fmla="*/ 179276 h 179276"/>
                        <a:gd name="connsiteX9" fmla="*/ 67437 w 424647"/>
                        <a:gd name="connsiteY9" fmla="*/ 177344 h 179276"/>
                        <a:gd name="connsiteX10" fmla="*/ 0 w 424647"/>
                        <a:gd name="connsiteY10" fmla="*/ 109907 h 179276"/>
                        <a:gd name="connsiteX11" fmla="*/ 0 w 424647"/>
                        <a:gd name="connsiteY11" fmla="*/ 67437 h 179276"/>
                        <a:gd name="connsiteX0" fmla="*/ 0 w 424647"/>
                        <a:gd name="connsiteY0" fmla="*/ 71619 h 183458"/>
                        <a:gd name="connsiteX1" fmla="*/ 67437 w 424647"/>
                        <a:gd name="connsiteY1" fmla="*/ 4182 h 183458"/>
                        <a:gd name="connsiteX2" fmla="*/ 209592 w 424647"/>
                        <a:gd name="connsiteY2" fmla="*/ 0 h 183458"/>
                        <a:gd name="connsiteX3" fmla="*/ 357210 w 424647"/>
                        <a:gd name="connsiteY3" fmla="*/ 4182 h 183458"/>
                        <a:gd name="connsiteX4" fmla="*/ 424647 w 424647"/>
                        <a:gd name="connsiteY4" fmla="*/ 71619 h 183458"/>
                        <a:gd name="connsiteX5" fmla="*/ 424647 w 424647"/>
                        <a:gd name="connsiteY5" fmla="*/ 114089 h 183458"/>
                        <a:gd name="connsiteX6" fmla="*/ 357210 w 424647"/>
                        <a:gd name="connsiteY6" fmla="*/ 181526 h 183458"/>
                        <a:gd name="connsiteX7" fmla="*/ 272364 w 424647"/>
                        <a:gd name="connsiteY7" fmla="*/ 183458 h 183458"/>
                        <a:gd name="connsiteX8" fmla="*/ 199861 w 424647"/>
                        <a:gd name="connsiteY8" fmla="*/ 182894 h 183458"/>
                        <a:gd name="connsiteX9" fmla="*/ 137586 w 424647"/>
                        <a:gd name="connsiteY9" fmla="*/ 183458 h 183458"/>
                        <a:gd name="connsiteX10" fmla="*/ 67437 w 424647"/>
                        <a:gd name="connsiteY10" fmla="*/ 181526 h 183458"/>
                        <a:gd name="connsiteX11" fmla="*/ 0 w 424647"/>
                        <a:gd name="connsiteY11" fmla="*/ 114089 h 183458"/>
                        <a:gd name="connsiteX12" fmla="*/ 0 w 424647"/>
                        <a:gd name="connsiteY12" fmla="*/ 71619 h 183458"/>
                        <a:gd name="connsiteX0" fmla="*/ 0 w 424647"/>
                        <a:gd name="connsiteY0" fmla="*/ 71619 h 183458"/>
                        <a:gd name="connsiteX1" fmla="*/ 67437 w 424647"/>
                        <a:gd name="connsiteY1" fmla="*/ 4182 h 183458"/>
                        <a:gd name="connsiteX2" fmla="*/ 209592 w 424647"/>
                        <a:gd name="connsiteY2" fmla="*/ 0 h 183458"/>
                        <a:gd name="connsiteX3" fmla="*/ 357210 w 424647"/>
                        <a:gd name="connsiteY3" fmla="*/ 4182 h 183458"/>
                        <a:gd name="connsiteX4" fmla="*/ 424647 w 424647"/>
                        <a:gd name="connsiteY4" fmla="*/ 71619 h 183458"/>
                        <a:gd name="connsiteX5" fmla="*/ 424647 w 424647"/>
                        <a:gd name="connsiteY5" fmla="*/ 114089 h 183458"/>
                        <a:gd name="connsiteX6" fmla="*/ 357210 w 424647"/>
                        <a:gd name="connsiteY6" fmla="*/ 181526 h 183458"/>
                        <a:gd name="connsiteX7" fmla="*/ 272364 w 424647"/>
                        <a:gd name="connsiteY7" fmla="*/ 183458 h 183458"/>
                        <a:gd name="connsiteX8" fmla="*/ 211495 w 424647"/>
                        <a:gd name="connsiteY8" fmla="*/ 182894 h 183458"/>
                        <a:gd name="connsiteX9" fmla="*/ 137586 w 424647"/>
                        <a:gd name="connsiteY9" fmla="*/ 183458 h 183458"/>
                        <a:gd name="connsiteX10" fmla="*/ 67437 w 424647"/>
                        <a:gd name="connsiteY10" fmla="*/ 181526 h 183458"/>
                        <a:gd name="connsiteX11" fmla="*/ 0 w 424647"/>
                        <a:gd name="connsiteY11" fmla="*/ 114089 h 183458"/>
                        <a:gd name="connsiteX12" fmla="*/ 0 w 424647"/>
                        <a:gd name="connsiteY12" fmla="*/ 71619 h 183458"/>
                        <a:gd name="connsiteX0" fmla="*/ 0 w 424647"/>
                        <a:gd name="connsiteY0" fmla="*/ 71619 h 183458"/>
                        <a:gd name="connsiteX1" fmla="*/ 67437 w 424647"/>
                        <a:gd name="connsiteY1" fmla="*/ 4182 h 183458"/>
                        <a:gd name="connsiteX2" fmla="*/ 129497 w 424647"/>
                        <a:gd name="connsiteY2" fmla="*/ 1941 h 183458"/>
                        <a:gd name="connsiteX3" fmla="*/ 209592 w 424647"/>
                        <a:gd name="connsiteY3" fmla="*/ 0 h 183458"/>
                        <a:gd name="connsiteX4" fmla="*/ 357210 w 424647"/>
                        <a:gd name="connsiteY4" fmla="*/ 4182 h 183458"/>
                        <a:gd name="connsiteX5" fmla="*/ 424647 w 424647"/>
                        <a:gd name="connsiteY5" fmla="*/ 71619 h 183458"/>
                        <a:gd name="connsiteX6" fmla="*/ 424647 w 424647"/>
                        <a:gd name="connsiteY6" fmla="*/ 114089 h 183458"/>
                        <a:gd name="connsiteX7" fmla="*/ 357210 w 424647"/>
                        <a:gd name="connsiteY7" fmla="*/ 181526 h 183458"/>
                        <a:gd name="connsiteX8" fmla="*/ 272364 w 424647"/>
                        <a:gd name="connsiteY8" fmla="*/ 183458 h 183458"/>
                        <a:gd name="connsiteX9" fmla="*/ 211495 w 424647"/>
                        <a:gd name="connsiteY9" fmla="*/ 182894 h 183458"/>
                        <a:gd name="connsiteX10" fmla="*/ 137586 w 424647"/>
                        <a:gd name="connsiteY10" fmla="*/ 183458 h 183458"/>
                        <a:gd name="connsiteX11" fmla="*/ 67437 w 424647"/>
                        <a:gd name="connsiteY11" fmla="*/ 181526 h 183458"/>
                        <a:gd name="connsiteX12" fmla="*/ 0 w 424647"/>
                        <a:gd name="connsiteY12" fmla="*/ 114089 h 183458"/>
                        <a:gd name="connsiteX13" fmla="*/ 0 w 424647"/>
                        <a:gd name="connsiteY13" fmla="*/ 71619 h 183458"/>
                        <a:gd name="connsiteX0" fmla="*/ 0 w 424647"/>
                        <a:gd name="connsiteY0" fmla="*/ 71619 h 183458"/>
                        <a:gd name="connsiteX1" fmla="*/ 67437 w 424647"/>
                        <a:gd name="connsiteY1" fmla="*/ 4182 h 183458"/>
                        <a:gd name="connsiteX2" fmla="*/ 129497 w 424647"/>
                        <a:gd name="connsiteY2" fmla="*/ 1941 h 183458"/>
                        <a:gd name="connsiteX3" fmla="*/ 209592 w 424647"/>
                        <a:gd name="connsiteY3" fmla="*/ 0 h 183458"/>
                        <a:gd name="connsiteX4" fmla="*/ 277833 w 424647"/>
                        <a:gd name="connsiteY4" fmla="*/ 1941 h 183458"/>
                        <a:gd name="connsiteX5" fmla="*/ 357210 w 424647"/>
                        <a:gd name="connsiteY5" fmla="*/ 4182 h 183458"/>
                        <a:gd name="connsiteX6" fmla="*/ 424647 w 424647"/>
                        <a:gd name="connsiteY6" fmla="*/ 71619 h 183458"/>
                        <a:gd name="connsiteX7" fmla="*/ 424647 w 424647"/>
                        <a:gd name="connsiteY7" fmla="*/ 114089 h 183458"/>
                        <a:gd name="connsiteX8" fmla="*/ 357210 w 424647"/>
                        <a:gd name="connsiteY8" fmla="*/ 181526 h 183458"/>
                        <a:gd name="connsiteX9" fmla="*/ 272364 w 424647"/>
                        <a:gd name="connsiteY9" fmla="*/ 183458 h 183458"/>
                        <a:gd name="connsiteX10" fmla="*/ 211495 w 424647"/>
                        <a:gd name="connsiteY10" fmla="*/ 182894 h 183458"/>
                        <a:gd name="connsiteX11" fmla="*/ 137586 w 424647"/>
                        <a:gd name="connsiteY11" fmla="*/ 183458 h 183458"/>
                        <a:gd name="connsiteX12" fmla="*/ 67437 w 424647"/>
                        <a:gd name="connsiteY12" fmla="*/ 181526 h 183458"/>
                        <a:gd name="connsiteX13" fmla="*/ 0 w 424647"/>
                        <a:gd name="connsiteY13" fmla="*/ 114089 h 183458"/>
                        <a:gd name="connsiteX14" fmla="*/ 0 w 424647"/>
                        <a:gd name="connsiteY14" fmla="*/ 71619 h 18345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</a:cxnLst>
                      <a:rect l="l" t="t" r="r" b="b"/>
                      <a:pathLst>
                        <a:path w="424647" h="183458">
                          <a:moveTo>
                            <a:pt x="0" y="71619"/>
                          </a:moveTo>
                          <a:cubicBezTo>
                            <a:pt x="0" y="34375"/>
                            <a:pt x="30193" y="4182"/>
                            <a:pt x="67437" y="4182"/>
                          </a:cubicBezTo>
                          <a:lnTo>
                            <a:pt x="129497" y="1941"/>
                          </a:lnTo>
                          <a:lnTo>
                            <a:pt x="209592" y="0"/>
                          </a:lnTo>
                          <a:lnTo>
                            <a:pt x="277833" y="1941"/>
                          </a:lnTo>
                          <a:lnTo>
                            <a:pt x="357210" y="4182"/>
                          </a:lnTo>
                          <a:cubicBezTo>
                            <a:pt x="394454" y="4182"/>
                            <a:pt x="424647" y="34375"/>
                            <a:pt x="424647" y="71619"/>
                          </a:cubicBezTo>
                          <a:lnTo>
                            <a:pt x="424647" y="114089"/>
                          </a:lnTo>
                          <a:cubicBezTo>
                            <a:pt x="424647" y="151333"/>
                            <a:pt x="394454" y="181526"/>
                            <a:pt x="357210" y="181526"/>
                          </a:cubicBezTo>
                          <a:lnTo>
                            <a:pt x="272364" y="183458"/>
                          </a:lnTo>
                          <a:lnTo>
                            <a:pt x="211495" y="182894"/>
                          </a:lnTo>
                          <a:lnTo>
                            <a:pt x="137586" y="183458"/>
                          </a:lnTo>
                          <a:lnTo>
                            <a:pt x="67437" y="181526"/>
                          </a:lnTo>
                          <a:cubicBezTo>
                            <a:pt x="30193" y="181526"/>
                            <a:pt x="0" y="151333"/>
                            <a:pt x="0" y="114089"/>
                          </a:cubicBezTo>
                          <a:lnTo>
                            <a:pt x="0" y="71619"/>
                          </a:lnTo>
                          <a:close/>
                        </a:path>
                      </a:pathLst>
                    </a:custGeom>
                    <a:blipFill>
                      <a:blip r:embed="rId4"/>
                      <a:stretch>
                        <a:fillRect/>
                      </a:stretch>
                    </a:blipFill>
                    <a:ln w="19050">
                      <a:noFill/>
                    </a:ln>
                  </p:spPr>
                  <p:txBody>
                    <a:bodyPr/>
                    <a:lstStyle/>
                    <a:p>
                      <a:r>
                        <a:rPr lang="en-NZ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grpSp>
              <p:nvGrpSpPr>
                <p:cNvPr id="46" name="Group 45">
                  <a:extLst>
                    <a:ext uri="{FF2B5EF4-FFF2-40B4-BE49-F238E27FC236}">
                      <a16:creationId xmlns:a16="http://schemas.microsoft.com/office/drawing/2014/main" id="{C8234775-4D1E-2FDC-FC55-659B698E0CA2}"/>
                    </a:ext>
                  </a:extLst>
                </p:cNvPr>
                <p:cNvGrpSpPr/>
                <p:nvPr/>
              </p:nvGrpSpPr>
              <p:grpSpPr>
                <a:xfrm>
                  <a:off x="6666279" y="1544833"/>
                  <a:ext cx="288000" cy="396000"/>
                  <a:chOff x="6644673" y="2521922"/>
                  <a:chExt cx="288000" cy="396000"/>
                </a:xfrm>
              </p:grpSpPr>
              <p:cxnSp>
                <p:nvCxnSpPr>
                  <p:cNvPr id="43" name="Straight Arrow Connector 42">
                    <a:extLst>
                      <a:ext uri="{FF2B5EF4-FFF2-40B4-BE49-F238E27FC236}">
                        <a16:creationId xmlns:a16="http://schemas.microsoft.com/office/drawing/2014/main" id="{8415E94D-6DDC-0CF1-F23F-C7CA11DA265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6788869" y="2521922"/>
                    <a:ext cx="0" cy="396000"/>
                  </a:xfrm>
                  <a:prstGeom prst="straightConnector1">
                    <a:avLst/>
                  </a:prstGeom>
                  <a:ln w="12700">
                    <a:solidFill>
                      <a:srgbClr val="0070C0"/>
                    </a:solidFill>
                    <a:headEnd w="sm" len="sm"/>
                    <a:tailEnd type="stealth" w="sm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8" name="Rectangle: Rounded Corners 7">
                        <a:extLst>
                          <a:ext uri="{FF2B5EF4-FFF2-40B4-BE49-F238E27FC236}">
                            <a16:creationId xmlns:a16="http://schemas.microsoft.com/office/drawing/2014/main" id="{D30BA989-22F3-A07D-92BE-381AC4594F5D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6644673" y="2649924"/>
                        <a:ext cx="288000" cy="180000"/>
                      </a:xfrm>
                      <a:prstGeom prst="roundRect">
                        <a:avLst>
                          <a:gd name="adj" fmla="val 22549"/>
                        </a:avLst>
                      </a:prstGeom>
                      <a:gradFill flip="none" rotWithShape="1">
                        <a:gsLst>
                          <a:gs pos="53900">
                            <a:schemeClr val="bg1"/>
                          </a:gs>
                          <a:gs pos="11000">
                            <a:srgbClr val="FFCC66"/>
                          </a:gs>
                          <a:gs pos="89000">
                            <a:srgbClr val="FFCC66"/>
                          </a:gs>
                        </a:gsLst>
                        <a:lin ang="0" scaled="1"/>
                        <a:tileRect/>
                      </a:gradFill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14:m>
                          <m:oMathPara xmlns:m="http://schemas.openxmlformats.org/officeDocument/2006/math">
                            <m:oMathParaPr>
                              <m:jc m:val="center"/>
                            </m:oMathParaPr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NZ" sz="900" i="1" kern="120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NZ" sz="900" i="1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𝑅𝑒</m:t>
                                  </m:r>
                                </m:e>
                                <m:sub>
                                  <m:r>
                                    <a:rPr lang="en-NZ" sz="900" b="0" i="1" kern="120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𝑚</m:t>
                                  </m:r>
                                </m:sub>
                                <m:sup>
                                  <m:r>
                                    <a:rPr lang="en-NZ" sz="900" b="0" i="1" kern="120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6</m:t>
                                  </m:r>
                                </m:sup>
                              </m:sSubSup>
                            </m:oMath>
                          </m:oMathPara>
                        </a14:m>
                        <a:endParaRPr lang="en-NZ" sz="900" b="1" dirty="0">
                          <a:solidFill>
                            <a:schemeClr val="accent4">
                              <a:lumMod val="50000"/>
                            </a:schemeClr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8" name="Rectangle: Rounded Corners 7">
                        <a:extLst>
                          <a:ext uri="{FF2B5EF4-FFF2-40B4-BE49-F238E27FC236}">
                            <a16:creationId xmlns:a16="http://schemas.microsoft.com/office/drawing/2014/main" id="{D30BA989-22F3-A07D-92BE-381AC4594F5D}"/>
                          </a:ext>
                        </a:extLst>
                      </p:cNvPr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6644673" y="2649924"/>
                        <a:ext cx="288000" cy="180000"/>
                      </a:xfrm>
                      <a:prstGeom prst="roundRect">
                        <a:avLst>
                          <a:gd name="adj" fmla="val 22549"/>
                        </a:avLst>
                      </a:prstGeom>
                      <a:blipFill>
                        <a:blip r:embed="rId5"/>
                        <a:stretch>
                          <a:fillRect l="-4082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NZ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p:cxnSp>
              <p:nvCxnSpPr>
                <p:cNvPr id="48" name="Straight Arrow Connector 47">
                  <a:extLst>
                    <a:ext uri="{FF2B5EF4-FFF2-40B4-BE49-F238E27FC236}">
                      <a16:creationId xmlns:a16="http://schemas.microsoft.com/office/drawing/2014/main" id="{26522C5D-03A6-6993-B243-0B5E884D0A4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6810475" y="1230997"/>
                  <a:ext cx="0" cy="144000"/>
                </a:xfrm>
                <a:prstGeom prst="straightConnector1">
                  <a:avLst/>
                </a:prstGeom>
                <a:ln w="12700">
                  <a:solidFill>
                    <a:srgbClr val="0070C0"/>
                  </a:solidFill>
                  <a:headEnd w="sm" len="sm"/>
                  <a:tailEnd type="stealth" w="sm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9" name="TextBox 48">
                      <a:extLst>
                        <a:ext uri="{FF2B5EF4-FFF2-40B4-BE49-F238E27FC236}">
                          <a16:creationId xmlns:a16="http://schemas.microsoft.com/office/drawing/2014/main" id="{DB873CCA-3ACA-591A-CCFD-38A03FEF9B2B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6702475" y="1934354"/>
                      <a:ext cx="216000" cy="180000"/>
                    </a:xfrm>
                    <a:custGeom>
                      <a:avLst/>
                      <a:gdLst>
                        <a:gd name="connsiteX0" fmla="*/ 0 w 424647"/>
                        <a:gd name="connsiteY0" fmla="*/ 67437 h 177344"/>
                        <a:gd name="connsiteX1" fmla="*/ 67437 w 424647"/>
                        <a:gd name="connsiteY1" fmla="*/ 0 h 177344"/>
                        <a:gd name="connsiteX2" fmla="*/ 357210 w 424647"/>
                        <a:gd name="connsiteY2" fmla="*/ 0 h 177344"/>
                        <a:gd name="connsiteX3" fmla="*/ 424647 w 424647"/>
                        <a:gd name="connsiteY3" fmla="*/ 67437 h 177344"/>
                        <a:gd name="connsiteX4" fmla="*/ 424647 w 424647"/>
                        <a:gd name="connsiteY4" fmla="*/ 109907 h 177344"/>
                        <a:gd name="connsiteX5" fmla="*/ 357210 w 424647"/>
                        <a:gd name="connsiteY5" fmla="*/ 177344 h 177344"/>
                        <a:gd name="connsiteX6" fmla="*/ 67437 w 424647"/>
                        <a:gd name="connsiteY6" fmla="*/ 177344 h 177344"/>
                        <a:gd name="connsiteX7" fmla="*/ 0 w 424647"/>
                        <a:gd name="connsiteY7" fmla="*/ 109907 h 177344"/>
                        <a:gd name="connsiteX8" fmla="*/ 0 w 424647"/>
                        <a:gd name="connsiteY8" fmla="*/ 67437 h 177344"/>
                        <a:gd name="connsiteX0" fmla="*/ 0 w 424647"/>
                        <a:gd name="connsiteY0" fmla="*/ 67437 h 177344"/>
                        <a:gd name="connsiteX1" fmla="*/ 67437 w 424647"/>
                        <a:gd name="connsiteY1" fmla="*/ 0 h 177344"/>
                        <a:gd name="connsiteX2" fmla="*/ 357210 w 424647"/>
                        <a:gd name="connsiteY2" fmla="*/ 0 h 177344"/>
                        <a:gd name="connsiteX3" fmla="*/ 424647 w 424647"/>
                        <a:gd name="connsiteY3" fmla="*/ 67437 h 177344"/>
                        <a:gd name="connsiteX4" fmla="*/ 424647 w 424647"/>
                        <a:gd name="connsiteY4" fmla="*/ 109907 h 177344"/>
                        <a:gd name="connsiteX5" fmla="*/ 357210 w 424647"/>
                        <a:gd name="connsiteY5" fmla="*/ 177344 h 177344"/>
                        <a:gd name="connsiteX6" fmla="*/ 137586 w 424647"/>
                        <a:gd name="connsiteY6" fmla="*/ 174513 h 177344"/>
                        <a:gd name="connsiteX7" fmla="*/ 67437 w 424647"/>
                        <a:gd name="connsiteY7" fmla="*/ 177344 h 177344"/>
                        <a:gd name="connsiteX8" fmla="*/ 0 w 424647"/>
                        <a:gd name="connsiteY8" fmla="*/ 109907 h 177344"/>
                        <a:gd name="connsiteX9" fmla="*/ 0 w 424647"/>
                        <a:gd name="connsiteY9" fmla="*/ 67437 h 177344"/>
                        <a:gd name="connsiteX0" fmla="*/ 0 w 424647"/>
                        <a:gd name="connsiteY0" fmla="*/ 67437 h 177344"/>
                        <a:gd name="connsiteX1" fmla="*/ 67437 w 424647"/>
                        <a:gd name="connsiteY1" fmla="*/ 0 h 177344"/>
                        <a:gd name="connsiteX2" fmla="*/ 357210 w 424647"/>
                        <a:gd name="connsiteY2" fmla="*/ 0 h 177344"/>
                        <a:gd name="connsiteX3" fmla="*/ 424647 w 424647"/>
                        <a:gd name="connsiteY3" fmla="*/ 67437 h 177344"/>
                        <a:gd name="connsiteX4" fmla="*/ 424647 w 424647"/>
                        <a:gd name="connsiteY4" fmla="*/ 109907 h 177344"/>
                        <a:gd name="connsiteX5" fmla="*/ 357210 w 424647"/>
                        <a:gd name="connsiteY5" fmla="*/ 177344 h 177344"/>
                        <a:gd name="connsiteX6" fmla="*/ 274746 w 424647"/>
                        <a:gd name="connsiteY6" fmla="*/ 174513 h 177344"/>
                        <a:gd name="connsiteX7" fmla="*/ 137586 w 424647"/>
                        <a:gd name="connsiteY7" fmla="*/ 174513 h 177344"/>
                        <a:gd name="connsiteX8" fmla="*/ 67437 w 424647"/>
                        <a:gd name="connsiteY8" fmla="*/ 177344 h 177344"/>
                        <a:gd name="connsiteX9" fmla="*/ 0 w 424647"/>
                        <a:gd name="connsiteY9" fmla="*/ 109907 h 177344"/>
                        <a:gd name="connsiteX10" fmla="*/ 0 w 424647"/>
                        <a:gd name="connsiteY10" fmla="*/ 67437 h 177344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4746 w 424647"/>
                        <a:gd name="connsiteY6" fmla="*/ 174513 h 179276"/>
                        <a:gd name="connsiteX7" fmla="*/ 137586 w 424647"/>
                        <a:gd name="connsiteY7" fmla="*/ 179276 h 179276"/>
                        <a:gd name="connsiteX8" fmla="*/ 67437 w 424647"/>
                        <a:gd name="connsiteY8" fmla="*/ 177344 h 179276"/>
                        <a:gd name="connsiteX9" fmla="*/ 0 w 424647"/>
                        <a:gd name="connsiteY9" fmla="*/ 109907 h 179276"/>
                        <a:gd name="connsiteX10" fmla="*/ 0 w 424647"/>
                        <a:gd name="connsiteY10" fmla="*/ 67437 h 179276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2364 w 424647"/>
                        <a:gd name="connsiteY6" fmla="*/ 179276 h 179276"/>
                        <a:gd name="connsiteX7" fmla="*/ 137586 w 424647"/>
                        <a:gd name="connsiteY7" fmla="*/ 179276 h 179276"/>
                        <a:gd name="connsiteX8" fmla="*/ 67437 w 424647"/>
                        <a:gd name="connsiteY8" fmla="*/ 177344 h 179276"/>
                        <a:gd name="connsiteX9" fmla="*/ 0 w 424647"/>
                        <a:gd name="connsiteY9" fmla="*/ 109907 h 179276"/>
                        <a:gd name="connsiteX10" fmla="*/ 0 w 424647"/>
                        <a:gd name="connsiteY10" fmla="*/ 67437 h 179276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2364 w 424647"/>
                        <a:gd name="connsiteY6" fmla="*/ 179276 h 179276"/>
                        <a:gd name="connsiteX7" fmla="*/ 137586 w 424647"/>
                        <a:gd name="connsiteY7" fmla="*/ 179276 h 179276"/>
                        <a:gd name="connsiteX8" fmla="*/ 67437 w 424647"/>
                        <a:gd name="connsiteY8" fmla="*/ 177344 h 179276"/>
                        <a:gd name="connsiteX9" fmla="*/ 0 w 424647"/>
                        <a:gd name="connsiteY9" fmla="*/ 109907 h 179276"/>
                        <a:gd name="connsiteX10" fmla="*/ 0 w 424647"/>
                        <a:gd name="connsiteY10" fmla="*/ 67437 h 179276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2364 w 424647"/>
                        <a:gd name="connsiteY6" fmla="*/ 179276 h 179276"/>
                        <a:gd name="connsiteX7" fmla="*/ 137586 w 424647"/>
                        <a:gd name="connsiteY7" fmla="*/ 179276 h 179276"/>
                        <a:gd name="connsiteX8" fmla="*/ 67437 w 424647"/>
                        <a:gd name="connsiteY8" fmla="*/ 177344 h 179276"/>
                        <a:gd name="connsiteX9" fmla="*/ 0 w 424647"/>
                        <a:gd name="connsiteY9" fmla="*/ 109907 h 179276"/>
                        <a:gd name="connsiteX10" fmla="*/ 0 w 424647"/>
                        <a:gd name="connsiteY10" fmla="*/ 67437 h 179276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2364 w 424647"/>
                        <a:gd name="connsiteY6" fmla="*/ 179276 h 179276"/>
                        <a:gd name="connsiteX7" fmla="*/ 199861 w 424647"/>
                        <a:gd name="connsiteY7" fmla="*/ 178712 h 179276"/>
                        <a:gd name="connsiteX8" fmla="*/ 137586 w 424647"/>
                        <a:gd name="connsiteY8" fmla="*/ 179276 h 179276"/>
                        <a:gd name="connsiteX9" fmla="*/ 67437 w 424647"/>
                        <a:gd name="connsiteY9" fmla="*/ 177344 h 179276"/>
                        <a:gd name="connsiteX10" fmla="*/ 0 w 424647"/>
                        <a:gd name="connsiteY10" fmla="*/ 109907 h 179276"/>
                        <a:gd name="connsiteX11" fmla="*/ 0 w 424647"/>
                        <a:gd name="connsiteY11" fmla="*/ 67437 h 179276"/>
                        <a:gd name="connsiteX0" fmla="*/ 0 w 424647"/>
                        <a:gd name="connsiteY0" fmla="*/ 71619 h 183458"/>
                        <a:gd name="connsiteX1" fmla="*/ 67437 w 424647"/>
                        <a:gd name="connsiteY1" fmla="*/ 4182 h 183458"/>
                        <a:gd name="connsiteX2" fmla="*/ 209592 w 424647"/>
                        <a:gd name="connsiteY2" fmla="*/ 0 h 183458"/>
                        <a:gd name="connsiteX3" fmla="*/ 357210 w 424647"/>
                        <a:gd name="connsiteY3" fmla="*/ 4182 h 183458"/>
                        <a:gd name="connsiteX4" fmla="*/ 424647 w 424647"/>
                        <a:gd name="connsiteY4" fmla="*/ 71619 h 183458"/>
                        <a:gd name="connsiteX5" fmla="*/ 424647 w 424647"/>
                        <a:gd name="connsiteY5" fmla="*/ 114089 h 183458"/>
                        <a:gd name="connsiteX6" fmla="*/ 357210 w 424647"/>
                        <a:gd name="connsiteY6" fmla="*/ 181526 h 183458"/>
                        <a:gd name="connsiteX7" fmla="*/ 272364 w 424647"/>
                        <a:gd name="connsiteY7" fmla="*/ 183458 h 183458"/>
                        <a:gd name="connsiteX8" fmla="*/ 199861 w 424647"/>
                        <a:gd name="connsiteY8" fmla="*/ 182894 h 183458"/>
                        <a:gd name="connsiteX9" fmla="*/ 137586 w 424647"/>
                        <a:gd name="connsiteY9" fmla="*/ 183458 h 183458"/>
                        <a:gd name="connsiteX10" fmla="*/ 67437 w 424647"/>
                        <a:gd name="connsiteY10" fmla="*/ 181526 h 183458"/>
                        <a:gd name="connsiteX11" fmla="*/ 0 w 424647"/>
                        <a:gd name="connsiteY11" fmla="*/ 114089 h 183458"/>
                        <a:gd name="connsiteX12" fmla="*/ 0 w 424647"/>
                        <a:gd name="connsiteY12" fmla="*/ 71619 h 183458"/>
                        <a:gd name="connsiteX0" fmla="*/ 0 w 424647"/>
                        <a:gd name="connsiteY0" fmla="*/ 71619 h 183458"/>
                        <a:gd name="connsiteX1" fmla="*/ 67437 w 424647"/>
                        <a:gd name="connsiteY1" fmla="*/ 4182 h 183458"/>
                        <a:gd name="connsiteX2" fmla="*/ 209592 w 424647"/>
                        <a:gd name="connsiteY2" fmla="*/ 0 h 183458"/>
                        <a:gd name="connsiteX3" fmla="*/ 357210 w 424647"/>
                        <a:gd name="connsiteY3" fmla="*/ 4182 h 183458"/>
                        <a:gd name="connsiteX4" fmla="*/ 424647 w 424647"/>
                        <a:gd name="connsiteY4" fmla="*/ 71619 h 183458"/>
                        <a:gd name="connsiteX5" fmla="*/ 424647 w 424647"/>
                        <a:gd name="connsiteY5" fmla="*/ 114089 h 183458"/>
                        <a:gd name="connsiteX6" fmla="*/ 357210 w 424647"/>
                        <a:gd name="connsiteY6" fmla="*/ 181526 h 183458"/>
                        <a:gd name="connsiteX7" fmla="*/ 272364 w 424647"/>
                        <a:gd name="connsiteY7" fmla="*/ 183458 h 183458"/>
                        <a:gd name="connsiteX8" fmla="*/ 211495 w 424647"/>
                        <a:gd name="connsiteY8" fmla="*/ 182894 h 183458"/>
                        <a:gd name="connsiteX9" fmla="*/ 137586 w 424647"/>
                        <a:gd name="connsiteY9" fmla="*/ 183458 h 183458"/>
                        <a:gd name="connsiteX10" fmla="*/ 67437 w 424647"/>
                        <a:gd name="connsiteY10" fmla="*/ 181526 h 183458"/>
                        <a:gd name="connsiteX11" fmla="*/ 0 w 424647"/>
                        <a:gd name="connsiteY11" fmla="*/ 114089 h 183458"/>
                        <a:gd name="connsiteX12" fmla="*/ 0 w 424647"/>
                        <a:gd name="connsiteY12" fmla="*/ 71619 h 183458"/>
                        <a:gd name="connsiteX0" fmla="*/ 0 w 424647"/>
                        <a:gd name="connsiteY0" fmla="*/ 71619 h 183458"/>
                        <a:gd name="connsiteX1" fmla="*/ 67437 w 424647"/>
                        <a:gd name="connsiteY1" fmla="*/ 4182 h 183458"/>
                        <a:gd name="connsiteX2" fmla="*/ 129497 w 424647"/>
                        <a:gd name="connsiteY2" fmla="*/ 1941 h 183458"/>
                        <a:gd name="connsiteX3" fmla="*/ 209592 w 424647"/>
                        <a:gd name="connsiteY3" fmla="*/ 0 h 183458"/>
                        <a:gd name="connsiteX4" fmla="*/ 357210 w 424647"/>
                        <a:gd name="connsiteY4" fmla="*/ 4182 h 183458"/>
                        <a:gd name="connsiteX5" fmla="*/ 424647 w 424647"/>
                        <a:gd name="connsiteY5" fmla="*/ 71619 h 183458"/>
                        <a:gd name="connsiteX6" fmla="*/ 424647 w 424647"/>
                        <a:gd name="connsiteY6" fmla="*/ 114089 h 183458"/>
                        <a:gd name="connsiteX7" fmla="*/ 357210 w 424647"/>
                        <a:gd name="connsiteY7" fmla="*/ 181526 h 183458"/>
                        <a:gd name="connsiteX8" fmla="*/ 272364 w 424647"/>
                        <a:gd name="connsiteY8" fmla="*/ 183458 h 183458"/>
                        <a:gd name="connsiteX9" fmla="*/ 211495 w 424647"/>
                        <a:gd name="connsiteY9" fmla="*/ 182894 h 183458"/>
                        <a:gd name="connsiteX10" fmla="*/ 137586 w 424647"/>
                        <a:gd name="connsiteY10" fmla="*/ 183458 h 183458"/>
                        <a:gd name="connsiteX11" fmla="*/ 67437 w 424647"/>
                        <a:gd name="connsiteY11" fmla="*/ 181526 h 183458"/>
                        <a:gd name="connsiteX12" fmla="*/ 0 w 424647"/>
                        <a:gd name="connsiteY12" fmla="*/ 114089 h 183458"/>
                        <a:gd name="connsiteX13" fmla="*/ 0 w 424647"/>
                        <a:gd name="connsiteY13" fmla="*/ 71619 h 183458"/>
                        <a:gd name="connsiteX0" fmla="*/ 0 w 424647"/>
                        <a:gd name="connsiteY0" fmla="*/ 71619 h 183458"/>
                        <a:gd name="connsiteX1" fmla="*/ 67437 w 424647"/>
                        <a:gd name="connsiteY1" fmla="*/ 4182 h 183458"/>
                        <a:gd name="connsiteX2" fmla="*/ 129497 w 424647"/>
                        <a:gd name="connsiteY2" fmla="*/ 1941 h 183458"/>
                        <a:gd name="connsiteX3" fmla="*/ 209592 w 424647"/>
                        <a:gd name="connsiteY3" fmla="*/ 0 h 183458"/>
                        <a:gd name="connsiteX4" fmla="*/ 277833 w 424647"/>
                        <a:gd name="connsiteY4" fmla="*/ 1941 h 183458"/>
                        <a:gd name="connsiteX5" fmla="*/ 357210 w 424647"/>
                        <a:gd name="connsiteY5" fmla="*/ 4182 h 183458"/>
                        <a:gd name="connsiteX6" fmla="*/ 424647 w 424647"/>
                        <a:gd name="connsiteY6" fmla="*/ 71619 h 183458"/>
                        <a:gd name="connsiteX7" fmla="*/ 424647 w 424647"/>
                        <a:gd name="connsiteY7" fmla="*/ 114089 h 183458"/>
                        <a:gd name="connsiteX8" fmla="*/ 357210 w 424647"/>
                        <a:gd name="connsiteY8" fmla="*/ 181526 h 183458"/>
                        <a:gd name="connsiteX9" fmla="*/ 272364 w 424647"/>
                        <a:gd name="connsiteY9" fmla="*/ 183458 h 183458"/>
                        <a:gd name="connsiteX10" fmla="*/ 211495 w 424647"/>
                        <a:gd name="connsiteY10" fmla="*/ 182894 h 183458"/>
                        <a:gd name="connsiteX11" fmla="*/ 137586 w 424647"/>
                        <a:gd name="connsiteY11" fmla="*/ 183458 h 183458"/>
                        <a:gd name="connsiteX12" fmla="*/ 67437 w 424647"/>
                        <a:gd name="connsiteY12" fmla="*/ 181526 h 183458"/>
                        <a:gd name="connsiteX13" fmla="*/ 0 w 424647"/>
                        <a:gd name="connsiteY13" fmla="*/ 114089 h 183458"/>
                        <a:gd name="connsiteX14" fmla="*/ 0 w 424647"/>
                        <a:gd name="connsiteY14" fmla="*/ 71619 h 18345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</a:cxnLst>
                      <a:rect l="l" t="t" r="r" b="b"/>
                      <a:pathLst>
                        <a:path w="424647" h="183458">
                          <a:moveTo>
                            <a:pt x="0" y="71619"/>
                          </a:moveTo>
                          <a:cubicBezTo>
                            <a:pt x="0" y="34375"/>
                            <a:pt x="30193" y="4182"/>
                            <a:pt x="67437" y="4182"/>
                          </a:cubicBezTo>
                          <a:lnTo>
                            <a:pt x="129497" y="1941"/>
                          </a:lnTo>
                          <a:lnTo>
                            <a:pt x="209592" y="0"/>
                          </a:lnTo>
                          <a:lnTo>
                            <a:pt x="277833" y="1941"/>
                          </a:lnTo>
                          <a:lnTo>
                            <a:pt x="357210" y="4182"/>
                          </a:lnTo>
                          <a:cubicBezTo>
                            <a:pt x="394454" y="4182"/>
                            <a:pt x="424647" y="34375"/>
                            <a:pt x="424647" y="71619"/>
                          </a:cubicBezTo>
                          <a:lnTo>
                            <a:pt x="424647" y="114089"/>
                          </a:lnTo>
                          <a:cubicBezTo>
                            <a:pt x="424647" y="151333"/>
                            <a:pt x="394454" y="181526"/>
                            <a:pt x="357210" y="181526"/>
                          </a:cubicBezTo>
                          <a:lnTo>
                            <a:pt x="272364" y="183458"/>
                          </a:lnTo>
                          <a:lnTo>
                            <a:pt x="211495" y="182894"/>
                          </a:lnTo>
                          <a:lnTo>
                            <a:pt x="137586" y="183458"/>
                          </a:lnTo>
                          <a:lnTo>
                            <a:pt x="67437" y="181526"/>
                          </a:lnTo>
                          <a:cubicBezTo>
                            <a:pt x="30193" y="181526"/>
                            <a:pt x="0" y="151333"/>
                            <a:pt x="0" y="114089"/>
                          </a:cubicBezTo>
                          <a:lnTo>
                            <a:pt x="0" y="71619"/>
                          </a:lnTo>
                          <a:close/>
                        </a:path>
                      </a:pathLst>
                    </a:custGeom>
                    <a:solidFill>
                      <a:schemeClr val="accent6">
                        <a:lumMod val="20000"/>
                        <a:lumOff val="80000"/>
                      </a:schemeClr>
                    </a:solidFill>
                    <a:ln w="19050">
                      <a:noFill/>
                    </a:ln>
                  </p:spPr>
                  <p:txBody>
                    <a:bodyPr wrap="square" lIns="0" tIns="36000" rIns="0" bIns="36000" rtlCol="0" anchor="ctr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Sup>
                              <m:sSubSupPr>
                                <m:ctrlPr>
                                  <a:rPr lang="en-NZ" sz="900" i="1" kern="12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NZ" sz="900" i="1" kern="120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en-NZ" sz="900" b="0" i="1" kern="12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𝑚</m:t>
                                </m:r>
                              </m:sub>
                              <m:sup>
                                <m:r>
                                  <a:rPr lang="en-NZ" sz="900" b="0" i="1" kern="12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6</m:t>
                                </m:r>
                              </m:sup>
                            </m:sSubSup>
                          </m:oMath>
                        </m:oMathPara>
                      </a14:m>
                      <a:endParaRPr lang="en-NZ" sz="900" dirty="0"/>
                    </a:p>
                  </p:txBody>
                </p:sp>
              </mc:Choice>
              <mc:Fallback xmlns="">
                <p:sp>
                  <p:nvSpPr>
                    <p:cNvPr id="49" name="TextBox 48">
                      <a:extLst>
                        <a:ext uri="{FF2B5EF4-FFF2-40B4-BE49-F238E27FC236}">
                          <a16:creationId xmlns:a16="http://schemas.microsoft.com/office/drawing/2014/main" id="{DB873CCA-3ACA-591A-CCFD-38A03FEF9B2B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702475" y="1934354"/>
                      <a:ext cx="216000" cy="180000"/>
                    </a:xfrm>
                    <a:custGeom>
                      <a:avLst/>
                      <a:gdLst>
                        <a:gd name="connsiteX0" fmla="*/ 0 w 424647"/>
                        <a:gd name="connsiteY0" fmla="*/ 67437 h 177344"/>
                        <a:gd name="connsiteX1" fmla="*/ 67437 w 424647"/>
                        <a:gd name="connsiteY1" fmla="*/ 0 h 177344"/>
                        <a:gd name="connsiteX2" fmla="*/ 357210 w 424647"/>
                        <a:gd name="connsiteY2" fmla="*/ 0 h 177344"/>
                        <a:gd name="connsiteX3" fmla="*/ 424647 w 424647"/>
                        <a:gd name="connsiteY3" fmla="*/ 67437 h 177344"/>
                        <a:gd name="connsiteX4" fmla="*/ 424647 w 424647"/>
                        <a:gd name="connsiteY4" fmla="*/ 109907 h 177344"/>
                        <a:gd name="connsiteX5" fmla="*/ 357210 w 424647"/>
                        <a:gd name="connsiteY5" fmla="*/ 177344 h 177344"/>
                        <a:gd name="connsiteX6" fmla="*/ 67437 w 424647"/>
                        <a:gd name="connsiteY6" fmla="*/ 177344 h 177344"/>
                        <a:gd name="connsiteX7" fmla="*/ 0 w 424647"/>
                        <a:gd name="connsiteY7" fmla="*/ 109907 h 177344"/>
                        <a:gd name="connsiteX8" fmla="*/ 0 w 424647"/>
                        <a:gd name="connsiteY8" fmla="*/ 67437 h 177344"/>
                        <a:gd name="connsiteX0" fmla="*/ 0 w 424647"/>
                        <a:gd name="connsiteY0" fmla="*/ 67437 h 177344"/>
                        <a:gd name="connsiteX1" fmla="*/ 67437 w 424647"/>
                        <a:gd name="connsiteY1" fmla="*/ 0 h 177344"/>
                        <a:gd name="connsiteX2" fmla="*/ 357210 w 424647"/>
                        <a:gd name="connsiteY2" fmla="*/ 0 h 177344"/>
                        <a:gd name="connsiteX3" fmla="*/ 424647 w 424647"/>
                        <a:gd name="connsiteY3" fmla="*/ 67437 h 177344"/>
                        <a:gd name="connsiteX4" fmla="*/ 424647 w 424647"/>
                        <a:gd name="connsiteY4" fmla="*/ 109907 h 177344"/>
                        <a:gd name="connsiteX5" fmla="*/ 357210 w 424647"/>
                        <a:gd name="connsiteY5" fmla="*/ 177344 h 177344"/>
                        <a:gd name="connsiteX6" fmla="*/ 137586 w 424647"/>
                        <a:gd name="connsiteY6" fmla="*/ 174513 h 177344"/>
                        <a:gd name="connsiteX7" fmla="*/ 67437 w 424647"/>
                        <a:gd name="connsiteY7" fmla="*/ 177344 h 177344"/>
                        <a:gd name="connsiteX8" fmla="*/ 0 w 424647"/>
                        <a:gd name="connsiteY8" fmla="*/ 109907 h 177344"/>
                        <a:gd name="connsiteX9" fmla="*/ 0 w 424647"/>
                        <a:gd name="connsiteY9" fmla="*/ 67437 h 177344"/>
                        <a:gd name="connsiteX0" fmla="*/ 0 w 424647"/>
                        <a:gd name="connsiteY0" fmla="*/ 67437 h 177344"/>
                        <a:gd name="connsiteX1" fmla="*/ 67437 w 424647"/>
                        <a:gd name="connsiteY1" fmla="*/ 0 h 177344"/>
                        <a:gd name="connsiteX2" fmla="*/ 357210 w 424647"/>
                        <a:gd name="connsiteY2" fmla="*/ 0 h 177344"/>
                        <a:gd name="connsiteX3" fmla="*/ 424647 w 424647"/>
                        <a:gd name="connsiteY3" fmla="*/ 67437 h 177344"/>
                        <a:gd name="connsiteX4" fmla="*/ 424647 w 424647"/>
                        <a:gd name="connsiteY4" fmla="*/ 109907 h 177344"/>
                        <a:gd name="connsiteX5" fmla="*/ 357210 w 424647"/>
                        <a:gd name="connsiteY5" fmla="*/ 177344 h 177344"/>
                        <a:gd name="connsiteX6" fmla="*/ 274746 w 424647"/>
                        <a:gd name="connsiteY6" fmla="*/ 174513 h 177344"/>
                        <a:gd name="connsiteX7" fmla="*/ 137586 w 424647"/>
                        <a:gd name="connsiteY7" fmla="*/ 174513 h 177344"/>
                        <a:gd name="connsiteX8" fmla="*/ 67437 w 424647"/>
                        <a:gd name="connsiteY8" fmla="*/ 177344 h 177344"/>
                        <a:gd name="connsiteX9" fmla="*/ 0 w 424647"/>
                        <a:gd name="connsiteY9" fmla="*/ 109907 h 177344"/>
                        <a:gd name="connsiteX10" fmla="*/ 0 w 424647"/>
                        <a:gd name="connsiteY10" fmla="*/ 67437 h 177344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4746 w 424647"/>
                        <a:gd name="connsiteY6" fmla="*/ 174513 h 179276"/>
                        <a:gd name="connsiteX7" fmla="*/ 137586 w 424647"/>
                        <a:gd name="connsiteY7" fmla="*/ 179276 h 179276"/>
                        <a:gd name="connsiteX8" fmla="*/ 67437 w 424647"/>
                        <a:gd name="connsiteY8" fmla="*/ 177344 h 179276"/>
                        <a:gd name="connsiteX9" fmla="*/ 0 w 424647"/>
                        <a:gd name="connsiteY9" fmla="*/ 109907 h 179276"/>
                        <a:gd name="connsiteX10" fmla="*/ 0 w 424647"/>
                        <a:gd name="connsiteY10" fmla="*/ 67437 h 179276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2364 w 424647"/>
                        <a:gd name="connsiteY6" fmla="*/ 179276 h 179276"/>
                        <a:gd name="connsiteX7" fmla="*/ 137586 w 424647"/>
                        <a:gd name="connsiteY7" fmla="*/ 179276 h 179276"/>
                        <a:gd name="connsiteX8" fmla="*/ 67437 w 424647"/>
                        <a:gd name="connsiteY8" fmla="*/ 177344 h 179276"/>
                        <a:gd name="connsiteX9" fmla="*/ 0 w 424647"/>
                        <a:gd name="connsiteY9" fmla="*/ 109907 h 179276"/>
                        <a:gd name="connsiteX10" fmla="*/ 0 w 424647"/>
                        <a:gd name="connsiteY10" fmla="*/ 67437 h 179276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2364 w 424647"/>
                        <a:gd name="connsiteY6" fmla="*/ 179276 h 179276"/>
                        <a:gd name="connsiteX7" fmla="*/ 137586 w 424647"/>
                        <a:gd name="connsiteY7" fmla="*/ 179276 h 179276"/>
                        <a:gd name="connsiteX8" fmla="*/ 67437 w 424647"/>
                        <a:gd name="connsiteY8" fmla="*/ 177344 h 179276"/>
                        <a:gd name="connsiteX9" fmla="*/ 0 w 424647"/>
                        <a:gd name="connsiteY9" fmla="*/ 109907 h 179276"/>
                        <a:gd name="connsiteX10" fmla="*/ 0 w 424647"/>
                        <a:gd name="connsiteY10" fmla="*/ 67437 h 179276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2364 w 424647"/>
                        <a:gd name="connsiteY6" fmla="*/ 179276 h 179276"/>
                        <a:gd name="connsiteX7" fmla="*/ 137586 w 424647"/>
                        <a:gd name="connsiteY7" fmla="*/ 179276 h 179276"/>
                        <a:gd name="connsiteX8" fmla="*/ 67437 w 424647"/>
                        <a:gd name="connsiteY8" fmla="*/ 177344 h 179276"/>
                        <a:gd name="connsiteX9" fmla="*/ 0 w 424647"/>
                        <a:gd name="connsiteY9" fmla="*/ 109907 h 179276"/>
                        <a:gd name="connsiteX10" fmla="*/ 0 w 424647"/>
                        <a:gd name="connsiteY10" fmla="*/ 67437 h 179276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2364 w 424647"/>
                        <a:gd name="connsiteY6" fmla="*/ 179276 h 179276"/>
                        <a:gd name="connsiteX7" fmla="*/ 199861 w 424647"/>
                        <a:gd name="connsiteY7" fmla="*/ 178712 h 179276"/>
                        <a:gd name="connsiteX8" fmla="*/ 137586 w 424647"/>
                        <a:gd name="connsiteY8" fmla="*/ 179276 h 179276"/>
                        <a:gd name="connsiteX9" fmla="*/ 67437 w 424647"/>
                        <a:gd name="connsiteY9" fmla="*/ 177344 h 179276"/>
                        <a:gd name="connsiteX10" fmla="*/ 0 w 424647"/>
                        <a:gd name="connsiteY10" fmla="*/ 109907 h 179276"/>
                        <a:gd name="connsiteX11" fmla="*/ 0 w 424647"/>
                        <a:gd name="connsiteY11" fmla="*/ 67437 h 179276"/>
                        <a:gd name="connsiteX0" fmla="*/ 0 w 424647"/>
                        <a:gd name="connsiteY0" fmla="*/ 71619 h 183458"/>
                        <a:gd name="connsiteX1" fmla="*/ 67437 w 424647"/>
                        <a:gd name="connsiteY1" fmla="*/ 4182 h 183458"/>
                        <a:gd name="connsiteX2" fmla="*/ 209592 w 424647"/>
                        <a:gd name="connsiteY2" fmla="*/ 0 h 183458"/>
                        <a:gd name="connsiteX3" fmla="*/ 357210 w 424647"/>
                        <a:gd name="connsiteY3" fmla="*/ 4182 h 183458"/>
                        <a:gd name="connsiteX4" fmla="*/ 424647 w 424647"/>
                        <a:gd name="connsiteY4" fmla="*/ 71619 h 183458"/>
                        <a:gd name="connsiteX5" fmla="*/ 424647 w 424647"/>
                        <a:gd name="connsiteY5" fmla="*/ 114089 h 183458"/>
                        <a:gd name="connsiteX6" fmla="*/ 357210 w 424647"/>
                        <a:gd name="connsiteY6" fmla="*/ 181526 h 183458"/>
                        <a:gd name="connsiteX7" fmla="*/ 272364 w 424647"/>
                        <a:gd name="connsiteY7" fmla="*/ 183458 h 183458"/>
                        <a:gd name="connsiteX8" fmla="*/ 199861 w 424647"/>
                        <a:gd name="connsiteY8" fmla="*/ 182894 h 183458"/>
                        <a:gd name="connsiteX9" fmla="*/ 137586 w 424647"/>
                        <a:gd name="connsiteY9" fmla="*/ 183458 h 183458"/>
                        <a:gd name="connsiteX10" fmla="*/ 67437 w 424647"/>
                        <a:gd name="connsiteY10" fmla="*/ 181526 h 183458"/>
                        <a:gd name="connsiteX11" fmla="*/ 0 w 424647"/>
                        <a:gd name="connsiteY11" fmla="*/ 114089 h 183458"/>
                        <a:gd name="connsiteX12" fmla="*/ 0 w 424647"/>
                        <a:gd name="connsiteY12" fmla="*/ 71619 h 183458"/>
                        <a:gd name="connsiteX0" fmla="*/ 0 w 424647"/>
                        <a:gd name="connsiteY0" fmla="*/ 71619 h 183458"/>
                        <a:gd name="connsiteX1" fmla="*/ 67437 w 424647"/>
                        <a:gd name="connsiteY1" fmla="*/ 4182 h 183458"/>
                        <a:gd name="connsiteX2" fmla="*/ 209592 w 424647"/>
                        <a:gd name="connsiteY2" fmla="*/ 0 h 183458"/>
                        <a:gd name="connsiteX3" fmla="*/ 357210 w 424647"/>
                        <a:gd name="connsiteY3" fmla="*/ 4182 h 183458"/>
                        <a:gd name="connsiteX4" fmla="*/ 424647 w 424647"/>
                        <a:gd name="connsiteY4" fmla="*/ 71619 h 183458"/>
                        <a:gd name="connsiteX5" fmla="*/ 424647 w 424647"/>
                        <a:gd name="connsiteY5" fmla="*/ 114089 h 183458"/>
                        <a:gd name="connsiteX6" fmla="*/ 357210 w 424647"/>
                        <a:gd name="connsiteY6" fmla="*/ 181526 h 183458"/>
                        <a:gd name="connsiteX7" fmla="*/ 272364 w 424647"/>
                        <a:gd name="connsiteY7" fmla="*/ 183458 h 183458"/>
                        <a:gd name="connsiteX8" fmla="*/ 211495 w 424647"/>
                        <a:gd name="connsiteY8" fmla="*/ 182894 h 183458"/>
                        <a:gd name="connsiteX9" fmla="*/ 137586 w 424647"/>
                        <a:gd name="connsiteY9" fmla="*/ 183458 h 183458"/>
                        <a:gd name="connsiteX10" fmla="*/ 67437 w 424647"/>
                        <a:gd name="connsiteY10" fmla="*/ 181526 h 183458"/>
                        <a:gd name="connsiteX11" fmla="*/ 0 w 424647"/>
                        <a:gd name="connsiteY11" fmla="*/ 114089 h 183458"/>
                        <a:gd name="connsiteX12" fmla="*/ 0 w 424647"/>
                        <a:gd name="connsiteY12" fmla="*/ 71619 h 183458"/>
                        <a:gd name="connsiteX0" fmla="*/ 0 w 424647"/>
                        <a:gd name="connsiteY0" fmla="*/ 71619 h 183458"/>
                        <a:gd name="connsiteX1" fmla="*/ 67437 w 424647"/>
                        <a:gd name="connsiteY1" fmla="*/ 4182 h 183458"/>
                        <a:gd name="connsiteX2" fmla="*/ 129497 w 424647"/>
                        <a:gd name="connsiteY2" fmla="*/ 1941 h 183458"/>
                        <a:gd name="connsiteX3" fmla="*/ 209592 w 424647"/>
                        <a:gd name="connsiteY3" fmla="*/ 0 h 183458"/>
                        <a:gd name="connsiteX4" fmla="*/ 357210 w 424647"/>
                        <a:gd name="connsiteY4" fmla="*/ 4182 h 183458"/>
                        <a:gd name="connsiteX5" fmla="*/ 424647 w 424647"/>
                        <a:gd name="connsiteY5" fmla="*/ 71619 h 183458"/>
                        <a:gd name="connsiteX6" fmla="*/ 424647 w 424647"/>
                        <a:gd name="connsiteY6" fmla="*/ 114089 h 183458"/>
                        <a:gd name="connsiteX7" fmla="*/ 357210 w 424647"/>
                        <a:gd name="connsiteY7" fmla="*/ 181526 h 183458"/>
                        <a:gd name="connsiteX8" fmla="*/ 272364 w 424647"/>
                        <a:gd name="connsiteY8" fmla="*/ 183458 h 183458"/>
                        <a:gd name="connsiteX9" fmla="*/ 211495 w 424647"/>
                        <a:gd name="connsiteY9" fmla="*/ 182894 h 183458"/>
                        <a:gd name="connsiteX10" fmla="*/ 137586 w 424647"/>
                        <a:gd name="connsiteY10" fmla="*/ 183458 h 183458"/>
                        <a:gd name="connsiteX11" fmla="*/ 67437 w 424647"/>
                        <a:gd name="connsiteY11" fmla="*/ 181526 h 183458"/>
                        <a:gd name="connsiteX12" fmla="*/ 0 w 424647"/>
                        <a:gd name="connsiteY12" fmla="*/ 114089 h 183458"/>
                        <a:gd name="connsiteX13" fmla="*/ 0 w 424647"/>
                        <a:gd name="connsiteY13" fmla="*/ 71619 h 183458"/>
                        <a:gd name="connsiteX0" fmla="*/ 0 w 424647"/>
                        <a:gd name="connsiteY0" fmla="*/ 71619 h 183458"/>
                        <a:gd name="connsiteX1" fmla="*/ 67437 w 424647"/>
                        <a:gd name="connsiteY1" fmla="*/ 4182 h 183458"/>
                        <a:gd name="connsiteX2" fmla="*/ 129497 w 424647"/>
                        <a:gd name="connsiteY2" fmla="*/ 1941 h 183458"/>
                        <a:gd name="connsiteX3" fmla="*/ 209592 w 424647"/>
                        <a:gd name="connsiteY3" fmla="*/ 0 h 183458"/>
                        <a:gd name="connsiteX4" fmla="*/ 277833 w 424647"/>
                        <a:gd name="connsiteY4" fmla="*/ 1941 h 183458"/>
                        <a:gd name="connsiteX5" fmla="*/ 357210 w 424647"/>
                        <a:gd name="connsiteY5" fmla="*/ 4182 h 183458"/>
                        <a:gd name="connsiteX6" fmla="*/ 424647 w 424647"/>
                        <a:gd name="connsiteY6" fmla="*/ 71619 h 183458"/>
                        <a:gd name="connsiteX7" fmla="*/ 424647 w 424647"/>
                        <a:gd name="connsiteY7" fmla="*/ 114089 h 183458"/>
                        <a:gd name="connsiteX8" fmla="*/ 357210 w 424647"/>
                        <a:gd name="connsiteY8" fmla="*/ 181526 h 183458"/>
                        <a:gd name="connsiteX9" fmla="*/ 272364 w 424647"/>
                        <a:gd name="connsiteY9" fmla="*/ 183458 h 183458"/>
                        <a:gd name="connsiteX10" fmla="*/ 211495 w 424647"/>
                        <a:gd name="connsiteY10" fmla="*/ 182894 h 183458"/>
                        <a:gd name="connsiteX11" fmla="*/ 137586 w 424647"/>
                        <a:gd name="connsiteY11" fmla="*/ 183458 h 183458"/>
                        <a:gd name="connsiteX12" fmla="*/ 67437 w 424647"/>
                        <a:gd name="connsiteY12" fmla="*/ 181526 h 183458"/>
                        <a:gd name="connsiteX13" fmla="*/ 0 w 424647"/>
                        <a:gd name="connsiteY13" fmla="*/ 114089 h 183458"/>
                        <a:gd name="connsiteX14" fmla="*/ 0 w 424647"/>
                        <a:gd name="connsiteY14" fmla="*/ 71619 h 18345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</a:cxnLst>
                      <a:rect l="l" t="t" r="r" b="b"/>
                      <a:pathLst>
                        <a:path w="424647" h="183458">
                          <a:moveTo>
                            <a:pt x="0" y="71619"/>
                          </a:moveTo>
                          <a:cubicBezTo>
                            <a:pt x="0" y="34375"/>
                            <a:pt x="30193" y="4182"/>
                            <a:pt x="67437" y="4182"/>
                          </a:cubicBezTo>
                          <a:lnTo>
                            <a:pt x="129497" y="1941"/>
                          </a:lnTo>
                          <a:lnTo>
                            <a:pt x="209592" y="0"/>
                          </a:lnTo>
                          <a:lnTo>
                            <a:pt x="277833" y="1941"/>
                          </a:lnTo>
                          <a:lnTo>
                            <a:pt x="357210" y="4182"/>
                          </a:lnTo>
                          <a:cubicBezTo>
                            <a:pt x="394454" y="4182"/>
                            <a:pt x="424647" y="34375"/>
                            <a:pt x="424647" y="71619"/>
                          </a:cubicBezTo>
                          <a:lnTo>
                            <a:pt x="424647" y="114089"/>
                          </a:lnTo>
                          <a:cubicBezTo>
                            <a:pt x="424647" y="151333"/>
                            <a:pt x="394454" y="181526"/>
                            <a:pt x="357210" y="181526"/>
                          </a:cubicBezTo>
                          <a:lnTo>
                            <a:pt x="272364" y="183458"/>
                          </a:lnTo>
                          <a:lnTo>
                            <a:pt x="211495" y="182894"/>
                          </a:lnTo>
                          <a:lnTo>
                            <a:pt x="137586" y="183458"/>
                          </a:lnTo>
                          <a:lnTo>
                            <a:pt x="67437" y="181526"/>
                          </a:lnTo>
                          <a:cubicBezTo>
                            <a:pt x="30193" y="181526"/>
                            <a:pt x="0" y="151333"/>
                            <a:pt x="0" y="114089"/>
                          </a:cubicBezTo>
                          <a:lnTo>
                            <a:pt x="0" y="71619"/>
                          </a:lnTo>
                          <a:close/>
                        </a:path>
                      </a:pathLst>
                    </a:custGeom>
                    <a:blipFill>
                      <a:blip r:embed="rId6"/>
                      <a:stretch>
                        <a:fillRect/>
                      </a:stretch>
                    </a:blipFill>
                    <a:ln w="19050">
                      <a:noFill/>
                    </a:ln>
                  </p:spPr>
                  <p:txBody>
                    <a:bodyPr/>
                    <a:lstStyle/>
                    <a:p>
                      <a:r>
                        <a:rPr lang="en-NZ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50" name="Straight Arrow Connector 49">
                  <a:extLst>
                    <a:ext uri="{FF2B5EF4-FFF2-40B4-BE49-F238E27FC236}">
                      <a16:creationId xmlns:a16="http://schemas.microsoft.com/office/drawing/2014/main" id="{FEC33CDE-CE37-9A5D-7F32-2E0B1E7E89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6810475" y="2114354"/>
                  <a:ext cx="0" cy="1980000"/>
                </a:xfrm>
                <a:prstGeom prst="straightConnector1">
                  <a:avLst/>
                </a:prstGeom>
                <a:ln w="12700">
                  <a:solidFill>
                    <a:srgbClr val="0070C0"/>
                  </a:solidFill>
                  <a:headEnd w="sm" len="sm"/>
                  <a:tailEnd type="stealth" w="sm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2" name="Group 191">
                <a:extLst>
                  <a:ext uri="{FF2B5EF4-FFF2-40B4-BE49-F238E27FC236}">
                    <a16:creationId xmlns:a16="http://schemas.microsoft.com/office/drawing/2014/main" id="{F11A121F-F4FF-BF77-E0A1-9FCFB50919D5}"/>
                  </a:ext>
                </a:extLst>
              </p:cNvPr>
              <p:cNvGrpSpPr/>
              <p:nvPr/>
            </p:nvGrpSpPr>
            <p:grpSpPr>
              <a:xfrm>
                <a:off x="6570000" y="1912454"/>
                <a:ext cx="2359324" cy="216000"/>
                <a:chOff x="6570000" y="1912454"/>
                <a:chExt cx="2359324" cy="216000"/>
              </a:xfrm>
            </p:grpSpPr>
            <p:cxnSp>
              <p:nvCxnSpPr>
                <p:cNvPr id="53" name="Straight Arrow Connector 52">
                  <a:extLst>
                    <a:ext uri="{FF2B5EF4-FFF2-40B4-BE49-F238E27FC236}">
                      <a16:creationId xmlns:a16="http://schemas.microsoft.com/office/drawing/2014/main" id="{28AD204F-1758-CAFA-2788-66E542A7DEC4}"/>
                    </a:ext>
                  </a:extLst>
                </p:cNvPr>
                <p:cNvCxnSpPr>
                  <a:cxnSpLocks noChangeAspect="1"/>
                </p:cNvCxnSpPr>
                <p:nvPr/>
              </p:nvCxnSpPr>
              <p:spPr>
                <a:xfrm flipH="1">
                  <a:off x="8785324" y="2021248"/>
                  <a:ext cx="144000" cy="0"/>
                </a:xfrm>
                <a:prstGeom prst="straightConnector1">
                  <a:avLst/>
                </a:prstGeom>
                <a:ln w="12700">
                  <a:solidFill>
                    <a:schemeClr val="accent1"/>
                  </a:solidFill>
                  <a:headEnd type="none" w="sm" len="sm"/>
                  <a:tailEnd type="stealth" w="sm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82" name="Group 181">
                  <a:extLst>
                    <a:ext uri="{FF2B5EF4-FFF2-40B4-BE49-F238E27FC236}">
                      <a16:creationId xmlns:a16="http://schemas.microsoft.com/office/drawing/2014/main" id="{9CBD87FC-F526-89C5-510E-379D3605FB6E}"/>
                    </a:ext>
                  </a:extLst>
                </p:cNvPr>
                <p:cNvGrpSpPr/>
                <p:nvPr/>
              </p:nvGrpSpPr>
              <p:grpSpPr>
                <a:xfrm>
                  <a:off x="6570000" y="1912454"/>
                  <a:ext cx="2216362" cy="216000"/>
                  <a:chOff x="6570000" y="1926101"/>
                  <a:chExt cx="2216362" cy="216000"/>
                </a:xfrm>
              </p:grpSpPr>
              <p:grpSp>
                <p:nvGrpSpPr>
                  <p:cNvPr id="55" name="Group 54">
                    <a:extLst>
                      <a:ext uri="{FF2B5EF4-FFF2-40B4-BE49-F238E27FC236}">
                        <a16:creationId xmlns:a16="http://schemas.microsoft.com/office/drawing/2014/main" id="{73ED31A5-F211-7D13-C262-B680C1E6CF6D}"/>
                      </a:ext>
                    </a:extLst>
                  </p:cNvPr>
                  <p:cNvGrpSpPr/>
                  <p:nvPr/>
                </p:nvGrpSpPr>
                <p:grpSpPr>
                  <a:xfrm>
                    <a:off x="7628032" y="1944101"/>
                    <a:ext cx="936000" cy="180000"/>
                    <a:chOff x="7806082" y="1935182"/>
                    <a:chExt cx="936000" cy="180000"/>
                  </a:xfrm>
                </p:grpSpPr>
                <p:cxnSp>
                  <p:nvCxnSpPr>
                    <p:cNvPr id="54" name="Straight Arrow Connector 53">
                      <a:extLst>
                        <a:ext uri="{FF2B5EF4-FFF2-40B4-BE49-F238E27FC236}">
                          <a16:creationId xmlns:a16="http://schemas.microsoft.com/office/drawing/2014/main" id="{ECC8FAB0-784A-35E4-76EB-32512D422648}"/>
                        </a:ext>
                      </a:extLst>
                    </p:cNvPr>
                    <p:cNvCxnSpPr>
                      <a:cxnSpLocks noChangeAspect="1"/>
                    </p:cNvCxnSpPr>
                    <p:nvPr/>
                  </p:nvCxnSpPr>
                  <p:spPr>
                    <a:xfrm flipH="1">
                      <a:off x="7806082" y="2025182"/>
                      <a:ext cx="936000" cy="0"/>
                    </a:xfrm>
                    <a:prstGeom prst="straightConnector1">
                      <a:avLst/>
                    </a:prstGeom>
                    <a:ln w="12700">
                      <a:solidFill>
                        <a:schemeClr val="accent1"/>
                      </a:solidFill>
                      <a:headEnd type="none" w="sm" len="sm"/>
                      <a:tailEnd type="stealth" w="sm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9" name="Rectangle: Rounded Corners 8">
                          <a:extLst>
                            <a:ext uri="{FF2B5EF4-FFF2-40B4-BE49-F238E27FC236}">
                              <a16:creationId xmlns:a16="http://schemas.microsoft.com/office/drawing/2014/main" id="{036C9A4A-9F5D-5863-1E18-9A3909572007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8148189" y="1935182"/>
                          <a:ext cx="288000" cy="180000"/>
                        </a:xfrm>
                        <a:prstGeom prst="roundRect">
                          <a:avLst>
                            <a:gd name="adj" fmla="val 22549"/>
                          </a:avLst>
                        </a:prstGeom>
                        <a:gradFill flip="none" rotWithShape="1">
                          <a:gsLst>
                            <a:gs pos="53900">
                              <a:schemeClr val="bg1"/>
                            </a:gs>
                            <a:gs pos="11000">
                              <a:srgbClr val="FFCC66"/>
                            </a:gs>
                            <a:gs pos="89000">
                              <a:srgbClr val="FFCC66"/>
                            </a:gs>
                          </a:gsLst>
                          <a:lin ang="0" scaled="1"/>
                          <a:tileRect/>
                        </a:gradFill>
                      </p:spPr>
                      <p:style>
                        <a:lnRef idx="2">
                          <a:schemeClr val="accent1">
                            <a:shade val="15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NZ" sz="900" i="1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NZ" sz="900" i="1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𝑅𝑒</m:t>
                                    </m:r>
                                  </m:e>
                                  <m:sub>
                                    <m:r>
                                      <a:rPr lang="en-NZ" sz="900" b="0" i="1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𝑚</m:t>
                                    </m:r>
                                  </m:sub>
                                  <m:sup>
                                    <m:r>
                                      <a:rPr lang="en-NZ" sz="900" b="0" i="1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7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NZ" sz="900" b="1" dirty="0">
                            <a:solidFill>
                              <a:schemeClr val="accent4">
                                <a:lumMod val="50000"/>
                              </a:schemeClr>
                            </a:solidFill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9" name="Rectangle: Rounded Corners 8">
                          <a:extLst>
                            <a:ext uri="{FF2B5EF4-FFF2-40B4-BE49-F238E27FC236}">
                              <a16:creationId xmlns:a16="http://schemas.microsoft.com/office/drawing/2014/main" id="{036C9A4A-9F5D-5863-1E18-9A3909572007}"/>
                            </a:ext>
                          </a:extLst>
                        </p:cNvPr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8148189" y="1935182"/>
                          <a:ext cx="288000" cy="180000"/>
                        </a:xfrm>
                        <a:prstGeom prst="roundRect">
                          <a:avLst>
                            <a:gd name="adj" fmla="val 22549"/>
                          </a:avLst>
                        </a:prstGeom>
                        <a:blipFill>
                          <a:blip r:embed="rId7"/>
                          <a:stretch>
                            <a:fillRect l="-4082"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n-NZ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26" name="TextBox 25">
                        <a:extLst>
                          <a:ext uri="{FF2B5EF4-FFF2-40B4-BE49-F238E27FC236}">
                            <a16:creationId xmlns:a16="http://schemas.microsoft.com/office/drawing/2014/main" id="{A7B5E3B5-9232-7CE7-8ED3-5963DC0A96B6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6752328" y="1926101"/>
                        <a:ext cx="468000" cy="216000"/>
                      </a:xfrm>
                      <a:prstGeom prst="roundRect">
                        <a:avLst>
                          <a:gd name="adj" fmla="val 38026"/>
                        </a:avLst>
                      </a:prstGeom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ln w="12700">
                        <a:solidFill>
                          <a:srgbClr val="FF0000"/>
                        </a:solidFill>
                      </a:ln>
                    </p:spPr>
                    <p:txBody>
                      <a:bodyPr wrap="square" lIns="0" tIns="0" rIns="0" bIns="0" rtlCol="0" anchor="ctr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NZ" sz="900" i="1" kern="120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NZ" sz="900" i="1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𝑞</m:t>
                                  </m:r>
                                </m:e>
                                <m:sub>
                                  <m:r>
                                    <a:rPr lang="en-NZ" sz="900" b="0" i="1" kern="120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𝑖</m:t>
                                  </m:r>
                                </m:sub>
                                <m:sup>
                                  <m:sSub>
                                    <m:sSubPr>
                                      <m:ctrlPr>
                                        <a:rPr lang="en-NZ" sz="9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NZ" sz="9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𝐺</m:t>
                                      </m:r>
                                    </m:e>
                                    <m:sub>
                                      <m:r>
                                        <a:rPr lang="en-NZ" sz="90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𝛼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NZ" sz="90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NZ" sz="900" i="1"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𝐺𝐷𝑃</m:t>
                                      </m:r>
                                    </m:e>
                                    <m:sub>
                                      <m:r>
                                        <a:rPr lang="en-NZ" sz="90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𝛽𝛾</m:t>
                                      </m:r>
                                    </m:sub>
                                  </m:sSub>
                                </m:sup>
                              </m:sSubSup>
                            </m:oMath>
                          </m:oMathPara>
                        </a14:m>
                        <a:endParaRPr lang="en-NZ" sz="900" dirty="0">
                          <a:solidFill>
                            <a:schemeClr val="tx1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26" name="TextBox 25">
                        <a:extLst>
                          <a:ext uri="{FF2B5EF4-FFF2-40B4-BE49-F238E27FC236}">
                            <a16:creationId xmlns:a16="http://schemas.microsoft.com/office/drawing/2014/main" id="{A7B5E3B5-9232-7CE7-8ED3-5963DC0A96B6}"/>
                          </a:ext>
                        </a:extLst>
                      </p:cNvPr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6752328" y="1926101"/>
                        <a:ext cx="468000" cy="216000"/>
                      </a:xfrm>
                      <a:prstGeom prst="roundRect">
                        <a:avLst>
                          <a:gd name="adj" fmla="val 38026"/>
                        </a:avLst>
                      </a:prstGeom>
                      <a:blipFill>
                        <a:blip r:embed="rId8"/>
                        <a:stretch>
                          <a:fillRect l="-2532" r="-2532" b="-5405"/>
                        </a:stretch>
                      </a:blipFill>
                      <a:ln w="12700">
                        <a:solidFill>
                          <a:srgbClr val="FF0000"/>
                        </a:solidFill>
                      </a:ln>
                    </p:spPr>
                    <p:txBody>
                      <a:bodyPr/>
                      <a:lstStyle/>
                      <a:p>
                        <a:r>
                          <a:rPr lang="en-NZ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36" name="TextBox 35">
                        <a:extLst>
                          <a:ext uri="{FF2B5EF4-FFF2-40B4-BE49-F238E27FC236}">
                            <a16:creationId xmlns:a16="http://schemas.microsoft.com/office/drawing/2014/main" id="{5036A5FB-1108-41D5-B8A2-885517B9578B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7407142" y="1944101"/>
                        <a:ext cx="216000" cy="180000"/>
                      </a:xfrm>
                      <a:custGeom>
                        <a:avLst/>
                        <a:gdLst>
                          <a:gd name="connsiteX0" fmla="*/ 0 w 424647"/>
                          <a:gd name="connsiteY0" fmla="*/ 67437 h 177344"/>
                          <a:gd name="connsiteX1" fmla="*/ 67437 w 424647"/>
                          <a:gd name="connsiteY1" fmla="*/ 0 h 177344"/>
                          <a:gd name="connsiteX2" fmla="*/ 357210 w 424647"/>
                          <a:gd name="connsiteY2" fmla="*/ 0 h 177344"/>
                          <a:gd name="connsiteX3" fmla="*/ 424647 w 424647"/>
                          <a:gd name="connsiteY3" fmla="*/ 67437 h 177344"/>
                          <a:gd name="connsiteX4" fmla="*/ 424647 w 424647"/>
                          <a:gd name="connsiteY4" fmla="*/ 109907 h 177344"/>
                          <a:gd name="connsiteX5" fmla="*/ 357210 w 424647"/>
                          <a:gd name="connsiteY5" fmla="*/ 177344 h 177344"/>
                          <a:gd name="connsiteX6" fmla="*/ 67437 w 424647"/>
                          <a:gd name="connsiteY6" fmla="*/ 177344 h 177344"/>
                          <a:gd name="connsiteX7" fmla="*/ 0 w 424647"/>
                          <a:gd name="connsiteY7" fmla="*/ 109907 h 177344"/>
                          <a:gd name="connsiteX8" fmla="*/ 0 w 424647"/>
                          <a:gd name="connsiteY8" fmla="*/ 67437 h 177344"/>
                          <a:gd name="connsiteX0" fmla="*/ 0 w 424647"/>
                          <a:gd name="connsiteY0" fmla="*/ 67437 h 177344"/>
                          <a:gd name="connsiteX1" fmla="*/ 67437 w 424647"/>
                          <a:gd name="connsiteY1" fmla="*/ 0 h 177344"/>
                          <a:gd name="connsiteX2" fmla="*/ 357210 w 424647"/>
                          <a:gd name="connsiteY2" fmla="*/ 0 h 177344"/>
                          <a:gd name="connsiteX3" fmla="*/ 424647 w 424647"/>
                          <a:gd name="connsiteY3" fmla="*/ 67437 h 177344"/>
                          <a:gd name="connsiteX4" fmla="*/ 424647 w 424647"/>
                          <a:gd name="connsiteY4" fmla="*/ 109907 h 177344"/>
                          <a:gd name="connsiteX5" fmla="*/ 357210 w 424647"/>
                          <a:gd name="connsiteY5" fmla="*/ 177344 h 177344"/>
                          <a:gd name="connsiteX6" fmla="*/ 137586 w 424647"/>
                          <a:gd name="connsiteY6" fmla="*/ 174513 h 177344"/>
                          <a:gd name="connsiteX7" fmla="*/ 67437 w 424647"/>
                          <a:gd name="connsiteY7" fmla="*/ 177344 h 177344"/>
                          <a:gd name="connsiteX8" fmla="*/ 0 w 424647"/>
                          <a:gd name="connsiteY8" fmla="*/ 109907 h 177344"/>
                          <a:gd name="connsiteX9" fmla="*/ 0 w 424647"/>
                          <a:gd name="connsiteY9" fmla="*/ 67437 h 177344"/>
                          <a:gd name="connsiteX0" fmla="*/ 0 w 424647"/>
                          <a:gd name="connsiteY0" fmla="*/ 67437 h 177344"/>
                          <a:gd name="connsiteX1" fmla="*/ 67437 w 424647"/>
                          <a:gd name="connsiteY1" fmla="*/ 0 h 177344"/>
                          <a:gd name="connsiteX2" fmla="*/ 357210 w 424647"/>
                          <a:gd name="connsiteY2" fmla="*/ 0 h 177344"/>
                          <a:gd name="connsiteX3" fmla="*/ 424647 w 424647"/>
                          <a:gd name="connsiteY3" fmla="*/ 67437 h 177344"/>
                          <a:gd name="connsiteX4" fmla="*/ 424647 w 424647"/>
                          <a:gd name="connsiteY4" fmla="*/ 109907 h 177344"/>
                          <a:gd name="connsiteX5" fmla="*/ 357210 w 424647"/>
                          <a:gd name="connsiteY5" fmla="*/ 177344 h 177344"/>
                          <a:gd name="connsiteX6" fmla="*/ 274746 w 424647"/>
                          <a:gd name="connsiteY6" fmla="*/ 174513 h 177344"/>
                          <a:gd name="connsiteX7" fmla="*/ 137586 w 424647"/>
                          <a:gd name="connsiteY7" fmla="*/ 174513 h 177344"/>
                          <a:gd name="connsiteX8" fmla="*/ 67437 w 424647"/>
                          <a:gd name="connsiteY8" fmla="*/ 177344 h 177344"/>
                          <a:gd name="connsiteX9" fmla="*/ 0 w 424647"/>
                          <a:gd name="connsiteY9" fmla="*/ 109907 h 177344"/>
                          <a:gd name="connsiteX10" fmla="*/ 0 w 424647"/>
                          <a:gd name="connsiteY10" fmla="*/ 67437 h 177344"/>
                          <a:gd name="connsiteX0" fmla="*/ 0 w 424647"/>
                          <a:gd name="connsiteY0" fmla="*/ 67437 h 179276"/>
                          <a:gd name="connsiteX1" fmla="*/ 67437 w 424647"/>
                          <a:gd name="connsiteY1" fmla="*/ 0 h 179276"/>
                          <a:gd name="connsiteX2" fmla="*/ 357210 w 424647"/>
                          <a:gd name="connsiteY2" fmla="*/ 0 h 179276"/>
                          <a:gd name="connsiteX3" fmla="*/ 424647 w 424647"/>
                          <a:gd name="connsiteY3" fmla="*/ 67437 h 179276"/>
                          <a:gd name="connsiteX4" fmla="*/ 424647 w 424647"/>
                          <a:gd name="connsiteY4" fmla="*/ 109907 h 179276"/>
                          <a:gd name="connsiteX5" fmla="*/ 357210 w 424647"/>
                          <a:gd name="connsiteY5" fmla="*/ 177344 h 179276"/>
                          <a:gd name="connsiteX6" fmla="*/ 274746 w 424647"/>
                          <a:gd name="connsiteY6" fmla="*/ 174513 h 179276"/>
                          <a:gd name="connsiteX7" fmla="*/ 137586 w 424647"/>
                          <a:gd name="connsiteY7" fmla="*/ 179276 h 179276"/>
                          <a:gd name="connsiteX8" fmla="*/ 67437 w 424647"/>
                          <a:gd name="connsiteY8" fmla="*/ 177344 h 179276"/>
                          <a:gd name="connsiteX9" fmla="*/ 0 w 424647"/>
                          <a:gd name="connsiteY9" fmla="*/ 109907 h 179276"/>
                          <a:gd name="connsiteX10" fmla="*/ 0 w 424647"/>
                          <a:gd name="connsiteY10" fmla="*/ 67437 h 179276"/>
                          <a:gd name="connsiteX0" fmla="*/ 0 w 424647"/>
                          <a:gd name="connsiteY0" fmla="*/ 67437 h 179276"/>
                          <a:gd name="connsiteX1" fmla="*/ 67437 w 424647"/>
                          <a:gd name="connsiteY1" fmla="*/ 0 h 179276"/>
                          <a:gd name="connsiteX2" fmla="*/ 357210 w 424647"/>
                          <a:gd name="connsiteY2" fmla="*/ 0 h 179276"/>
                          <a:gd name="connsiteX3" fmla="*/ 424647 w 424647"/>
                          <a:gd name="connsiteY3" fmla="*/ 67437 h 179276"/>
                          <a:gd name="connsiteX4" fmla="*/ 424647 w 424647"/>
                          <a:gd name="connsiteY4" fmla="*/ 109907 h 179276"/>
                          <a:gd name="connsiteX5" fmla="*/ 357210 w 424647"/>
                          <a:gd name="connsiteY5" fmla="*/ 177344 h 179276"/>
                          <a:gd name="connsiteX6" fmla="*/ 272364 w 424647"/>
                          <a:gd name="connsiteY6" fmla="*/ 179276 h 179276"/>
                          <a:gd name="connsiteX7" fmla="*/ 137586 w 424647"/>
                          <a:gd name="connsiteY7" fmla="*/ 179276 h 179276"/>
                          <a:gd name="connsiteX8" fmla="*/ 67437 w 424647"/>
                          <a:gd name="connsiteY8" fmla="*/ 177344 h 179276"/>
                          <a:gd name="connsiteX9" fmla="*/ 0 w 424647"/>
                          <a:gd name="connsiteY9" fmla="*/ 109907 h 179276"/>
                          <a:gd name="connsiteX10" fmla="*/ 0 w 424647"/>
                          <a:gd name="connsiteY10" fmla="*/ 67437 h 179276"/>
                          <a:gd name="connsiteX0" fmla="*/ 0 w 424647"/>
                          <a:gd name="connsiteY0" fmla="*/ 67437 h 179276"/>
                          <a:gd name="connsiteX1" fmla="*/ 67437 w 424647"/>
                          <a:gd name="connsiteY1" fmla="*/ 0 h 179276"/>
                          <a:gd name="connsiteX2" fmla="*/ 357210 w 424647"/>
                          <a:gd name="connsiteY2" fmla="*/ 0 h 179276"/>
                          <a:gd name="connsiteX3" fmla="*/ 424647 w 424647"/>
                          <a:gd name="connsiteY3" fmla="*/ 67437 h 179276"/>
                          <a:gd name="connsiteX4" fmla="*/ 424647 w 424647"/>
                          <a:gd name="connsiteY4" fmla="*/ 109907 h 179276"/>
                          <a:gd name="connsiteX5" fmla="*/ 357210 w 424647"/>
                          <a:gd name="connsiteY5" fmla="*/ 177344 h 179276"/>
                          <a:gd name="connsiteX6" fmla="*/ 272364 w 424647"/>
                          <a:gd name="connsiteY6" fmla="*/ 179276 h 179276"/>
                          <a:gd name="connsiteX7" fmla="*/ 137586 w 424647"/>
                          <a:gd name="connsiteY7" fmla="*/ 179276 h 179276"/>
                          <a:gd name="connsiteX8" fmla="*/ 67437 w 424647"/>
                          <a:gd name="connsiteY8" fmla="*/ 177344 h 179276"/>
                          <a:gd name="connsiteX9" fmla="*/ 0 w 424647"/>
                          <a:gd name="connsiteY9" fmla="*/ 109907 h 179276"/>
                          <a:gd name="connsiteX10" fmla="*/ 0 w 424647"/>
                          <a:gd name="connsiteY10" fmla="*/ 67437 h 179276"/>
                          <a:gd name="connsiteX0" fmla="*/ 0 w 424647"/>
                          <a:gd name="connsiteY0" fmla="*/ 67437 h 179276"/>
                          <a:gd name="connsiteX1" fmla="*/ 67437 w 424647"/>
                          <a:gd name="connsiteY1" fmla="*/ 0 h 179276"/>
                          <a:gd name="connsiteX2" fmla="*/ 357210 w 424647"/>
                          <a:gd name="connsiteY2" fmla="*/ 0 h 179276"/>
                          <a:gd name="connsiteX3" fmla="*/ 424647 w 424647"/>
                          <a:gd name="connsiteY3" fmla="*/ 67437 h 179276"/>
                          <a:gd name="connsiteX4" fmla="*/ 424647 w 424647"/>
                          <a:gd name="connsiteY4" fmla="*/ 109907 h 179276"/>
                          <a:gd name="connsiteX5" fmla="*/ 357210 w 424647"/>
                          <a:gd name="connsiteY5" fmla="*/ 177344 h 179276"/>
                          <a:gd name="connsiteX6" fmla="*/ 272364 w 424647"/>
                          <a:gd name="connsiteY6" fmla="*/ 179276 h 179276"/>
                          <a:gd name="connsiteX7" fmla="*/ 137586 w 424647"/>
                          <a:gd name="connsiteY7" fmla="*/ 179276 h 179276"/>
                          <a:gd name="connsiteX8" fmla="*/ 67437 w 424647"/>
                          <a:gd name="connsiteY8" fmla="*/ 177344 h 179276"/>
                          <a:gd name="connsiteX9" fmla="*/ 0 w 424647"/>
                          <a:gd name="connsiteY9" fmla="*/ 109907 h 179276"/>
                          <a:gd name="connsiteX10" fmla="*/ 0 w 424647"/>
                          <a:gd name="connsiteY10" fmla="*/ 67437 h 179276"/>
                          <a:gd name="connsiteX0" fmla="*/ 0 w 424647"/>
                          <a:gd name="connsiteY0" fmla="*/ 67437 h 179276"/>
                          <a:gd name="connsiteX1" fmla="*/ 67437 w 424647"/>
                          <a:gd name="connsiteY1" fmla="*/ 0 h 179276"/>
                          <a:gd name="connsiteX2" fmla="*/ 357210 w 424647"/>
                          <a:gd name="connsiteY2" fmla="*/ 0 h 179276"/>
                          <a:gd name="connsiteX3" fmla="*/ 424647 w 424647"/>
                          <a:gd name="connsiteY3" fmla="*/ 67437 h 179276"/>
                          <a:gd name="connsiteX4" fmla="*/ 424647 w 424647"/>
                          <a:gd name="connsiteY4" fmla="*/ 109907 h 179276"/>
                          <a:gd name="connsiteX5" fmla="*/ 357210 w 424647"/>
                          <a:gd name="connsiteY5" fmla="*/ 177344 h 179276"/>
                          <a:gd name="connsiteX6" fmla="*/ 272364 w 424647"/>
                          <a:gd name="connsiteY6" fmla="*/ 179276 h 179276"/>
                          <a:gd name="connsiteX7" fmla="*/ 199861 w 424647"/>
                          <a:gd name="connsiteY7" fmla="*/ 178712 h 179276"/>
                          <a:gd name="connsiteX8" fmla="*/ 137586 w 424647"/>
                          <a:gd name="connsiteY8" fmla="*/ 179276 h 179276"/>
                          <a:gd name="connsiteX9" fmla="*/ 67437 w 424647"/>
                          <a:gd name="connsiteY9" fmla="*/ 177344 h 179276"/>
                          <a:gd name="connsiteX10" fmla="*/ 0 w 424647"/>
                          <a:gd name="connsiteY10" fmla="*/ 109907 h 179276"/>
                          <a:gd name="connsiteX11" fmla="*/ 0 w 424647"/>
                          <a:gd name="connsiteY11" fmla="*/ 67437 h 179276"/>
                          <a:gd name="connsiteX0" fmla="*/ 0 w 424647"/>
                          <a:gd name="connsiteY0" fmla="*/ 71619 h 183458"/>
                          <a:gd name="connsiteX1" fmla="*/ 67437 w 424647"/>
                          <a:gd name="connsiteY1" fmla="*/ 4182 h 183458"/>
                          <a:gd name="connsiteX2" fmla="*/ 209592 w 424647"/>
                          <a:gd name="connsiteY2" fmla="*/ 0 h 183458"/>
                          <a:gd name="connsiteX3" fmla="*/ 357210 w 424647"/>
                          <a:gd name="connsiteY3" fmla="*/ 4182 h 183458"/>
                          <a:gd name="connsiteX4" fmla="*/ 424647 w 424647"/>
                          <a:gd name="connsiteY4" fmla="*/ 71619 h 183458"/>
                          <a:gd name="connsiteX5" fmla="*/ 424647 w 424647"/>
                          <a:gd name="connsiteY5" fmla="*/ 114089 h 183458"/>
                          <a:gd name="connsiteX6" fmla="*/ 357210 w 424647"/>
                          <a:gd name="connsiteY6" fmla="*/ 181526 h 183458"/>
                          <a:gd name="connsiteX7" fmla="*/ 272364 w 424647"/>
                          <a:gd name="connsiteY7" fmla="*/ 183458 h 183458"/>
                          <a:gd name="connsiteX8" fmla="*/ 199861 w 424647"/>
                          <a:gd name="connsiteY8" fmla="*/ 182894 h 183458"/>
                          <a:gd name="connsiteX9" fmla="*/ 137586 w 424647"/>
                          <a:gd name="connsiteY9" fmla="*/ 183458 h 183458"/>
                          <a:gd name="connsiteX10" fmla="*/ 67437 w 424647"/>
                          <a:gd name="connsiteY10" fmla="*/ 181526 h 183458"/>
                          <a:gd name="connsiteX11" fmla="*/ 0 w 424647"/>
                          <a:gd name="connsiteY11" fmla="*/ 114089 h 183458"/>
                          <a:gd name="connsiteX12" fmla="*/ 0 w 424647"/>
                          <a:gd name="connsiteY12" fmla="*/ 71619 h 183458"/>
                          <a:gd name="connsiteX0" fmla="*/ 0 w 424647"/>
                          <a:gd name="connsiteY0" fmla="*/ 71619 h 183458"/>
                          <a:gd name="connsiteX1" fmla="*/ 67437 w 424647"/>
                          <a:gd name="connsiteY1" fmla="*/ 4182 h 183458"/>
                          <a:gd name="connsiteX2" fmla="*/ 209592 w 424647"/>
                          <a:gd name="connsiteY2" fmla="*/ 0 h 183458"/>
                          <a:gd name="connsiteX3" fmla="*/ 357210 w 424647"/>
                          <a:gd name="connsiteY3" fmla="*/ 4182 h 183458"/>
                          <a:gd name="connsiteX4" fmla="*/ 424647 w 424647"/>
                          <a:gd name="connsiteY4" fmla="*/ 71619 h 183458"/>
                          <a:gd name="connsiteX5" fmla="*/ 424647 w 424647"/>
                          <a:gd name="connsiteY5" fmla="*/ 114089 h 183458"/>
                          <a:gd name="connsiteX6" fmla="*/ 357210 w 424647"/>
                          <a:gd name="connsiteY6" fmla="*/ 181526 h 183458"/>
                          <a:gd name="connsiteX7" fmla="*/ 272364 w 424647"/>
                          <a:gd name="connsiteY7" fmla="*/ 183458 h 183458"/>
                          <a:gd name="connsiteX8" fmla="*/ 211495 w 424647"/>
                          <a:gd name="connsiteY8" fmla="*/ 182894 h 183458"/>
                          <a:gd name="connsiteX9" fmla="*/ 137586 w 424647"/>
                          <a:gd name="connsiteY9" fmla="*/ 183458 h 183458"/>
                          <a:gd name="connsiteX10" fmla="*/ 67437 w 424647"/>
                          <a:gd name="connsiteY10" fmla="*/ 181526 h 183458"/>
                          <a:gd name="connsiteX11" fmla="*/ 0 w 424647"/>
                          <a:gd name="connsiteY11" fmla="*/ 114089 h 183458"/>
                          <a:gd name="connsiteX12" fmla="*/ 0 w 424647"/>
                          <a:gd name="connsiteY12" fmla="*/ 71619 h 183458"/>
                          <a:gd name="connsiteX0" fmla="*/ 0 w 424647"/>
                          <a:gd name="connsiteY0" fmla="*/ 71619 h 183458"/>
                          <a:gd name="connsiteX1" fmla="*/ 67437 w 424647"/>
                          <a:gd name="connsiteY1" fmla="*/ 4182 h 183458"/>
                          <a:gd name="connsiteX2" fmla="*/ 129497 w 424647"/>
                          <a:gd name="connsiteY2" fmla="*/ 1941 h 183458"/>
                          <a:gd name="connsiteX3" fmla="*/ 209592 w 424647"/>
                          <a:gd name="connsiteY3" fmla="*/ 0 h 183458"/>
                          <a:gd name="connsiteX4" fmla="*/ 357210 w 424647"/>
                          <a:gd name="connsiteY4" fmla="*/ 4182 h 183458"/>
                          <a:gd name="connsiteX5" fmla="*/ 424647 w 424647"/>
                          <a:gd name="connsiteY5" fmla="*/ 71619 h 183458"/>
                          <a:gd name="connsiteX6" fmla="*/ 424647 w 424647"/>
                          <a:gd name="connsiteY6" fmla="*/ 114089 h 183458"/>
                          <a:gd name="connsiteX7" fmla="*/ 357210 w 424647"/>
                          <a:gd name="connsiteY7" fmla="*/ 181526 h 183458"/>
                          <a:gd name="connsiteX8" fmla="*/ 272364 w 424647"/>
                          <a:gd name="connsiteY8" fmla="*/ 183458 h 183458"/>
                          <a:gd name="connsiteX9" fmla="*/ 211495 w 424647"/>
                          <a:gd name="connsiteY9" fmla="*/ 182894 h 183458"/>
                          <a:gd name="connsiteX10" fmla="*/ 137586 w 424647"/>
                          <a:gd name="connsiteY10" fmla="*/ 183458 h 183458"/>
                          <a:gd name="connsiteX11" fmla="*/ 67437 w 424647"/>
                          <a:gd name="connsiteY11" fmla="*/ 181526 h 183458"/>
                          <a:gd name="connsiteX12" fmla="*/ 0 w 424647"/>
                          <a:gd name="connsiteY12" fmla="*/ 114089 h 183458"/>
                          <a:gd name="connsiteX13" fmla="*/ 0 w 424647"/>
                          <a:gd name="connsiteY13" fmla="*/ 71619 h 183458"/>
                          <a:gd name="connsiteX0" fmla="*/ 0 w 424647"/>
                          <a:gd name="connsiteY0" fmla="*/ 71619 h 183458"/>
                          <a:gd name="connsiteX1" fmla="*/ 67437 w 424647"/>
                          <a:gd name="connsiteY1" fmla="*/ 4182 h 183458"/>
                          <a:gd name="connsiteX2" fmla="*/ 129497 w 424647"/>
                          <a:gd name="connsiteY2" fmla="*/ 1941 h 183458"/>
                          <a:gd name="connsiteX3" fmla="*/ 209592 w 424647"/>
                          <a:gd name="connsiteY3" fmla="*/ 0 h 183458"/>
                          <a:gd name="connsiteX4" fmla="*/ 277833 w 424647"/>
                          <a:gd name="connsiteY4" fmla="*/ 1941 h 183458"/>
                          <a:gd name="connsiteX5" fmla="*/ 357210 w 424647"/>
                          <a:gd name="connsiteY5" fmla="*/ 4182 h 183458"/>
                          <a:gd name="connsiteX6" fmla="*/ 424647 w 424647"/>
                          <a:gd name="connsiteY6" fmla="*/ 71619 h 183458"/>
                          <a:gd name="connsiteX7" fmla="*/ 424647 w 424647"/>
                          <a:gd name="connsiteY7" fmla="*/ 114089 h 183458"/>
                          <a:gd name="connsiteX8" fmla="*/ 357210 w 424647"/>
                          <a:gd name="connsiteY8" fmla="*/ 181526 h 183458"/>
                          <a:gd name="connsiteX9" fmla="*/ 272364 w 424647"/>
                          <a:gd name="connsiteY9" fmla="*/ 183458 h 183458"/>
                          <a:gd name="connsiteX10" fmla="*/ 211495 w 424647"/>
                          <a:gd name="connsiteY10" fmla="*/ 182894 h 183458"/>
                          <a:gd name="connsiteX11" fmla="*/ 137586 w 424647"/>
                          <a:gd name="connsiteY11" fmla="*/ 183458 h 183458"/>
                          <a:gd name="connsiteX12" fmla="*/ 67437 w 424647"/>
                          <a:gd name="connsiteY12" fmla="*/ 181526 h 183458"/>
                          <a:gd name="connsiteX13" fmla="*/ 0 w 424647"/>
                          <a:gd name="connsiteY13" fmla="*/ 114089 h 183458"/>
                          <a:gd name="connsiteX14" fmla="*/ 0 w 424647"/>
                          <a:gd name="connsiteY14" fmla="*/ 71619 h 183458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  <a:cxn ang="0">
                            <a:pos x="connsiteX5" y="connsiteY5"/>
                          </a:cxn>
                          <a:cxn ang="0">
                            <a:pos x="connsiteX6" y="connsiteY6"/>
                          </a:cxn>
                          <a:cxn ang="0">
                            <a:pos x="connsiteX7" y="connsiteY7"/>
                          </a:cxn>
                          <a:cxn ang="0">
                            <a:pos x="connsiteX8" y="connsiteY8"/>
                          </a:cxn>
                          <a:cxn ang="0">
                            <a:pos x="connsiteX9" y="connsiteY9"/>
                          </a:cxn>
                          <a:cxn ang="0">
                            <a:pos x="connsiteX10" y="connsiteY10"/>
                          </a:cxn>
                          <a:cxn ang="0">
                            <a:pos x="connsiteX11" y="connsiteY11"/>
                          </a:cxn>
                          <a:cxn ang="0">
                            <a:pos x="connsiteX12" y="connsiteY12"/>
                          </a:cxn>
                          <a:cxn ang="0">
                            <a:pos x="connsiteX13" y="connsiteY13"/>
                          </a:cxn>
                          <a:cxn ang="0">
                            <a:pos x="connsiteX14" y="connsiteY14"/>
                          </a:cxn>
                        </a:cxnLst>
                        <a:rect l="l" t="t" r="r" b="b"/>
                        <a:pathLst>
                          <a:path w="424647" h="183458">
                            <a:moveTo>
                              <a:pt x="0" y="71619"/>
                            </a:moveTo>
                            <a:cubicBezTo>
                              <a:pt x="0" y="34375"/>
                              <a:pt x="30193" y="4182"/>
                              <a:pt x="67437" y="4182"/>
                            </a:cubicBezTo>
                            <a:lnTo>
                              <a:pt x="129497" y="1941"/>
                            </a:lnTo>
                            <a:lnTo>
                              <a:pt x="209592" y="0"/>
                            </a:lnTo>
                            <a:lnTo>
                              <a:pt x="277833" y="1941"/>
                            </a:lnTo>
                            <a:lnTo>
                              <a:pt x="357210" y="4182"/>
                            </a:lnTo>
                            <a:cubicBezTo>
                              <a:pt x="394454" y="4182"/>
                              <a:pt x="424647" y="34375"/>
                              <a:pt x="424647" y="71619"/>
                            </a:cubicBezTo>
                            <a:lnTo>
                              <a:pt x="424647" y="114089"/>
                            </a:lnTo>
                            <a:cubicBezTo>
                              <a:pt x="424647" y="151333"/>
                              <a:pt x="394454" y="181526"/>
                              <a:pt x="357210" y="181526"/>
                            </a:cubicBezTo>
                            <a:lnTo>
                              <a:pt x="272364" y="183458"/>
                            </a:lnTo>
                            <a:lnTo>
                              <a:pt x="211495" y="182894"/>
                            </a:lnTo>
                            <a:lnTo>
                              <a:pt x="137586" y="183458"/>
                            </a:lnTo>
                            <a:lnTo>
                              <a:pt x="67437" y="181526"/>
                            </a:lnTo>
                            <a:cubicBezTo>
                              <a:pt x="30193" y="181526"/>
                              <a:pt x="0" y="151333"/>
                              <a:pt x="0" y="114089"/>
                            </a:cubicBezTo>
                            <a:lnTo>
                              <a:pt x="0" y="71619"/>
                            </a:lnTo>
                            <a:close/>
                          </a:path>
                        </a:pathLst>
                      </a:custGeom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ln w="19050">
                        <a:noFill/>
                      </a:ln>
                    </p:spPr>
                    <p:txBody>
                      <a:bodyPr wrap="square" lIns="0" tIns="36000" rIns="0" bIns="36000" rtlCol="0" anchor="ctr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NZ" sz="900" i="1" kern="120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NZ" sz="900" i="1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NZ" sz="900" i="1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𝑐</m:t>
                                  </m:r>
                                </m:sub>
                                <m:sup>
                                  <m:r>
                                    <a:rPr lang="en-NZ" sz="900" b="0" i="1" kern="120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7</m:t>
                                  </m:r>
                                </m:sup>
                              </m:sSubSup>
                            </m:oMath>
                          </m:oMathPara>
                        </a14:m>
                        <a:endParaRPr lang="en-NZ" sz="900" dirty="0"/>
                      </a:p>
                    </p:txBody>
                  </p:sp>
                </mc:Choice>
                <mc:Fallback xmlns="">
                  <p:sp>
                    <p:nvSpPr>
                      <p:cNvPr id="36" name="TextBox 35">
                        <a:extLst>
                          <a:ext uri="{FF2B5EF4-FFF2-40B4-BE49-F238E27FC236}">
                            <a16:creationId xmlns:a16="http://schemas.microsoft.com/office/drawing/2014/main" id="{5036A5FB-1108-41D5-B8A2-885517B9578B}"/>
                          </a:ext>
                        </a:extLst>
                      </p:cNvPr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7407142" y="1944101"/>
                        <a:ext cx="216000" cy="180000"/>
                      </a:xfrm>
                      <a:custGeom>
                        <a:avLst/>
                        <a:gdLst>
                          <a:gd name="connsiteX0" fmla="*/ 0 w 424647"/>
                          <a:gd name="connsiteY0" fmla="*/ 67437 h 177344"/>
                          <a:gd name="connsiteX1" fmla="*/ 67437 w 424647"/>
                          <a:gd name="connsiteY1" fmla="*/ 0 h 177344"/>
                          <a:gd name="connsiteX2" fmla="*/ 357210 w 424647"/>
                          <a:gd name="connsiteY2" fmla="*/ 0 h 177344"/>
                          <a:gd name="connsiteX3" fmla="*/ 424647 w 424647"/>
                          <a:gd name="connsiteY3" fmla="*/ 67437 h 177344"/>
                          <a:gd name="connsiteX4" fmla="*/ 424647 w 424647"/>
                          <a:gd name="connsiteY4" fmla="*/ 109907 h 177344"/>
                          <a:gd name="connsiteX5" fmla="*/ 357210 w 424647"/>
                          <a:gd name="connsiteY5" fmla="*/ 177344 h 177344"/>
                          <a:gd name="connsiteX6" fmla="*/ 67437 w 424647"/>
                          <a:gd name="connsiteY6" fmla="*/ 177344 h 177344"/>
                          <a:gd name="connsiteX7" fmla="*/ 0 w 424647"/>
                          <a:gd name="connsiteY7" fmla="*/ 109907 h 177344"/>
                          <a:gd name="connsiteX8" fmla="*/ 0 w 424647"/>
                          <a:gd name="connsiteY8" fmla="*/ 67437 h 177344"/>
                          <a:gd name="connsiteX0" fmla="*/ 0 w 424647"/>
                          <a:gd name="connsiteY0" fmla="*/ 67437 h 177344"/>
                          <a:gd name="connsiteX1" fmla="*/ 67437 w 424647"/>
                          <a:gd name="connsiteY1" fmla="*/ 0 h 177344"/>
                          <a:gd name="connsiteX2" fmla="*/ 357210 w 424647"/>
                          <a:gd name="connsiteY2" fmla="*/ 0 h 177344"/>
                          <a:gd name="connsiteX3" fmla="*/ 424647 w 424647"/>
                          <a:gd name="connsiteY3" fmla="*/ 67437 h 177344"/>
                          <a:gd name="connsiteX4" fmla="*/ 424647 w 424647"/>
                          <a:gd name="connsiteY4" fmla="*/ 109907 h 177344"/>
                          <a:gd name="connsiteX5" fmla="*/ 357210 w 424647"/>
                          <a:gd name="connsiteY5" fmla="*/ 177344 h 177344"/>
                          <a:gd name="connsiteX6" fmla="*/ 137586 w 424647"/>
                          <a:gd name="connsiteY6" fmla="*/ 174513 h 177344"/>
                          <a:gd name="connsiteX7" fmla="*/ 67437 w 424647"/>
                          <a:gd name="connsiteY7" fmla="*/ 177344 h 177344"/>
                          <a:gd name="connsiteX8" fmla="*/ 0 w 424647"/>
                          <a:gd name="connsiteY8" fmla="*/ 109907 h 177344"/>
                          <a:gd name="connsiteX9" fmla="*/ 0 w 424647"/>
                          <a:gd name="connsiteY9" fmla="*/ 67437 h 177344"/>
                          <a:gd name="connsiteX0" fmla="*/ 0 w 424647"/>
                          <a:gd name="connsiteY0" fmla="*/ 67437 h 177344"/>
                          <a:gd name="connsiteX1" fmla="*/ 67437 w 424647"/>
                          <a:gd name="connsiteY1" fmla="*/ 0 h 177344"/>
                          <a:gd name="connsiteX2" fmla="*/ 357210 w 424647"/>
                          <a:gd name="connsiteY2" fmla="*/ 0 h 177344"/>
                          <a:gd name="connsiteX3" fmla="*/ 424647 w 424647"/>
                          <a:gd name="connsiteY3" fmla="*/ 67437 h 177344"/>
                          <a:gd name="connsiteX4" fmla="*/ 424647 w 424647"/>
                          <a:gd name="connsiteY4" fmla="*/ 109907 h 177344"/>
                          <a:gd name="connsiteX5" fmla="*/ 357210 w 424647"/>
                          <a:gd name="connsiteY5" fmla="*/ 177344 h 177344"/>
                          <a:gd name="connsiteX6" fmla="*/ 274746 w 424647"/>
                          <a:gd name="connsiteY6" fmla="*/ 174513 h 177344"/>
                          <a:gd name="connsiteX7" fmla="*/ 137586 w 424647"/>
                          <a:gd name="connsiteY7" fmla="*/ 174513 h 177344"/>
                          <a:gd name="connsiteX8" fmla="*/ 67437 w 424647"/>
                          <a:gd name="connsiteY8" fmla="*/ 177344 h 177344"/>
                          <a:gd name="connsiteX9" fmla="*/ 0 w 424647"/>
                          <a:gd name="connsiteY9" fmla="*/ 109907 h 177344"/>
                          <a:gd name="connsiteX10" fmla="*/ 0 w 424647"/>
                          <a:gd name="connsiteY10" fmla="*/ 67437 h 177344"/>
                          <a:gd name="connsiteX0" fmla="*/ 0 w 424647"/>
                          <a:gd name="connsiteY0" fmla="*/ 67437 h 179276"/>
                          <a:gd name="connsiteX1" fmla="*/ 67437 w 424647"/>
                          <a:gd name="connsiteY1" fmla="*/ 0 h 179276"/>
                          <a:gd name="connsiteX2" fmla="*/ 357210 w 424647"/>
                          <a:gd name="connsiteY2" fmla="*/ 0 h 179276"/>
                          <a:gd name="connsiteX3" fmla="*/ 424647 w 424647"/>
                          <a:gd name="connsiteY3" fmla="*/ 67437 h 179276"/>
                          <a:gd name="connsiteX4" fmla="*/ 424647 w 424647"/>
                          <a:gd name="connsiteY4" fmla="*/ 109907 h 179276"/>
                          <a:gd name="connsiteX5" fmla="*/ 357210 w 424647"/>
                          <a:gd name="connsiteY5" fmla="*/ 177344 h 179276"/>
                          <a:gd name="connsiteX6" fmla="*/ 274746 w 424647"/>
                          <a:gd name="connsiteY6" fmla="*/ 174513 h 179276"/>
                          <a:gd name="connsiteX7" fmla="*/ 137586 w 424647"/>
                          <a:gd name="connsiteY7" fmla="*/ 179276 h 179276"/>
                          <a:gd name="connsiteX8" fmla="*/ 67437 w 424647"/>
                          <a:gd name="connsiteY8" fmla="*/ 177344 h 179276"/>
                          <a:gd name="connsiteX9" fmla="*/ 0 w 424647"/>
                          <a:gd name="connsiteY9" fmla="*/ 109907 h 179276"/>
                          <a:gd name="connsiteX10" fmla="*/ 0 w 424647"/>
                          <a:gd name="connsiteY10" fmla="*/ 67437 h 179276"/>
                          <a:gd name="connsiteX0" fmla="*/ 0 w 424647"/>
                          <a:gd name="connsiteY0" fmla="*/ 67437 h 179276"/>
                          <a:gd name="connsiteX1" fmla="*/ 67437 w 424647"/>
                          <a:gd name="connsiteY1" fmla="*/ 0 h 179276"/>
                          <a:gd name="connsiteX2" fmla="*/ 357210 w 424647"/>
                          <a:gd name="connsiteY2" fmla="*/ 0 h 179276"/>
                          <a:gd name="connsiteX3" fmla="*/ 424647 w 424647"/>
                          <a:gd name="connsiteY3" fmla="*/ 67437 h 179276"/>
                          <a:gd name="connsiteX4" fmla="*/ 424647 w 424647"/>
                          <a:gd name="connsiteY4" fmla="*/ 109907 h 179276"/>
                          <a:gd name="connsiteX5" fmla="*/ 357210 w 424647"/>
                          <a:gd name="connsiteY5" fmla="*/ 177344 h 179276"/>
                          <a:gd name="connsiteX6" fmla="*/ 272364 w 424647"/>
                          <a:gd name="connsiteY6" fmla="*/ 179276 h 179276"/>
                          <a:gd name="connsiteX7" fmla="*/ 137586 w 424647"/>
                          <a:gd name="connsiteY7" fmla="*/ 179276 h 179276"/>
                          <a:gd name="connsiteX8" fmla="*/ 67437 w 424647"/>
                          <a:gd name="connsiteY8" fmla="*/ 177344 h 179276"/>
                          <a:gd name="connsiteX9" fmla="*/ 0 w 424647"/>
                          <a:gd name="connsiteY9" fmla="*/ 109907 h 179276"/>
                          <a:gd name="connsiteX10" fmla="*/ 0 w 424647"/>
                          <a:gd name="connsiteY10" fmla="*/ 67437 h 179276"/>
                          <a:gd name="connsiteX0" fmla="*/ 0 w 424647"/>
                          <a:gd name="connsiteY0" fmla="*/ 67437 h 179276"/>
                          <a:gd name="connsiteX1" fmla="*/ 67437 w 424647"/>
                          <a:gd name="connsiteY1" fmla="*/ 0 h 179276"/>
                          <a:gd name="connsiteX2" fmla="*/ 357210 w 424647"/>
                          <a:gd name="connsiteY2" fmla="*/ 0 h 179276"/>
                          <a:gd name="connsiteX3" fmla="*/ 424647 w 424647"/>
                          <a:gd name="connsiteY3" fmla="*/ 67437 h 179276"/>
                          <a:gd name="connsiteX4" fmla="*/ 424647 w 424647"/>
                          <a:gd name="connsiteY4" fmla="*/ 109907 h 179276"/>
                          <a:gd name="connsiteX5" fmla="*/ 357210 w 424647"/>
                          <a:gd name="connsiteY5" fmla="*/ 177344 h 179276"/>
                          <a:gd name="connsiteX6" fmla="*/ 272364 w 424647"/>
                          <a:gd name="connsiteY6" fmla="*/ 179276 h 179276"/>
                          <a:gd name="connsiteX7" fmla="*/ 137586 w 424647"/>
                          <a:gd name="connsiteY7" fmla="*/ 179276 h 179276"/>
                          <a:gd name="connsiteX8" fmla="*/ 67437 w 424647"/>
                          <a:gd name="connsiteY8" fmla="*/ 177344 h 179276"/>
                          <a:gd name="connsiteX9" fmla="*/ 0 w 424647"/>
                          <a:gd name="connsiteY9" fmla="*/ 109907 h 179276"/>
                          <a:gd name="connsiteX10" fmla="*/ 0 w 424647"/>
                          <a:gd name="connsiteY10" fmla="*/ 67437 h 179276"/>
                          <a:gd name="connsiteX0" fmla="*/ 0 w 424647"/>
                          <a:gd name="connsiteY0" fmla="*/ 67437 h 179276"/>
                          <a:gd name="connsiteX1" fmla="*/ 67437 w 424647"/>
                          <a:gd name="connsiteY1" fmla="*/ 0 h 179276"/>
                          <a:gd name="connsiteX2" fmla="*/ 357210 w 424647"/>
                          <a:gd name="connsiteY2" fmla="*/ 0 h 179276"/>
                          <a:gd name="connsiteX3" fmla="*/ 424647 w 424647"/>
                          <a:gd name="connsiteY3" fmla="*/ 67437 h 179276"/>
                          <a:gd name="connsiteX4" fmla="*/ 424647 w 424647"/>
                          <a:gd name="connsiteY4" fmla="*/ 109907 h 179276"/>
                          <a:gd name="connsiteX5" fmla="*/ 357210 w 424647"/>
                          <a:gd name="connsiteY5" fmla="*/ 177344 h 179276"/>
                          <a:gd name="connsiteX6" fmla="*/ 272364 w 424647"/>
                          <a:gd name="connsiteY6" fmla="*/ 179276 h 179276"/>
                          <a:gd name="connsiteX7" fmla="*/ 137586 w 424647"/>
                          <a:gd name="connsiteY7" fmla="*/ 179276 h 179276"/>
                          <a:gd name="connsiteX8" fmla="*/ 67437 w 424647"/>
                          <a:gd name="connsiteY8" fmla="*/ 177344 h 179276"/>
                          <a:gd name="connsiteX9" fmla="*/ 0 w 424647"/>
                          <a:gd name="connsiteY9" fmla="*/ 109907 h 179276"/>
                          <a:gd name="connsiteX10" fmla="*/ 0 w 424647"/>
                          <a:gd name="connsiteY10" fmla="*/ 67437 h 179276"/>
                          <a:gd name="connsiteX0" fmla="*/ 0 w 424647"/>
                          <a:gd name="connsiteY0" fmla="*/ 67437 h 179276"/>
                          <a:gd name="connsiteX1" fmla="*/ 67437 w 424647"/>
                          <a:gd name="connsiteY1" fmla="*/ 0 h 179276"/>
                          <a:gd name="connsiteX2" fmla="*/ 357210 w 424647"/>
                          <a:gd name="connsiteY2" fmla="*/ 0 h 179276"/>
                          <a:gd name="connsiteX3" fmla="*/ 424647 w 424647"/>
                          <a:gd name="connsiteY3" fmla="*/ 67437 h 179276"/>
                          <a:gd name="connsiteX4" fmla="*/ 424647 w 424647"/>
                          <a:gd name="connsiteY4" fmla="*/ 109907 h 179276"/>
                          <a:gd name="connsiteX5" fmla="*/ 357210 w 424647"/>
                          <a:gd name="connsiteY5" fmla="*/ 177344 h 179276"/>
                          <a:gd name="connsiteX6" fmla="*/ 272364 w 424647"/>
                          <a:gd name="connsiteY6" fmla="*/ 179276 h 179276"/>
                          <a:gd name="connsiteX7" fmla="*/ 199861 w 424647"/>
                          <a:gd name="connsiteY7" fmla="*/ 178712 h 179276"/>
                          <a:gd name="connsiteX8" fmla="*/ 137586 w 424647"/>
                          <a:gd name="connsiteY8" fmla="*/ 179276 h 179276"/>
                          <a:gd name="connsiteX9" fmla="*/ 67437 w 424647"/>
                          <a:gd name="connsiteY9" fmla="*/ 177344 h 179276"/>
                          <a:gd name="connsiteX10" fmla="*/ 0 w 424647"/>
                          <a:gd name="connsiteY10" fmla="*/ 109907 h 179276"/>
                          <a:gd name="connsiteX11" fmla="*/ 0 w 424647"/>
                          <a:gd name="connsiteY11" fmla="*/ 67437 h 179276"/>
                          <a:gd name="connsiteX0" fmla="*/ 0 w 424647"/>
                          <a:gd name="connsiteY0" fmla="*/ 71619 h 183458"/>
                          <a:gd name="connsiteX1" fmla="*/ 67437 w 424647"/>
                          <a:gd name="connsiteY1" fmla="*/ 4182 h 183458"/>
                          <a:gd name="connsiteX2" fmla="*/ 209592 w 424647"/>
                          <a:gd name="connsiteY2" fmla="*/ 0 h 183458"/>
                          <a:gd name="connsiteX3" fmla="*/ 357210 w 424647"/>
                          <a:gd name="connsiteY3" fmla="*/ 4182 h 183458"/>
                          <a:gd name="connsiteX4" fmla="*/ 424647 w 424647"/>
                          <a:gd name="connsiteY4" fmla="*/ 71619 h 183458"/>
                          <a:gd name="connsiteX5" fmla="*/ 424647 w 424647"/>
                          <a:gd name="connsiteY5" fmla="*/ 114089 h 183458"/>
                          <a:gd name="connsiteX6" fmla="*/ 357210 w 424647"/>
                          <a:gd name="connsiteY6" fmla="*/ 181526 h 183458"/>
                          <a:gd name="connsiteX7" fmla="*/ 272364 w 424647"/>
                          <a:gd name="connsiteY7" fmla="*/ 183458 h 183458"/>
                          <a:gd name="connsiteX8" fmla="*/ 199861 w 424647"/>
                          <a:gd name="connsiteY8" fmla="*/ 182894 h 183458"/>
                          <a:gd name="connsiteX9" fmla="*/ 137586 w 424647"/>
                          <a:gd name="connsiteY9" fmla="*/ 183458 h 183458"/>
                          <a:gd name="connsiteX10" fmla="*/ 67437 w 424647"/>
                          <a:gd name="connsiteY10" fmla="*/ 181526 h 183458"/>
                          <a:gd name="connsiteX11" fmla="*/ 0 w 424647"/>
                          <a:gd name="connsiteY11" fmla="*/ 114089 h 183458"/>
                          <a:gd name="connsiteX12" fmla="*/ 0 w 424647"/>
                          <a:gd name="connsiteY12" fmla="*/ 71619 h 183458"/>
                          <a:gd name="connsiteX0" fmla="*/ 0 w 424647"/>
                          <a:gd name="connsiteY0" fmla="*/ 71619 h 183458"/>
                          <a:gd name="connsiteX1" fmla="*/ 67437 w 424647"/>
                          <a:gd name="connsiteY1" fmla="*/ 4182 h 183458"/>
                          <a:gd name="connsiteX2" fmla="*/ 209592 w 424647"/>
                          <a:gd name="connsiteY2" fmla="*/ 0 h 183458"/>
                          <a:gd name="connsiteX3" fmla="*/ 357210 w 424647"/>
                          <a:gd name="connsiteY3" fmla="*/ 4182 h 183458"/>
                          <a:gd name="connsiteX4" fmla="*/ 424647 w 424647"/>
                          <a:gd name="connsiteY4" fmla="*/ 71619 h 183458"/>
                          <a:gd name="connsiteX5" fmla="*/ 424647 w 424647"/>
                          <a:gd name="connsiteY5" fmla="*/ 114089 h 183458"/>
                          <a:gd name="connsiteX6" fmla="*/ 357210 w 424647"/>
                          <a:gd name="connsiteY6" fmla="*/ 181526 h 183458"/>
                          <a:gd name="connsiteX7" fmla="*/ 272364 w 424647"/>
                          <a:gd name="connsiteY7" fmla="*/ 183458 h 183458"/>
                          <a:gd name="connsiteX8" fmla="*/ 211495 w 424647"/>
                          <a:gd name="connsiteY8" fmla="*/ 182894 h 183458"/>
                          <a:gd name="connsiteX9" fmla="*/ 137586 w 424647"/>
                          <a:gd name="connsiteY9" fmla="*/ 183458 h 183458"/>
                          <a:gd name="connsiteX10" fmla="*/ 67437 w 424647"/>
                          <a:gd name="connsiteY10" fmla="*/ 181526 h 183458"/>
                          <a:gd name="connsiteX11" fmla="*/ 0 w 424647"/>
                          <a:gd name="connsiteY11" fmla="*/ 114089 h 183458"/>
                          <a:gd name="connsiteX12" fmla="*/ 0 w 424647"/>
                          <a:gd name="connsiteY12" fmla="*/ 71619 h 183458"/>
                          <a:gd name="connsiteX0" fmla="*/ 0 w 424647"/>
                          <a:gd name="connsiteY0" fmla="*/ 71619 h 183458"/>
                          <a:gd name="connsiteX1" fmla="*/ 67437 w 424647"/>
                          <a:gd name="connsiteY1" fmla="*/ 4182 h 183458"/>
                          <a:gd name="connsiteX2" fmla="*/ 129497 w 424647"/>
                          <a:gd name="connsiteY2" fmla="*/ 1941 h 183458"/>
                          <a:gd name="connsiteX3" fmla="*/ 209592 w 424647"/>
                          <a:gd name="connsiteY3" fmla="*/ 0 h 183458"/>
                          <a:gd name="connsiteX4" fmla="*/ 357210 w 424647"/>
                          <a:gd name="connsiteY4" fmla="*/ 4182 h 183458"/>
                          <a:gd name="connsiteX5" fmla="*/ 424647 w 424647"/>
                          <a:gd name="connsiteY5" fmla="*/ 71619 h 183458"/>
                          <a:gd name="connsiteX6" fmla="*/ 424647 w 424647"/>
                          <a:gd name="connsiteY6" fmla="*/ 114089 h 183458"/>
                          <a:gd name="connsiteX7" fmla="*/ 357210 w 424647"/>
                          <a:gd name="connsiteY7" fmla="*/ 181526 h 183458"/>
                          <a:gd name="connsiteX8" fmla="*/ 272364 w 424647"/>
                          <a:gd name="connsiteY8" fmla="*/ 183458 h 183458"/>
                          <a:gd name="connsiteX9" fmla="*/ 211495 w 424647"/>
                          <a:gd name="connsiteY9" fmla="*/ 182894 h 183458"/>
                          <a:gd name="connsiteX10" fmla="*/ 137586 w 424647"/>
                          <a:gd name="connsiteY10" fmla="*/ 183458 h 183458"/>
                          <a:gd name="connsiteX11" fmla="*/ 67437 w 424647"/>
                          <a:gd name="connsiteY11" fmla="*/ 181526 h 183458"/>
                          <a:gd name="connsiteX12" fmla="*/ 0 w 424647"/>
                          <a:gd name="connsiteY12" fmla="*/ 114089 h 183458"/>
                          <a:gd name="connsiteX13" fmla="*/ 0 w 424647"/>
                          <a:gd name="connsiteY13" fmla="*/ 71619 h 183458"/>
                          <a:gd name="connsiteX0" fmla="*/ 0 w 424647"/>
                          <a:gd name="connsiteY0" fmla="*/ 71619 h 183458"/>
                          <a:gd name="connsiteX1" fmla="*/ 67437 w 424647"/>
                          <a:gd name="connsiteY1" fmla="*/ 4182 h 183458"/>
                          <a:gd name="connsiteX2" fmla="*/ 129497 w 424647"/>
                          <a:gd name="connsiteY2" fmla="*/ 1941 h 183458"/>
                          <a:gd name="connsiteX3" fmla="*/ 209592 w 424647"/>
                          <a:gd name="connsiteY3" fmla="*/ 0 h 183458"/>
                          <a:gd name="connsiteX4" fmla="*/ 277833 w 424647"/>
                          <a:gd name="connsiteY4" fmla="*/ 1941 h 183458"/>
                          <a:gd name="connsiteX5" fmla="*/ 357210 w 424647"/>
                          <a:gd name="connsiteY5" fmla="*/ 4182 h 183458"/>
                          <a:gd name="connsiteX6" fmla="*/ 424647 w 424647"/>
                          <a:gd name="connsiteY6" fmla="*/ 71619 h 183458"/>
                          <a:gd name="connsiteX7" fmla="*/ 424647 w 424647"/>
                          <a:gd name="connsiteY7" fmla="*/ 114089 h 183458"/>
                          <a:gd name="connsiteX8" fmla="*/ 357210 w 424647"/>
                          <a:gd name="connsiteY8" fmla="*/ 181526 h 183458"/>
                          <a:gd name="connsiteX9" fmla="*/ 272364 w 424647"/>
                          <a:gd name="connsiteY9" fmla="*/ 183458 h 183458"/>
                          <a:gd name="connsiteX10" fmla="*/ 211495 w 424647"/>
                          <a:gd name="connsiteY10" fmla="*/ 182894 h 183458"/>
                          <a:gd name="connsiteX11" fmla="*/ 137586 w 424647"/>
                          <a:gd name="connsiteY11" fmla="*/ 183458 h 183458"/>
                          <a:gd name="connsiteX12" fmla="*/ 67437 w 424647"/>
                          <a:gd name="connsiteY12" fmla="*/ 181526 h 183458"/>
                          <a:gd name="connsiteX13" fmla="*/ 0 w 424647"/>
                          <a:gd name="connsiteY13" fmla="*/ 114089 h 183458"/>
                          <a:gd name="connsiteX14" fmla="*/ 0 w 424647"/>
                          <a:gd name="connsiteY14" fmla="*/ 71619 h 183458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  <a:cxn ang="0">
                            <a:pos x="connsiteX5" y="connsiteY5"/>
                          </a:cxn>
                          <a:cxn ang="0">
                            <a:pos x="connsiteX6" y="connsiteY6"/>
                          </a:cxn>
                          <a:cxn ang="0">
                            <a:pos x="connsiteX7" y="connsiteY7"/>
                          </a:cxn>
                          <a:cxn ang="0">
                            <a:pos x="connsiteX8" y="connsiteY8"/>
                          </a:cxn>
                          <a:cxn ang="0">
                            <a:pos x="connsiteX9" y="connsiteY9"/>
                          </a:cxn>
                          <a:cxn ang="0">
                            <a:pos x="connsiteX10" y="connsiteY10"/>
                          </a:cxn>
                          <a:cxn ang="0">
                            <a:pos x="connsiteX11" y="connsiteY11"/>
                          </a:cxn>
                          <a:cxn ang="0">
                            <a:pos x="connsiteX12" y="connsiteY12"/>
                          </a:cxn>
                          <a:cxn ang="0">
                            <a:pos x="connsiteX13" y="connsiteY13"/>
                          </a:cxn>
                          <a:cxn ang="0">
                            <a:pos x="connsiteX14" y="connsiteY14"/>
                          </a:cxn>
                        </a:cxnLst>
                        <a:rect l="l" t="t" r="r" b="b"/>
                        <a:pathLst>
                          <a:path w="424647" h="183458">
                            <a:moveTo>
                              <a:pt x="0" y="71619"/>
                            </a:moveTo>
                            <a:cubicBezTo>
                              <a:pt x="0" y="34375"/>
                              <a:pt x="30193" y="4182"/>
                              <a:pt x="67437" y="4182"/>
                            </a:cubicBezTo>
                            <a:lnTo>
                              <a:pt x="129497" y="1941"/>
                            </a:lnTo>
                            <a:lnTo>
                              <a:pt x="209592" y="0"/>
                            </a:lnTo>
                            <a:lnTo>
                              <a:pt x="277833" y="1941"/>
                            </a:lnTo>
                            <a:lnTo>
                              <a:pt x="357210" y="4182"/>
                            </a:lnTo>
                            <a:cubicBezTo>
                              <a:pt x="394454" y="4182"/>
                              <a:pt x="424647" y="34375"/>
                              <a:pt x="424647" y="71619"/>
                            </a:cubicBezTo>
                            <a:lnTo>
                              <a:pt x="424647" y="114089"/>
                            </a:lnTo>
                            <a:cubicBezTo>
                              <a:pt x="424647" y="151333"/>
                              <a:pt x="394454" y="181526"/>
                              <a:pt x="357210" y="181526"/>
                            </a:cubicBezTo>
                            <a:lnTo>
                              <a:pt x="272364" y="183458"/>
                            </a:lnTo>
                            <a:lnTo>
                              <a:pt x="211495" y="182894"/>
                            </a:lnTo>
                            <a:lnTo>
                              <a:pt x="137586" y="183458"/>
                            </a:lnTo>
                            <a:lnTo>
                              <a:pt x="67437" y="181526"/>
                            </a:lnTo>
                            <a:cubicBezTo>
                              <a:pt x="30193" y="181526"/>
                              <a:pt x="0" y="151333"/>
                              <a:pt x="0" y="114089"/>
                            </a:cubicBezTo>
                            <a:lnTo>
                              <a:pt x="0" y="71619"/>
                            </a:lnTo>
                            <a:close/>
                          </a:path>
                        </a:pathLst>
                      </a:custGeom>
                      <a:blipFill>
                        <a:blip r:embed="rId9"/>
                        <a:stretch>
                          <a:fillRect/>
                        </a:stretch>
                      </a:blipFill>
                      <a:ln w="19050">
                        <a:noFill/>
                      </a:ln>
                    </p:spPr>
                    <p:txBody>
                      <a:bodyPr/>
                      <a:lstStyle/>
                      <a:p>
                        <a:r>
                          <a:rPr lang="en-NZ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p:cxnSp>
                <p:nvCxnSpPr>
                  <p:cNvPr id="45" name="Straight Arrow Connector 44">
                    <a:extLst>
                      <a:ext uri="{FF2B5EF4-FFF2-40B4-BE49-F238E27FC236}">
                        <a16:creationId xmlns:a16="http://schemas.microsoft.com/office/drawing/2014/main" id="{7A6A83CA-0091-C588-ACE7-B1E0D9AAF015}"/>
                      </a:ext>
                    </a:extLst>
                  </p:cNvPr>
                  <p:cNvCxnSpPr>
                    <a:cxnSpLocks noChangeAspect="1"/>
                  </p:cNvCxnSpPr>
                  <p:nvPr/>
                </p:nvCxnSpPr>
                <p:spPr>
                  <a:xfrm flipH="1">
                    <a:off x="6570000" y="2034101"/>
                    <a:ext cx="180000" cy="0"/>
                  </a:xfrm>
                  <a:prstGeom prst="straightConnector1">
                    <a:avLst/>
                  </a:prstGeom>
                  <a:ln w="12700">
                    <a:solidFill>
                      <a:schemeClr val="accent1"/>
                    </a:solidFill>
                    <a:headEnd type="none" w="sm" len="sm"/>
                    <a:tailEnd type="stealth" w="sm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52" name="TextBox 51">
                        <a:extLst>
                          <a:ext uri="{FF2B5EF4-FFF2-40B4-BE49-F238E27FC236}">
                            <a16:creationId xmlns:a16="http://schemas.microsoft.com/office/drawing/2014/main" id="{83719A12-2C3E-8424-F837-D3446E0F1C0C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8570362" y="1944101"/>
                        <a:ext cx="216000" cy="180000"/>
                      </a:xfrm>
                      <a:custGeom>
                        <a:avLst/>
                        <a:gdLst>
                          <a:gd name="connsiteX0" fmla="*/ 0 w 424647"/>
                          <a:gd name="connsiteY0" fmla="*/ 67437 h 177344"/>
                          <a:gd name="connsiteX1" fmla="*/ 67437 w 424647"/>
                          <a:gd name="connsiteY1" fmla="*/ 0 h 177344"/>
                          <a:gd name="connsiteX2" fmla="*/ 357210 w 424647"/>
                          <a:gd name="connsiteY2" fmla="*/ 0 h 177344"/>
                          <a:gd name="connsiteX3" fmla="*/ 424647 w 424647"/>
                          <a:gd name="connsiteY3" fmla="*/ 67437 h 177344"/>
                          <a:gd name="connsiteX4" fmla="*/ 424647 w 424647"/>
                          <a:gd name="connsiteY4" fmla="*/ 109907 h 177344"/>
                          <a:gd name="connsiteX5" fmla="*/ 357210 w 424647"/>
                          <a:gd name="connsiteY5" fmla="*/ 177344 h 177344"/>
                          <a:gd name="connsiteX6" fmla="*/ 67437 w 424647"/>
                          <a:gd name="connsiteY6" fmla="*/ 177344 h 177344"/>
                          <a:gd name="connsiteX7" fmla="*/ 0 w 424647"/>
                          <a:gd name="connsiteY7" fmla="*/ 109907 h 177344"/>
                          <a:gd name="connsiteX8" fmla="*/ 0 w 424647"/>
                          <a:gd name="connsiteY8" fmla="*/ 67437 h 177344"/>
                          <a:gd name="connsiteX0" fmla="*/ 0 w 424647"/>
                          <a:gd name="connsiteY0" fmla="*/ 67437 h 177344"/>
                          <a:gd name="connsiteX1" fmla="*/ 67437 w 424647"/>
                          <a:gd name="connsiteY1" fmla="*/ 0 h 177344"/>
                          <a:gd name="connsiteX2" fmla="*/ 357210 w 424647"/>
                          <a:gd name="connsiteY2" fmla="*/ 0 h 177344"/>
                          <a:gd name="connsiteX3" fmla="*/ 424647 w 424647"/>
                          <a:gd name="connsiteY3" fmla="*/ 67437 h 177344"/>
                          <a:gd name="connsiteX4" fmla="*/ 424647 w 424647"/>
                          <a:gd name="connsiteY4" fmla="*/ 109907 h 177344"/>
                          <a:gd name="connsiteX5" fmla="*/ 357210 w 424647"/>
                          <a:gd name="connsiteY5" fmla="*/ 177344 h 177344"/>
                          <a:gd name="connsiteX6" fmla="*/ 137586 w 424647"/>
                          <a:gd name="connsiteY6" fmla="*/ 174513 h 177344"/>
                          <a:gd name="connsiteX7" fmla="*/ 67437 w 424647"/>
                          <a:gd name="connsiteY7" fmla="*/ 177344 h 177344"/>
                          <a:gd name="connsiteX8" fmla="*/ 0 w 424647"/>
                          <a:gd name="connsiteY8" fmla="*/ 109907 h 177344"/>
                          <a:gd name="connsiteX9" fmla="*/ 0 w 424647"/>
                          <a:gd name="connsiteY9" fmla="*/ 67437 h 177344"/>
                          <a:gd name="connsiteX0" fmla="*/ 0 w 424647"/>
                          <a:gd name="connsiteY0" fmla="*/ 67437 h 177344"/>
                          <a:gd name="connsiteX1" fmla="*/ 67437 w 424647"/>
                          <a:gd name="connsiteY1" fmla="*/ 0 h 177344"/>
                          <a:gd name="connsiteX2" fmla="*/ 357210 w 424647"/>
                          <a:gd name="connsiteY2" fmla="*/ 0 h 177344"/>
                          <a:gd name="connsiteX3" fmla="*/ 424647 w 424647"/>
                          <a:gd name="connsiteY3" fmla="*/ 67437 h 177344"/>
                          <a:gd name="connsiteX4" fmla="*/ 424647 w 424647"/>
                          <a:gd name="connsiteY4" fmla="*/ 109907 h 177344"/>
                          <a:gd name="connsiteX5" fmla="*/ 357210 w 424647"/>
                          <a:gd name="connsiteY5" fmla="*/ 177344 h 177344"/>
                          <a:gd name="connsiteX6" fmla="*/ 274746 w 424647"/>
                          <a:gd name="connsiteY6" fmla="*/ 174513 h 177344"/>
                          <a:gd name="connsiteX7" fmla="*/ 137586 w 424647"/>
                          <a:gd name="connsiteY7" fmla="*/ 174513 h 177344"/>
                          <a:gd name="connsiteX8" fmla="*/ 67437 w 424647"/>
                          <a:gd name="connsiteY8" fmla="*/ 177344 h 177344"/>
                          <a:gd name="connsiteX9" fmla="*/ 0 w 424647"/>
                          <a:gd name="connsiteY9" fmla="*/ 109907 h 177344"/>
                          <a:gd name="connsiteX10" fmla="*/ 0 w 424647"/>
                          <a:gd name="connsiteY10" fmla="*/ 67437 h 177344"/>
                          <a:gd name="connsiteX0" fmla="*/ 0 w 424647"/>
                          <a:gd name="connsiteY0" fmla="*/ 67437 h 179276"/>
                          <a:gd name="connsiteX1" fmla="*/ 67437 w 424647"/>
                          <a:gd name="connsiteY1" fmla="*/ 0 h 179276"/>
                          <a:gd name="connsiteX2" fmla="*/ 357210 w 424647"/>
                          <a:gd name="connsiteY2" fmla="*/ 0 h 179276"/>
                          <a:gd name="connsiteX3" fmla="*/ 424647 w 424647"/>
                          <a:gd name="connsiteY3" fmla="*/ 67437 h 179276"/>
                          <a:gd name="connsiteX4" fmla="*/ 424647 w 424647"/>
                          <a:gd name="connsiteY4" fmla="*/ 109907 h 179276"/>
                          <a:gd name="connsiteX5" fmla="*/ 357210 w 424647"/>
                          <a:gd name="connsiteY5" fmla="*/ 177344 h 179276"/>
                          <a:gd name="connsiteX6" fmla="*/ 274746 w 424647"/>
                          <a:gd name="connsiteY6" fmla="*/ 174513 h 179276"/>
                          <a:gd name="connsiteX7" fmla="*/ 137586 w 424647"/>
                          <a:gd name="connsiteY7" fmla="*/ 179276 h 179276"/>
                          <a:gd name="connsiteX8" fmla="*/ 67437 w 424647"/>
                          <a:gd name="connsiteY8" fmla="*/ 177344 h 179276"/>
                          <a:gd name="connsiteX9" fmla="*/ 0 w 424647"/>
                          <a:gd name="connsiteY9" fmla="*/ 109907 h 179276"/>
                          <a:gd name="connsiteX10" fmla="*/ 0 w 424647"/>
                          <a:gd name="connsiteY10" fmla="*/ 67437 h 179276"/>
                          <a:gd name="connsiteX0" fmla="*/ 0 w 424647"/>
                          <a:gd name="connsiteY0" fmla="*/ 67437 h 179276"/>
                          <a:gd name="connsiteX1" fmla="*/ 67437 w 424647"/>
                          <a:gd name="connsiteY1" fmla="*/ 0 h 179276"/>
                          <a:gd name="connsiteX2" fmla="*/ 357210 w 424647"/>
                          <a:gd name="connsiteY2" fmla="*/ 0 h 179276"/>
                          <a:gd name="connsiteX3" fmla="*/ 424647 w 424647"/>
                          <a:gd name="connsiteY3" fmla="*/ 67437 h 179276"/>
                          <a:gd name="connsiteX4" fmla="*/ 424647 w 424647"/>
                          <a:gd name="connsiteY4" fmla="*/ 109907 h 179276"/>
                          <a:gd name="connsiteX5" fmla="*/ 357210 w 424647"/>
                          <a:gd name="connsiteY5" fmla="*/ 177344 h 179276"/>
                          <a:gd name="connsiteX6" fmla="*/ 272364 w 424647"/>
                          <a:gd name="connsiteY6" fmla="*/ 179276 h 179276"/>
                          <a:gd name="connsiteX7" fmla="*/ 137586 w 424647"/>
                          <a:gd name="connsiteY7" fmla="*/ 179276 h 179276"/>
                          <a:gd name="connsiteX8" fmla="*/ 67437 w 424647"/>
                          <a:gd name="connsiteY8" fmla="*/ 177344 h 179276"/>
                          <a:gd name="connsiteX9" fmla="*/ 0 w 424647"/>
                          <a:gd name="connsiteY9" fmla="*/ 109907 h 179276"/>
                          <a:gd name="connsiteX10" fmla="*/ 0 w 424647"/>
                          <a:gd name="connsiteY10" fmla="*/ 67437 h 179276"/>
                          <a:gd name="connsiteX0" fmla="*/ 0 w 424647"/>
                          <a:gd name="connsiteY0" fmla="*/ 67437 h 179276"/>
                          <a:gd name="connsiteX1" fmla="*/ 67437 w 424647"/>
                          <a:gd name="connsiteY1" fmla="*/ 0 h 179276"/>
                          <a:gd name="connsiteX2" fmla="*/ 357210 w 424647"/>
                          <a:gd name="connsiteY2" fmla="*/ 0 h 179276"/>
                          <a:gd name="connsiteX3" fmla="*/ 424647 w 424647"/>
                          <a:gd name="connsiteY3" fmla="*/ 67437 h 179276"/>
                          <a:gd name="connsiteX4" fmla="*/ 424647 w 424647"/>
                          <a:gd name="connsiteY4" fmla="*/ 109907 h 179276"/>
                          <a:gd name="connsiteX5" fmla="*/ 357210 w 424647"/>
                          <a:gd name="connsiteY5" fmla="*/ 177344 h 179276"/>
                          <a:gd name="connsiteX6" fmla="*/ 272364 w 424647"/>
                          <a:gd name="connsiteY6" fmla="*/ 179276 h 179276"/>
                          <a:gd name="connsiteX7" fmla="*/ 137586 w 424647"/>
                          <a:gd name="connsiteY7" fmla="*/ 179276 h 179276"/>
                          <a:gd name="connsiteX8" fmla="*/ 67437 w 424647"/>
                          <a:gd name="connsiteY8" fmla="*/ 177344 h 179276"/>
                          <a:gd name="connsiteX9" fmla="*/ 0 w 424647"/>
                          <a:gd name="connsiteY9" fmla="*/ 109907 h 179276"/>
                          <a:gd name="connsiteX10" fmla="*/ 0 w 424647"/>
                          <a:gd name="connsiteY10" fmla="*/ 67437 h 179276"/>
                          <a:gd name="connsiteX0" fmla="*/ 0 w 424647"/>
                          <a:gd name="connsiteY0" fmla="*/ 67437 h 179276"/>
                          <a:gd name="connsiteX1" fmla="*/ 67437 w 424647"/>
                          <a:gd name="connsiteY1" fmla="*/ 0 h 179276"/>
                          <a:gd name="connsiteX2" fmla="*/ 357210 w 424647"/>
                          <a:gd name="connsiteY2" fmla="*/ 0 h 179276"/>
                          <a:gd name="connsiteX3" fmla="*/ 424647 w 424647"/>
                          <a:gd name="connsiteY3" fmla="*/ 67437 h 179276"/>
                          <a:gd name="connsiteX4" fmla="*/ 424647 w 424647"/>
                          <a:gd name="connsiteY4" fmla="*/ 109907 h 179276"/>
                          <a:gd name="connsiteX5" fmla="*/ 357210 w 424647"/>
                          <a:gd name="connsiteY5" fmla="*/ 177344 h 179276"/>
                          <a:gd name="connsiteX6" fmla="*/ 272364 w 424647"/>
                          <a:gd name="connsiteY6" fmla="*/ 179276 h 179276"/>
                          <a:gd name="connsiteX7" fmla="*/ 137586 w 424647"/>
                          <a:gd name="connsiteY7" fmla="*/ 179276 h 179276"/>
                          <a:gd name="connsiteX8" fmla="*/ 67437 w 424647"/>
                          <a:gd name="connsiteY8" fmla="*/ 177344 h 179276"/>
                          <a:gd name="connsiteX9" fmla="*/ 0 w 424647"/>
                          <a:gd name="connsiteY9" fmla="*/ 109907 h 179276"/>
                          <a:gd name="connsiteX10" fmla="*/ 0 w 424647"/>
                          <a:gd name="connsiteY10" fmla="*/ 67437 h 179276"/>
                          <a:gd name="connsiteX0" fmla="*/ 0 w 424647"/>
                          <a:gd name="connsiteY0" fmla="*/ 67437 h 179276"/>
                          <a:gd name="connsiteX1" fmla="*/ 67437 w 424647"/>
                          <a:gd name="connsiteY1" fmla="*/ 0 h 179276"/>
                          <a:gd name="connsiteX2" fmla="*/ 357210 w 424647"/>
                          <a:gd name="connsiteY2" fmla="*/ 0 h 179276"/>
                          <a:gd name="connsiteX3" fmla="*/ 424647 w 424647"/>
                          <a:gd name="connsiteY3" fmla="*/ 67437 h 179276"/>
                          <a:gd name="connsiteX4" fmla="*/ 424647 w 424647"/>
                          <a:gd name="connsiteY4" fmla="*/ 109907 h 179276"/>
                          <a:gd name="connsiteX5" fmla="*/ 357210 w 424647"/>
                          <a:gd name="connsiteY5" fmla="*/ 177344 h 179276"/>
                          <a:gd name="connsiteX6" fmla="*/ 272364 w 424647"/>
                          <a:gd name="connsiteY6" fmla="*/ 179276 h 179276"/>
                          <a:gd name="connsiteX7" fmla="*/ 199861 w 424647"/>
                          <a:gd name="connsiteY7" fmla="*/ 178712 h 179276"/>
                          <a:gd name="connsiteX8" fmla="*/ 137586 w 424647"/>
                          <a:gd name="connsiteY8" fmla="*/ 179276 h 179276"/>
                          <a:gd name="connsiteX9" fmla="*/ 67437 w 424647"/>
                          <a:gd name="connsiteY9" fmla="*/ 177344 h 179276"/>
                          <a:gd name="connsiteX10" fmla="*/ 0 w 424647"/>
                          <a:gd name="connsiteY10" fmla="*/ 109907 h 179276"/>
                          <a:gd name="connsiteX11" fmla="*/ 0 w 424647"/>
                          <a:gd name="connsiteY11" fmla="*/ 67437 h 179276"/>
                          <a:gd name="connsiteX0" fmla="*/ 0 w 424647"/>
                          <a:gd name="connsiteY0" fmla="*/ 71619 h 183458"/>
                          <a:gd name="connsiteX1" fmla="*/ 67437 w 424647"/>
                          <a:gd name="connsiteY1" fmla="*/ 4182 h 183458"/>
                          <a:gd name="connsiteX2" fmla="*/ 209592 w 424647"/>
                          <a:gd name="connsiteY2" fmla="*/ 0 h 183458"/>
                          <a:gd name="connsiteX3" fmla="*/ 357210 w 424647"/>
                          <a:gd name="connsiteY3" fmla="*/ 4182 h 183458"/>
                          <a:gd name="connsiteX4" fmla="*/ 424647 w 424647"/>
                          <a:gd name="connsiteY4" fmla="*/ 71619 h 183458"/>
                          <a:gd name="connsiteX5" fmla="*/ 424647 w 424647"/>
                          <a:gd name="connsiteY5" fmla="*/ 114089 h 183458"/>
                          <a:gd name="connsiteX6" fmla="*/ 357210 w 424647"/>
                          <a:gd name="connsiteY6" fmla="*/ 181526 h 183458"/>
                          <a:gd name="connsiteX7" fmla="*/ 272364 w 424647"/>
                          <a:gd name="connsiteY7" fmla="*/ 183458 h 183458"/>
                          <a:gd name="connsiteX8" fmla="*/ 199861 w 424647"/>
                          <a:gd name="connsiteY8" fmla="*/ 182894 h 183458"/>
                          <a:gd name="connsiteX9" fmla="*/ 137586 w 424647"/>
                          <a:gd name="connsiteY9" fmla="*/ 183458 h 183458"/>
                          <a:gd name="connsiteX10" fmla="*/ 67437 w 424647"/>
                          <a:gd name="connsiteY10" fmla="*/ 181526 h 183458"/>
                          <a:gd name="connsiteX11" fmla="*/ 0 w 424647"/>
                          <a:gd name="connsiteY11" fmla="*/ 114089 h 183458"/>
                          <a:gd name="connsiteX12" fmla="*/ 0 w 424647"/>
                          <a:gd name="connsiteY12" fmla="*/ 71619 h 183458"/>
                          <a:gd name="connsiteX0" fmla="*/ 0 w 424647"/>
                          <a:gd name="connsiteY0" fmla="*/ 71619 h 183458"/>
                          <a:gd name="connsiteX1" fmla="*/ 67437 w 424647"/>
                          <a:gd name="connsiteY1" fmla="*/ 4182 h 183458"/>
                          <a:gd name="connsiteX2" fmla="*/ 209592 w 424647"/>
                          <a:gd name="connsiteY2" fmla="*/ 0 h 183458"/>
                          <a:gd name="connsiteX3" fmla="*/ 357210 w 424647"/>
                          <a:gd name="connsiteY3" fmla="*/ 4182 h 183458"/>
                          <a:gd name="connsiteX4" fmla="*/ 424647 w 424647"/>
                          <a:gd name="connsiteY4" fmla="*/ 71619 h 183458"/>
                          <a:gd name="connsiteX5" fmla="*/ 424647 w 424647"/>
                          <a:gd name="connsiteY5" fmla="*/ 114089 h 183458"/>
                          <a:gd name="connsiteX6" fmla="*/ 357210 w 424647"/>
                          <a:gd name="connsiteY6" fmla="*/ 181526 h 183458"/>
                          <a:gd name="connsiteX7" fmla="*/ 272364 w 424647"/>
                          <a:gd name="connsiteY7" fmla="*/ 183458 h 183458"/>
                          <a:gd name="connsiteX8" fmla="*/ 211495 w 424647"/>
                          <a:gd name="connsiteY8" fmla="*/ 182894 h 183458"/>
                          <a:gd name="connsiteX9" fmla="*/ 137586 w 424647"/>
                          <a:gd name="connsiteY9" fmla="*/ 183458 h 183458"/>
                          <a:gd name="connsiteX10" fmla="*/ 67437 w 424647"/>
                          <a:gd name="connsiteY10" fmla="*/ 181526 h 183458"/>
                          <a:gd name="connsiteX11" fmla="*/ 0 w 424647"/>
                          <a:gd name="connsiteY11" fmla="*/ 114089 h 183458"/>
                          <a:gd name="connsiteX12" fmla="*/ 0 w 424647"/>
                          <a:gd name="connsiteY12" fmla="*/ 71619 h 183458"/>
                          <a:gd name="connsiteX0" fmla="*/ 0 w 424647"/>
                          <a:gd name="connsiteY0" fmla="*/ 71619 h 183458"/>
                          <a:gd name="connsiteX1" fmla="*/ 67437 w 424647"/>
                          <a:gd name="connsiteY1" fmla="*/ 4182 h 183458"/>
                          <a:gd name="connsiteX2" fmla="*/ 129497 w 424647"/>
                          <a:gd name="connsiteY2" fmla="*/ 1941 h 183458"/>
                          <a:gd name="connsiteX3" fmla="*/ 209592 w 424647"/>
                          <a:gd name="connsiteY3" fmla="*/ 0 h 183458"/>
                          <a:gd name="connsiteX4" fmla="*/ 357210 w 424647"/>
                          <a:gd name="connsiteY4" fmla="*/ 4182 h 183458"/>
                          <a:gd name="connsiteX5" fmla="*/ 424647 w 424647"/>
                          <a:gd name="connsiteY5" fmla="*/ 71619 h 183458"/>
                          <a:gd name="connsiteX6" fmla="*/ 424647 w 424647"/>
                          <a:gd name="connsiteY6" fmla="*/ 114089 h 183458"/>
                          <a:gd name="connsiteX7" fmla="*/ 357210 w 424647"/>
                          <a:gd name="connsiteY7" fmla="*/ 181526 h 183458"/>
                          <a:gd name="connsiteX8" fmla="*/ 272364 w 424647"/>
                          <a:gd name="connsiteY8" fmla="*/ 183458 h 183458"/>
                          <a:gd name="connsiteX9" fmla="*/ 211495 w 424647"/>
                          <a:gd name="connsiteY9" fmla="*/ 182894 h 183458"/>
                          <a:gd name="connsiteX10" fmla="*/ 137586 w 424647"/>
                          <a:gd name="connsiteY10" fmla="*/ 183458 h 183458"/>
                          <a:gd name="connsiteX11" fmla="*/ 67437 w 424647"/>
                          <a:gd name="connsiteY11" fmla="*/ 181526 h 183458"/>
                          <a:gd name="connsiteX12" fmla="*/ 0 w 424647"/>
                          <a:gd name="connsiteY12" fmla="*/ 114089 h 183458"/>
                          <a:gd name="connsiteX13" fmla="*/ 0 w 424647"/>
                          <a:gd name="connsiteY13" fmla="*/ 71619 h 183458"/>
                          <a:gd name="connsiteX0" fmla="*/ 0 w 424647"/>
                          <a:gd name="connsiteY0" fmla="*/ 71619 h 183458"/>
                          <a:gd name="connsiteX1" fmla="*/ 67437 w 424647"/>
                          <a:gd name="connsiteY1" fmla="*/ 4182 h 183458"/>
                          <a:gd name="connsiteX2" fmla="*/ 129497 w 424647"/>
                          <a:gd name="connsiteY2" fmla="*/ 1941 h 183458"/>
                          <a:gd name="connsiteX3" fmla="*/ 209592 w 424647"/>
                          <a:gd name="connsiteY3" fmla="*/ 0 h 183458"/>
                          <a:gd name="connsiteX4" fmla="*/ 277833 w 424647"/>
                          <a:gd name="connsiteY4" fmla="*/ 1941 h 183458"/>
                          <a:gd name="connsiteX5" fmla="*/ 357210 w 424647"/>
                          <a:gd name="connsiteY5" fmla="*/ 4182 h 183458"/>
                          <a:gd name="connsiteX6" fmla="*/ 424647 w 424647"/>
                          <a:gd name="connsiteY6" fmla="*/ 71619 h 183458"/>
                          <a:gd name="connsiteX7" fmla="*/ 424647 w 424647"/>
                          <a:gd name="connsiteY7" fmla="*/ 114089 h 183458"/>
                          <a:gd name="connsiteX8" fmla="*/ 357210 w 424647"/>
                          <a:gd name="connsiteY8" fmla="*/ 181526 h 183458"/>
                          <a:gd name="connsiteX9" fmla="*/ 272364 w 424647"/>
                          <a:gd name="connsiteY9" fmla="*/ 183458 h 183458"/>
                          <a:gd name="connsiteX10" fmla="*/ 211495 w 424647"/>
                          <a:gd name="connsiteY10" fmla="*/ 182894 h 183458"/>
                          <a:gd name="connsiteX11" fmla="*/ 137586 w 424647"/>
                          <a:gd name="connsiteY11" fmla="*/ 183458 h 183458"/>
                          <a:gd name="connsiteX12" fmla="*/ 67437 w 424647"/>
                          <a:gd name="connsiteY12" fmla="*/ 181526 h 183458"/>
                          <a:gd name="connsiteX13" fmla="*/ 0 w 424647"/>
                          <a:gd name="connsiteY13" fmla="*/ 114089 h 183458"/>
                          <a:gd name="connsiteX14" fmla="*/ 0 w 424647"/>
                          <a:gd name="connsiteY14" fmla="*/ 71619 h 183458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  <a:cxn ang="0">
                            <a:pos x="connsiteX5" y="connsiteY5"/>
                          </a:cxn>
                          <a:cxn ang="0">
                            <a:pos x="connsiteX6" y="connsiteY6"/>
                          </a:cxn>
                          <a:cxn ang="0">
                            <a:pos x="connsiteX7" y="connsiteY7"/>
                          </a:cxn>
                          <a:cxn ang="0">
                            <a:pos x="connsiteX8" y="connsiteY8"/>
                          </a:cxn>
                          <a:cxn ang="0">
                            <a:pos x="connsiteX9" y="connsiteY9"/>
                          </a:cxn>
                          <a:cxn ang="0">
                            <a:pos x="connsiteX10" y="connsiteY10"/>
                          </a:cxn>
                          <a:cxn ang="0">
                            <a:pos x="connsiteX11" y="connsiteY11"/>
                          </a:cxn>
                          <a:cxn ang="0">
                            <a:pos x="connsiteX12" y="connsiteY12"/>
                          </a:cxn>
                          <a:cxn ang="0">
                            <a:pos x="connsiteX13" y="connsiteY13"/>
                          </a:cxn>
                          <a:cxn ang="0">
                            <a:pos x="connsiteX14" y="connsiteY14"/>
                          </a:cxn>
                        </a:cxnLst>
                        <a:rect l="l" t="t" r="r" b="b"/>
                        <a:pathLst>
                          <a:path w="424647" h="183458">
                            <a:moveTo>
                              <a:pt x="0" y="71619"/>
                            </a:moveTo>
                            <a:cubicBezTo>
                              <a:pt x="0" y="34375"/>
                              <a:pt x="30193" y="4182"/>
                              <a:pt x="67437" y="4182"/>
                            </a:cubicBezTo>
                            <a:lnTo>
                              <a:pt x="129497" y="1941"/>
                            </a:lnTo>
                            <a:lnTo>
                              <a:pt x="209592" y="0"/>
                            </a:lnTo>
                            <a:lnTo>
                              <a:pt x="277833" y="1941"/>
                            </a:lnTo>
                            <a:lnTo>
                              <a:pt x="357210" y="4182"/>
                            </a:lnTo>
                            <a:cubicBezTo>
                              <a:pt x="394454" y="4182"/>
                              <a:pt x="424647" y="34375"/>
                              <a:pt x="424647" y="71619"/>
                            </a:cubicBezTo>
                            <a:lnTo>
                              <a:pt x="424647" y="114089"/>
                            </a:lnTo>
                            <a:cubicBezTo>
                              <a:pt x="424647" y="151333"/>
                              <a:pt x="394454" y="181526"/>
                              <a:pt x="357210" y="181526"/>
                            </a:cubicBezTo>
                            <a:lnTo>
                              <a:pt x="272364" y="183458"/>
                            </a:lnTo>
                            <a:lnTo>
                              <a:pt x="211495" y="182894"/>
                            </a:lnTo>
                            <a:lnTo>
                              <a:pt x="137586" y="183458"/>
                            </a:lnTo>
                            <a:lnTo>
                              <a:pt x="67437" y="181526"/>
                            </a:lnTo>
                            <a:cubicBezTo>
                              <a:pt x="30193" y="181526"/>
                              <a:pt x="0" y="151333"/>
                              <a:pt x="0" y="114089"/>
                            </a:cubicBezTo>
                            <a:lnTo>
                              <a:pt x="0" y="71619"/>
                            </a:lnTo>
                            <a:close/>
                          </a:path>
                        </a:pathLst>
                      </a:custGeom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ln w="19050">
                        <a:noFill/>
                      </a:ln>
                    </p:spPr>
                    <p:txBody>
                      <a:bodyPr wrap="square" lIns="0" tIns="36000" rIns="0" bIns="36000" rtlCol="0" anchor="ctr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NZ" sz="900" i="1" kern="120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NZ" sz="900" i="1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NZ" sz="900" i="1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𝑐</m:t>
                                  </m:r>
                                </m:sub>
                                <m:sup>
                                  <m:r>
                                    <a:rPr lang="en-NZ" sz="900" b="0" i="1" kern="120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7</m:t>
                                  </m:r>
                                </m:sup>
                              </m:sSubSup>
                            </m:oMath>
                          </m:oMathPara>
                        </a14:m>
                        <a:endParaRPr lang="en-NZ" sz="900" dirty="0"/>
                      </a:p>
                    </p:txBody>
                  </p:sp>
                </mc:Choice>
                <mc:Fallback xmlns="">
                  <p:sp>
                    <p:nvSpPr>
                      <p:cNvPr id="52" name="TextBox 51">
                        <a:extLst>
                          <a:ext uri="{FF2B5EF4-FFF2-40B4-BE49-F238E27FC236}">
                            <a16:creationId xmlns:a16="http://schemas.microsoft.com/office/drawing/2014/main" id="{83719A12-2C3E-8424-F837-D3446E0F1C0C}"/>
                          </a:ext>
                        </a:extLst>
                      </p:cNvPr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8570362" y="1944101"/>
                        <a:ext cx="216000" cy="180000"/>
                      </a:xfrm>
                      <a:custGeom>
                        <a:avLst/>
                        <a:gdLst>
                          <a:gd name="connsiteX0" fmla="*/ 0 w 424647"/>
                          <a:gd name="connsiteY0" fmla="*/ 67437 h 177344"/>
                          <a:gd name="connsiteX1" fmla="*/ 67437 w 424647"/>
                          <a:gd name="connsiteY1" fmla="*/ 0 h 177344"/>
                          <a:gd name="connsiteX2" fmla="*/ 357210 w 424647"/>
                          <a:gd name="connsiteY2" fmla="*/ 0 h 177344"/>
                          <a:gd name="connsiteX3" fmla="*/ 424647 w 424647"/>
                          <a:gd name="connsiteY3" fmla="*/ 67437 h 177344"/>
                          <a:gd name="connsiteX4" fmla="*/ 424647 w 424647"/>
                          <a:gd name="connsiteY4" fmla="*/ 109907 h 177344"/>
                          <a:gd name="connsiteX5" fmla="*/ 357210 w 424647"/>
                          <a:gd name="connsiteY5" fmla="*/ 177344 h 177344"/>
                          <a:gd name="connsiteX6" fmla="*/ 67437 w 424647"/>
                          <a:gd name="connsiteY6" fmla="*/ 177344 h 177344"/>
                          <a:gd name="connsiteX7" fmla="*/ 0 w 424647"/>
                          <a:gd name="connsiteY7" fmla="*/ 109907 h 177344"/>
                          <a:gd name="connsiteX8" fmla="*/ 0 w 424647"/>
                          <a:gd name="connsiteY8" fmla="*/ 67437 h 177344"/>
                          <a:gd name="connsiteX0" fmla="*/ 0 w 424647"/>
                          <a:gd name="connsiteY0" fmla="*/ 67437 h 177344"/>
                          <a:gd name="connsiteX1" fmla="*/ 67437 w 424647"/>
                          <a:gd name="connsiteY1" fmla="*/ 0 h 177344"/>
                          <a:gd name="connsiteX2" fmla="*/ 357210 w 424647"/>
                          <a:gd name="connsiteY2" fmla="*/ 0 h 177344"/>
                          <a:gd name="connsiteX3" fmla="*/ 424647 w 424647"/>
                          <a:gd name="connsiteY3" fmla="*/ 67437 h 177344"/>
                          <a:gd name="connsiteX4" fmla="*/ 424647 w 424647"/>
                          <a:gd name="connsiteY4" fmla="*/ 109907 h 177344"/>
                          <a:gd name="connsiteX5" fmla="*/ 357210 w 424647"/>
                          <a:gd name="connsiteY5" fmla="*/ 177344 h 177344"/>
                          <a:gd name="connsiteX6" fmla="*/ 137586 w 424647"/>
                          <a:gd name="connsiteY6" fmla="*/ 174513 h 177344"/>
                          <a:gd name="connsiteX7" fmla="*/ 67437 w 424647"/>
                          <a:gd name="connsiteY7" fmla="*/ 177344 h 177344"/>
                          <a:gd name="connsiteX8" fmla="*/ 0 w 424647"/>
                          <a:gd name="connsiteY8" fmla="*/ 109907 h 177344"/>
                          <a:gd name="connsiteX9" fmla="*/ 0 w 424647"/>
                          <a:gd name="connsiteY9" fmla="*/ 67437 h 177344"/>
                          <a:gd name="connsiteX0" fmla="*/ 0 w 424647"/>
                          <a:gd name="connsiteY0" fmla="*/ 67437 h 177344"/>
                          <a:gd name="connsiteX1" fmla="*/ 67437 w 424647"/>
                          <a:gd name="connsiteY1" fmla="*/ 0 h 177344"/>
                          <a:gd name="connsiteX2" fmla="*/ 357210 w 424647"/>
                          <a:gd name="connsiteY2" fmla="*/ 0 h 177344"/>
                          <a:gd name="connsiteX3" fmla="*/ 424647 w 424647"/>
                          <a:gd name="connsiteY3" fmla="*/ 67437 h 177344"/>
                          <a:gd name="connsiteX4" fmla="*/ 424647 w 424647"/>
                          <a:gd name="connsiteY4" fmla="*/ 109907 h 177344"/>
                          <a:gd name="connsiteX5" fmla="*/ 357210 w 424647"/>
                          <a:gd name="connsiteY5" fmla="*/ 177344 h 177344"/>
                          <a:gd name="connsiteX6" fmla="*/ 274746 w 424647"/>
                          <a:gd name="connsiteY6" fmla="*/ 174513 h 177344"/>
                          <a:gd name="connsiteX7" fmla="*/ 137586 w 424647"/>
                          <a:gd name="connsiteY7" fmla="*/ 174513 h 177344"/>
                          <a:gd name="connsiteX8" fmla="*/ 67437 w 424647"/>
                          <a:gd name="connsiteY8" fmla="*/ 177344 h 177344"/>
                          <a:gd name="connsiteX9" fmla="*/ 0 w 424647"/>
                          <a:gd name="connsiteY9" fmla="*/ 109907 h 177344"/>
                          <a:gd name="connsiteX10" fmla="*/ 0 w 424647"/>
                          <a:gd name="connsiteY10" fmla="*/ 67437 h 177344"/>
                          <a:gd name="connsiteX0" fmla="*/ 0 w 424647"/>
                          <a:gd name="connsiteY0" fmla="*/ 67437 h 179276"/>
                          <a:gd name="connsiteX1" fmla="*/ 67437 w 424647"/>
                          <a:gd name="connsiteY1" fmla="*/ 0 h 179276"/>
                          <a:gd name="connsiteX2" fmla="*/ 357210 w 424647"/>
                          <a:gd name="connsiteY2" fmla="*/ 0 h 179276"/>
                          <a:gd name="connsiteX3" fmla="*/ 424647 w 424647"/>
                          <a:gd name="connsiteY3" fmla="*/ 67437 h 179276"/>
                          <a:gd name="connsiteX4" fmla="*/ 424647 w 424647"/>
                          <a:gd name="connsiteY4" fmla="*/ 109907 h 179276"/>
                          <a:gd name="connsiteX5" fmla="*/ 357210 w 424647"/>
                          <a:gd name="connsiteY5" fmla="*/ 177344 h 179276"/>
                          <a:gd name="connsiteX6" fmla="*/ 274746 w 424647"/>
                          <a:gd name="connsiteY6" fmla="*/ 174513 h 179276"/>
                          <a:gd name="connsiteX7" fmla="*/ 137586 w 424647"/>
                          <a:gd name="connsiteY7" fmla="*/ 179276 h 179276"/>
                          <a:gd name="connsiteX8" fmla="*/ 67437 w 424647"/>
                          <a:gd name="connsiteY8" fmla="*/ 177344 h 179276"/>
                          <a:gd name="connsiteX9" fmla="*/ 0 w 424647"/>
                          <a:gd name="connsiteY9" fmla="*/ 109907 h 179276"/>
                          <a:gd name="connsiteX10" fmla="*/ 0 w 424647"/>
                          <a:gd name="connsiteY10" fmla="*/ 67437 h 179276"/>
                          <a:gd name="connsiteX0" fmla="*/ 0 w 424647"/>
                          <a:gd name="connsiteY0" fmla="*/ 67437 h 179276"/>
                          <a:gd name="connsiteX1" fmla="*/ 67437 w 424647"/>
                          <a:gd name="connsiteY1" fmla="*/ 0 h 179276"/>
                          <a:gd name="connsiteX2" fmla="*/ 357210 w 424647"/>
                          <a:gd name="connsiteY2" fmla="*/ 0 h 179276"/>
                          <a:gd name="connsiteX3" fmla="*/ 424647 w 424647"/>
                          <a:gd name="connsiteY3" fmla="*/ 67437 h 179276"/>
                          <a:gd name="connsiteX4" fmla="*/ 424647 w 424647"/>
                          <a:gd name="connsiteY4" fmla="*/ 109907 h 179276"/>
                          <a:gd name="connsiteX5" fmla="*/ 357210 w 424647"/>
                          <a:gd name="connsiteY5" fmla="*/ 177344 h 179276"/>
                          <a:gd name="connsiteX6" fmla="*/ 272364 w 424647"/>
                          <a:gd name="connsiteY6" fmla="*/ 179276 h 179276"/>
                          <a:gd name="connsiteX7" fmla="*/ 137586 w 424647"/>
                          <a:gd name="connsiteY7" fmla="*/ 179276 h 179276"/>
                          <a:gd name="connsiteX8" fmla="*/ 67437 w 424647"/>
                          <a:gd name="connsiteY8" fmla="*/ 177344 h 179276"/>
                          <a:gd name="connsiteX9" fmla="*/ 0 w 424647"/>
                          <a:gd name="connsiteY9" fmla="*/ 109907 h 179276"/>
                          <a:gd name="connsiteX10" fmla="*/ 0 w 424647"/>
                          <a:gd name="connsiteY10" fmla="*/ 67437 h 179276"/>
                          <a:gd name="connsiteX0" fmla="*/ 0 w 424647"/>
                          <a:gd name="connsiteY0" fmla="*/ 67437 h 179276"/>
                          <a:gd name="connsiteX1" fmla="*/ 67437 w 424647"/>
                          <a:gd name="connsiteY1" fmla="*/ 0 h 179276"/>
                          <a:gd name="connsiteX2" fmla="*/ 357210 w 424647"/>
                          <a:gd name="connsiteY2" fmla="*/ 0 h 179276"/>
                          <a:gd name="connsiteX3" fmla="*/ 424647 w 424647"/>
                          <a:gd name="connsiteY3" fmla="*/ 67437 h 179276"/>
                          <a:gd name="connsiteX4" fmla="*/ 424647 w 424647"/>
                          <a:gd name="connsiteY4" fmla="*/ 109907 h 179276"/>
                          <a:gd name="connsiteX5" fmla="*/ 357210 w 424647"/>
                          <a:gd name="connsiteY5" fmla="*/ 177344 h 179276"/>
                          <a:gd name="connsiteX6" fmla="*/ 272364 w 424647"/>
                          <a:gd name="connsiteY6" fmla="*/ 179276 h 179276"/>
                          <a:gd name="connsiteX7" fmla="*/ 137586 w 424647"/>
                          <a:gd name="connsiteY7" fmla="*/ 179276 h 179276"/>
                          <a:gd name="connsiteX8" fmla="*/ 67437 w 424647"/>
                          <a:gd name="connsiteY8" fmla="*/ 177344 h 179276"/>
                          <a:gd name="connsiteX9" fmla="*/ 0 w 424647"/>
                          <a:gd name="connsiteY9" fmla="*/ 109907 h 179276"/>
                          <a:gd name="connsiteX10" fmla="*/ 0 w 424647"/>
                          <a:gd name="connsiteY10" fmla="*/ 67437 h 179276"/>
                          <a:gd name="connsiteX0" fmla="*/ 0 w 424647"/>
                          <a:gd name="connsiteY0" fmla="*/ 67437 h 179276"/>
                          <a:gd name="connsiteX1" fmla="*/ 67437 w 424647"/>
                          <a:gd name="connsiteY1" fmla="*/ 0 h 179276"/>
                          <a:gd name="connsiteX2" fmla="*/ 357210 w 424647"/>
                          <a:gd name="connsiteY2" fmla="*/ 0 h 179276"/>
                          <a:gd name="connsiteX3" fmla="*/ 424647 w 424647"/>
                          <a:gd name="connsiteY3" fmla="*/ 67437 h 179276"/>
                          <a:gd name="connsiteX4" fmla="*/ 424647 w 424647"/>
                          <a:gd name="connsiteY4" fmla="*/ 109907 h 179276"/>
                          <a:gd name="connsiteX5" fmla="*/ 357210 w 424647"/>
                          <a:gd name="connsiteY5" fmla="*/ 177344 h 179276"/>
                          <a:gd name="connsiteX6" fmla="*/ 272364 w 424647"/>
                          <a:gd name="connsiteY6" fmla="*/ 179276 h 179276"/>
                          <a:gd name="connsiteX7" fmla="*/ 137586 w 424647"/>
                          <a:gd name="connsiteY7" fmla="*/ 179276 h 179276"/>
                          <a:gd name="connsiteX8" fmla="*/ 67437 w 424647"/>
                          <a:gd name="connsiteY8" fmla="*/ 177344 h 179276"/>
                          <a:gd name="connsiteX9" fmla="*/ 0 w 424647"/>
                          <a:gd name="connsiteY9" fmla="*/ 109907 h 179276"/>
                          <a:gd name="connsiteX10" fmla="*/ 0 w 424647"/>
                          <a:gd name="connsiteY10" fmla="*/ 67437 h 179276"/>
                          <a:gd name="connsiteX0" fmla="*/ 0 w 424647"/>
                          <a:gd name="connsiteY0" fmla="*/ 67437 h 179276"/>
                          <a:gd name="connsiteX1" fmla="*/ 67437 w 424647"/>
                          <a:gd name="connsiteY1" fmla="*/ 0 h 179276"/>
                          <a:gd name="connsiteX2" fmla="*/ 357210 w 424647"/>
                          <a:gd name="connsiteY2" fmla="*/ 0 h 179276"/>
                          <a:gd name="connsiteX3" fmla="*/ 424647 w 424647"/>
                          <a:gd name="connsiteY3" fmla="*/ 67437 h 179276"/>
                          <a:gd name="connsiteX4" fmla="*/ 424647 w 424647"/>
                          <a:gd name="connsiteY4" fmla="*/ 109907 h 179276"/>
                          <a:gd name="connsiteX5" fmla="*/ 357210 w 424647"/>
                          <a:gd name="connsiteY5" fmla="*/ 177344 h 179276"/>
                          <a:gd name="connsiteX6" fmla="*/ 272364 w 424647"/>
                          <a:gd name="connsiteY6" fmla="*/ 179276 h 179276"/>
                          <a:gd name="connsiteX7" fmla="*/ 199861 w 424647"/>
                          <a:gd name="connsiteY7" fmla="*/ 178712 h 179276"/>
                          <a:gd name="connsiteX8" fmla="*/ 137586 w 424647"/>
                          <a:gd name="connsiteY8" fmla="*/ 179276 h 179276"/>
                          <a:gd name="connsiteX9" fmla="*/ 67437 w 424647"/>
                          <a:gd name="connsiteY9" fmla="*/ 177344 h 179276"/>
                          <a:gd name="connsiteX10" fmla="*/ 0 w 424647"/>
                          <a:gd name="connsiteY10" fmla="*/ 109907 h 179276"/>
                          <a:gd name="connsiteX11" fmla="*/ 0 w 424647"/>
                          <a:gd name="connsiteY11" fmla="*/ 67437 h 179276"/>
                          <a:gd name="connsiteX0" fmla="*/ 0 w 424647"/>
                          <a:gd name="connsiteY0" fmla="*/ 71619 h 183458"/>
                          <a:gd name="connsiteX1" fmla="*/ 67437 w 424647"/>
                          <a:gd name="connsiteY1" fmla="*/ 4182 h 183458"/>
                          <a:gd name="connsiteX2" fmla="*/ 209592 w 424647"/>
                          <a:gd name="connsiteY2" fmla="*/ 0 h 183458"/>
                          <a:gd name="connsiteX3" fmla="*/ 357210 w 424647"/>
                          <a:gd name="connsiteY3" fmla="*/ 4182 h 183458"/>
                          <a:gd name="connsiteX4" fmla="*/ 424647 w 424647"/>
                          <a:gd name="connsiteY4" fmla="*/ 71619 h 183458"/>
                          <a:gd name="connsiteX5" fmla="*/ 424647 w 424647"/>
                          <a:gd name="connsiteY5" fmla="*/ 114089 h 183458"/>
                          <a:gd name="connsiteX6" fmla="*/ 357210 w 424647"/>
                          <a:gd name="connsiteY6" fmla="*/ 181526 h 183458"/>
                          <a:gd name="connsiteX7" fmla="*/ 272364 w 424647"/>
                          <a:gd name="connsiteY7" fmla="*/ 183458 h 183458"/>
                          <a:gd name="connsiteX8" fmla="*/ 199861 w 424647"/>
                          <a:gd name="connsiteY8" fmla="*/ 182894 h 183458"/>
                          <a:gd name="connsiteX9" fmla="*/ 137586 w 424647"/>
                          <a:gd name="connsiteY9" fmla="*/ 183458 h 183458"/>
                          <a:gd name="connsiteX10" fmla="*/ 67437 w 424647"/>
                          <a:gd name="connsiteY10" fmla="*/ 181526 h 183458"/>
                          <a:gd name="connsiteX11" fmla="*/ 0 w 424647"/>
                          <a:gd name="connsiteY11" fmla="*/ 114089 h 183458"/>
                          <a:gd name="connsiteX12" fmla="*/ 0 w 424647"/>
                          <a:gd name="connsiteY12" fmla="*/ 71619 h 183458"/>
                          <a:gd name="connsiteX0" fmla="*/ 0 w 424647"/>
                          <a:gd name="connsiteY0" fmla="*/ 71619 h 183458"/>
                          <a:gd name="connsiteX1" fmla="*/ 67437 w 424647"/>
                          <a:gd name="connsiteY1" fmla="*/ 4182 h 183458"/>
                          <a:gd name="connsiteX2" fmla="*/ 209592 w 424647"/>
                          <a:gd name="connsiteY2" fmla="*/ 0 h 183458"/>
                          <a:gd name="connsiteX3" fmla="*/ 357210 w 424647"/>
                          <a:gd name="connsiteY3" fmla="*/ 4182 h 183458"/>
                          <a:gd name="connsiteX4" fmla="*/ 424647 w 424647"/>
                          <a:gd name="connsiteY4" fmla="*/ 71619 h 183458"/>
                          <a:gd name="connsiteX5" fmla="*/ 424647 w 424647"/>
                          <a:gd name="connsiteY5" fmla="*/ 114089 h 183458"/>
                          <a:gd name="connsiteX6" fmla="*/ 357210 w 424647"/>
                          <a:gd name="connsiteY6" fmla="*/ 181526 h 183458"/>
                          <a:gd name="connsiteX7" fmla="*/ 272364 w 424647"/>
                          <a:gd name="connsiteY7" fmla="*/ 183458 h 183458"/>
                          <a:gd name="connsiteX8" fmla="*/ 211495 w 424647"/>
                          <a:gd name="connsiteY8" fmla="*/ 182894 h 183458"/>
                          <a:gd name="connsiteX9" fmla="*/ 137586 w 424647"/>
                          <a:gd name="connsiteY9" fmla="*/ 183458 h 183458"/>
                          <a:gd name="connsiteX10" fmla="*/ 67437 w 424647"/>
                          <a:gd name="connsiteY10" fmla="*/ 181526 h 183458"/>
                          <a:gd name="connsiteX11" fmla="*/ 0 w 424647"/>
                          <a:gd name="connsiteY11" fmla="*/ 114089 h 183458"/>
                          <a:gd name="connsiteX12" fmla="*/ 0 w 424647"/>
                          <a:gd name="connsiteY12" fmla="*/ 71619 h 183458"/>
                          <a:gd name="connsiteX0" fmla="*/ 0 w 424647"/>
                          <a:gd name="connsiteY0" fmla="*/ 71619 h 183458"/>
                          <a:gd name="connsiteX1" fmla="*/ 67437 w 424647"/>
                          <a:gd name="connsiteY1" fmla="*/ 4182 h 183458"/>
                          <a:gd name="connsiteX2" fmla="*/ 129497 w 424647"/>
                          <a:gd name="connsiteY2" fmla="*/ 1941 h 183458"/>
                          <a:gd name="connsiteX3" fmla="*/ 209592 w 424647"/>
                          <a:gd name="connsiteY3" fmla="*/ 0 h 183458"/>
                          <a:gd name="connsiteX4" fmla="*/ 357210 w 424647"/>
                          <a:gd name="connsiteY4" fmla="*/ 4182 h 183458"/>
                          <a:gd name="connsiteX5" fmla="*/ 424647 w 424647"/>
                          <a:gd name="connsiteY5" fmla="*/ 71619 h 183458"/>
                          <a:gd name="connsiteX6" fmla="*/ 424647 w 424647"/>
                          <a:gd name="connsiteY6" fmla="*/ 114089 h 183458"/>
                          <a:gd name="connsiteX7" fmla="*/ 357210 w 424647"/>
                          <a:gd name="connsiteY7" fmla="*/ 181526 h 183458"/>
                          <a:gd name="connsiteX8" fmla="*/ 272364 w 424647"/>
                          <a:gd name="connsiteY8" fmla="*/ 183458 h 183458"/>
                          <a:gd name="connsiteX9" fmla="*/ 211495 w 424647"/>
                          <a:gd name="connsiteY9" fmla="*/ 182894 h 183458"/>
                          <a:gd name="connsiteX10" fmla="*/ 137586 w 424647"/>
                          <a:gd name="connsiteY10" fmla="*/ 183458 h 183458"/>
                          <a:gd name="connsiteX11" fmla="*/ 67437 w 424647"/>
                          <a:gd name="connsiteY11" fmla="*/ 181526 h 183458"/>
                          <a:gd name="connsiteX12" fmla="*/ 0 w 424647"/>
                          <a:gd name="connsiteY12" fmla="*/ 114089 h 183458"/>
                          <a:gd name="connsiteX13" fmla="*/ 0 w 424647"/>
                          <a:gd name="connsiteY13" fmla="*/ 71619 h 183458"/>
                          <a:gd name="connsiteX0" fmla="*/ 0 w 424647"/>
                          <a:gd name="connsiteY0" fmla="*/ 71619 h 183458"/>
                          <a:gd name="connsiteX1" fmla="*/ 67437 w 424647"/>
                          <a:gd name="connsiteY1" fmla="*/ 4182 h 183458"/>
                          <a:gd name="connsiteX2" fmla="*/ 129497 w 424647"/>
                          <a:gd name="connsiteY2" fmla="*/ 1941 h 183458"/>
                          <a:gd name="connsiteX3" fmla="*/ 209592 w 424647"/>
                          <a:gd name="connsiteY3" fmla="*/ 0 h 183458"/>
                          <a:gd name="connsiteX4" fmla="*/ 277833 w 424647"/>
                          <a:gd name="connsiteY4" fmla="*/ 1941 h 183458"/>
                          <a:gd name="connsiteX5" fmla="*/ 357210 w 424647"/>
                          <a:gd name="connsiteY5" fmla="*/ 4182 h 183458"/>
                          <a:gd name="connsiteX6" fmla="*/ 424647 w 424647"/>
                          <a:gd name="connsiteY6" fmla="*/ 71619 h 183458"/>
                          <a:gd name="connsiteX7" fmla="*/ 424647 w 424647"/>
                          <a:gd name="connsiteY7" fmla="*/ 114089 h 183458"/>
                          <a:gd name="connsiteX8" fmla="*/ 357210 w 424647"/>
                          <a:gd name="connsiteY8" fmla="*/ 181526 h 183458"/>
                          <a:gd name="connsiteX9" fmla="*/ 272364 w 424647"/>
                          <a:gd name="connsiteY9" fmla="*/ 183458 h 183458"/>
                          <a:gd name="connsiteX10" fmla="*/ 211495 w 424647"/>
                          <a:gd name="connsiteY10" fmla="*/ 182894 h 183458"/>
                          <a:gd name="connsiteX11" fmla="*/ 137586 w 424647"/>
                          <a:gd name="connsiteY11" fmla="*/ 183458 h 183458"/>
                          <a:gd name="connsiteX12" fmla="*/ 67437 w 424647"/>
                          <a:gd name="connsiteY12" fmla="*/ 181526 h 183458"/>
                          <a:gd name="connsiteX13" fmla="*/ 0 w 424647"/>
                          <a:gd name="connsiteY13" fmla="*/ 114089 h 183458"/>
                          <a:gd name="connsiteX14" fmla="*/ 0 w 424647"/>
                          <a:gd name="connsiteY14" fmla="*/ 71619 h 183458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  <a:cxn ang="0">
                            <a:pos x="connsiteX5" y="connsiteY5"/>
                          </a:cxn>
                          <a:cxn ang="0">
                            <a:pos x="connsiteX6" y="connsiteY6"/>
                          </a:cxn>
                          <a:cxn ang="0">
                            <a:pos x="connsiteX7" y="connsiteY7"/>
                          </a:cxn>
                          <a:cxn ang="0">
                            <a:pos x="connsiteX8" y="connsiteY8"/>
                          </a:cxn>
                          <a:cxn ang="0">
                            <a:pos x="connsiteX9" y="connsiteY9"/>
                          </a:cxn>
                          <a:cxn ang="0">
                            <a:pos x="connsiteX10" y="connsiteY10"/>
                          </a:cxn>
                          <a:cxn ang="0">
                            <a:pos x="connsiteX11" y="connsiteY11"/>
                          </a:cxn>
                          <a:cxn ang="0">
                            <a:pos x="connsiteX12" y="connsiteY12"/>
                          </a:cxn>
                          <a:cxn ang="0">
                            <a:pos x="connsiteX13" y="connsiteY13"/>
                          </a:cxn>
                          <a:cxn ang="0">
                            <a:pos x="connsiteX14" y="connsiteY14"/>
                          </a:cxn>
                        </a:cxnLst>
                        <a:rect l="l" t="t" r="r" b="b"/>
                        <a:pathLst>
                          <a:path w="424647" h="183458">
                            <a:moveTo>
                              <a:pt x="0" y="71619"/>
                            </a:moveTo>
                            <a:cubicBezTo>
                              <a:pt x="0" y="34375"/>
                              <a:pt x="30193" y="4182"/>
                              <a:pt x="67437" y="4182"/>
                            </a:cubicBezTo>
                            <a:lnTo>
                              <a:pt x="129497" y="1941"/>
                            </a:lnTo>
                            <a:lnTo>
                              <a:pt x="209592" y="0"/>
                            </a:lnTo>
                            <a:lnTo>
                              <a:pt x="277833" y="1941"/>
                            </a:lnTo>
                            <a:lnTo>
                              <a:pt x="357210" y="4182"/>
                            </a:lnTo>
                            <a:cubicBezTo>
                              <a:pt x="394454" y="4182"/>
                              <a:pt x="424647" y="34375"/>
                              <a:pt x="424647" y="71619"/>
                            </a:cubicBezTo>
                            <a:lnTo>
                              <a:pt x="424647" y="114089"/>
                            </a:lnTo>
                            <a:cubicBezTo>
                              <a:pt x="424647" y="151333"/>
                              <a:pt x="394454" y="181526"/>
                              <a:pt x="357210" y="181526"/>
                            </a:cubicBezTo>
                            <a:lnTo>
                              <a:pt x="272364" y="183458"/>
                            </a:lnTo>
                            <a:lnTo>
                              <a:pt x="211495" y="182894"/>
                            </a:lnTo>
                            <a:lnTo>
                              <a:pt x="137586" y="183458"/>
                            </a:lnTo>
                            <a:lnTo>
                              <a:pt x="67437" y="181526"/>
                            </a:lnTo>
                            <a:cubicBezTo>
                              <a:pt x="30193" y="181526"/>
                              <a:pt x="0" y="151333"/>
                              <a:pt x="0" y="114089"/>
                            </a:cubicBezTo>
                            <a:lnTo>
                              <a:pt x="0" y="71619"/>
                            </a:lnTo>
                            <a:close/>
                          </a:path>
                        </a:pathLst>
                      </a:custGeom>
                      <a:blipFill>
                        <a:blip r:embed="rId9"/>
                        <a:stretch>
                          <a:fillRect/>
                        </a:stretch>
                      </a:blipFill>
                      <a:ln w="19050">
                        <a:noFill/>
                      </a:ln>
                    </p:spPr>
                    <p:txBody>
                      <a:bodyPr/>
                      <a:lstStyle/>
                      <a:p>
                        <a:r>
                          <a:rPr lang="en-NZ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p:cxnSp>
                <p:nvCxnSpPr>
                  <p:cNvPr id="60" name="Straight Arrow Connector 59">
                    <a:extLst>
                      <a:ext uri="{FF2B5EF4-FFF2-40B4-BE49-F238E27FC236}">
                        <a16:creationId xmlns:a16="http://schemas.microsoft.com/office/drawing/2014/main" id="{0EA300EB-258B-CA01-4E7C-33B0E86CD432}"/>
                      </a:ext>
                    </a:extLst>
                  </p:cNvPr>
                  <p:cNvCxnSpPr>
                    <a:cxnSpLocks noChangeAspect="1"/>
                  </p:cNvCxnSpPr>
                  <p:nvPr/>
                </p:nvCxnSpPr>
                <p:spPr>
                  <a:xfrm flipH="1">
                    <a:off x="7220328" y="2034101"/>
                    <a:ext cx="180000" cy="0"/>
                  </a:xfrm>
                  <a:prstGeom prst="straightConnector1">
                    <a:avLst/>
                  </a:prstGeom>
                  <a:ln w="12700">
                    <a:solidFill>
                      <a:schemeClr val="accent1"/>
                    </a:solidFill>
                    <a:headEnd type="none" w="sm" len="sm"/>
                    <a:tailEnd type="stealth" w="sm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91" name="Group 190">
                <a:extLst>
                  <a:ext uri="{FF2B5EF4-FFF2-40B4-BE49-F238E27FC236}">
                    <a16:creationId xmlns:a16="http://schemas.microsoft.com/office/drawing/2014/main" id="{AB37277C-29D9-C47A-237E-2FF0CF3F5FD7}"/>
                  </a:ext>
                </a:extLst>
              </p:cNvPr>
              <p:cNvGrpSpPr/>
              <p:nvPr/>
            </p:nvGrpSpPr>
            <p:grpSpPr>
              <a:xfrm>
                <a:off x="8369264" y="3155569"/>
                <a:ext cx="436210" cy="216000"/>
                <a:chOff x="8369264" y="3155569"/>
                <a:chExt cx="436210" cy="216000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0" name="TextBox 19">
                      <a:extLst>
                        <a:ext uri="{FF2B5EF4-FFF2-40B4-BE49-F238E27FC236}">
                          <a16:creationId xmlns:a16="http://schemas.microsoft.com/office/drawing/2014/main" id="{73036DAA-8D3F-1EEF-D827-E77654A5D751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8553474" y="3155569"/>
                      <a:ext cx="252000" cy="216000"/>
                    </a:xfrm>
                    <a:prstGeom prst="roundRect">
                      <a:avLst>
                        <a:gd name="adj" fmla="val 38026"/>
                      </a:avLst>
                    </a:prstGeom>
                    <a:solidFill>
                      <a:schemeClr val="accent6">
                        <a:lumMod val="20000"/>
                        <a:lumOff val="80000"/>
                      </a:schemeClr>
                    </a:solidFill>
                    <a:ln w="12700">
                      <a:solidFill>
                        <a:srgbClr val="FF0000"/>
                      </a:solidFill>
                    </a:ln>
                  </p:spPr>
                  <p:txBody>
                    <a:bodyPr wrap="square" lIns="0" tIns="0" rIns="0" bIns="0" rtlCol="0" anchor="ctr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Sup>
                              <m:sSubSupPr>
                                <m:ctrlPr>
                                  <a:rPr lang="en-NZ" sz="900" i="1" kern="12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NZ" sz="900" i="1" kern="120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en-NZ" sz="900" b="0" i="1" kern="12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𝑖</m:t>
                                </m:r>
                              </m:sub>
                              <m:sup>
                                <m:sSub>
                                  <m:sSubPr>
                                    <m:ctrlPr>
                                      <a:rPr lang="en-NZ" sz="9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NZ" sz="9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𝐺</m:t>
                                    </m:r>
                                  </m:e>
                                  <m:sub>
                                    <m:r>
                                      <a:rPr lang="en-NZ" sz="90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𝛽𝛾</m:t>
                                    </m:r>
                                  </m:sub>
                                </m:sSub>
                              </m:sup>
                            </m:sSubSup>
                          </m:oMath>
                        </m:oMathPara>
                      </a14:m>
                      <a:endParaRPr lang="en-NZ" sz="900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0" name="TextBox 19">
                      <a:extLst>
                        <a:ext uri="{FF2B5EF4-FFF2-40B4-BE49-F238E27FC236}">
                          <a16:creationId xmlns:a16="http://schemas.microsoft.com/office/drawing/2014/main" id="{73036DAA-8D3F-1EEF-D827-E77654A5D751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8553474" y="3155569"/>
                      <a:ext cx="252000" cy="216000"/>
                    </a:xfrm>
                    <a:prstGeom prst="roundRect">
                      <a:avLst>
                        <a:gd name="adj" fmla="val 38026"/>
                      </a:avLst>
                    </a:prstGeom>
                    <a:blipFill>
                      <a:blip r:embed="rId10"/>
                      <a:stretch>
                        <a:fillRect l="-4545" r="-2273" b="-5405"/>
                      </a:stretch>
                    </a:blipFill>
                    <a:ln w="12700">
                      <a:solidFill>
                        <a:srgbClr val="FF0000"/>
                      </a:solidFill>
                    </a:ln>
                  </p:spPr>
                  <p:txBody>
                    <a:bodyPr/>
                    <a:lstStyle/>
                    <a:p>
                      <a:r>
                        <a:rPr lang="en-NZ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64" name="Straight Arrow Connector 63">
                  <a:extLst>
                    <a:ext uri="{FF2B5EF4-FFF2-40B4-BE49-F238E27FC236}">
                      <a16:creationId xmlns:a16="http://schemas.microsoft.com/office/drawing/2014/main" id="{96ADB371-98D4-6DCA-2634-4328B6092548}"/>
                    </a:ext>
                  </a:extLst>
                </p:cNvPr>
                <p:cNvCxnSpPr>
                  <a:cxnSpLocks noChangeAspect="1"/>
                </p:cNvCxnSpPr>
                <p:nvPr/>
              </p:nvCxnSpPr>
              <p:spPr>
                <a:xfrm flipH="1">
                  <a:off x="8369264" y="3268332"/>
                  <a:ext cx="180000" cy="0"/>
                </a:xfrm>
                <a:prstGeom prst="straightConnector1">
                  <a:avLst/>
                </a:prstGeom>
                <a:ln w="19050">
                  <a:solidFill>
                    <a:srgbClr val="FF00FF"/>
                  </a:solidFill>
                  <a:headEnd type="none" w="sm" len="sm"/>
                  <a:tailEnd type="stealth" w="sm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6" name="Connector: Elbow 65">
                <a:extLst>
                  <a:ext uri="{FF2B5EF4-FFF2-40B4-BE49-F238E27FC236}">
                    <a16:creationId xmlns:a16="http://schemas.microsoft.com/office/drawing/2014/main" id="{2E5A0A3C-8078-C530-46C1-89991E7F3A7A}"/>
                  </a:ext>
                </a:extLst>
              </p:cNvPr>
              <p:cNvCxnSpPr>
                <a:cxnSpLocks/>
                <a:stCxn id="15" idx="0"/>
              </p:cNvCxnSpPr>
              <p:nvPr/>
            </p:nvCxnSpPr>
            <p:spPr>
              <a:xfrm rot="16200000" flipH="1">
                <a:off x="8575389" y="-1092490"/>
                <a:ext cx="288000" cy="4514778"/>
              </a:xfrm>
              <a:prstGeom prst="bentConnector4">
                <a:avLst>
                  <a:gd name="adj1" fmla="val -76003"/>
                  <a:gd name="adj2" fmla="val 99934"/>
                </a:avLst>
              </a:prstGeom>
              <a:ln w="12700">
                <a:headEnd type="none" w="sm" len="med"/>
                <a:tailEnd type="stealth" w="sm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3" name="Group 182">
                <a:extLst>
                  <a:ext uri="{FF2B5EF4-FFF2-40B4-BE49-F238E27FC236}">
                    <a16:creationId xmlns:a16="http://schemas.microsoft.com/office/drawing/2014/main" id="{4F036FA9-9119-C186-08D0-3F2AD077E993}"/>
                  </a:ext>
                </a:extLst>
              </p:cNvPr>
              <p:cNvGrpSpPr/>
              <p:nvPr/>
            </p:nvGrpSpPr>
            <p:grpSpPr>
              <a:xfrm>
                <a:off x="7225868" y="1024177"/>
                <a:ext cx="964112" cy="180000"/>
                <a:chOff x="7225868" y="1024177"/>
                <a:chExt cx="964112" cy="180000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0" name="TextBox 29">
                      <a:extLst>
                        <a:ext uri="{FF2B5EF4-FFF2-40B4-BE49-F238E27FC236}">
                          <a16:creationId xmlns:a16="http://schemas.microsoft.com/office/drawing/2014/main" id="{21D386CE-B2E7-896B-1A1F-54F6EB4B239A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7225868" y="1024177"/>
                      <a:ext cx="216000" cy="180000"/>
                    </a:xfrm>
                    <a:custGeom>
                      <a:avLst/>
                      <a:gdLst>
                        <a:gd name="connsiteX0" fmla="*/ 0 w 424647"/>
                        <a:gd name="connsiteY0" fmla="*/ 67437 h 177344"/>
                        <a:gd name="connsiteX1" fmla="*/ 67437 w 424647"/>
                        <a:gd name="connsiteY1" fmla="*/ 0 h 177344"/>
                        <a:gd name="connsiteX2" fmla="*/ 357210 w 424647"/>
                        <a:gd name="connsiteY2" fmla="*/ 0 h 177344"/>
                        <a:gd name="connsiteX3" fmla="*/ 424647 w 424647"/>
                        <a:gd name="connsiteY3" fmla="*/ 67437 h 177344"/>
                        <a:gd name="connsiteX4" fmla="*/ 424647 w 424647"/>
                        <a:gd name="connsiteY4" fmla="*/ 109907 h 177344"/>
                        <a:gd name="connsiteX5" fmla="*/ 357210 w 424647"/>
                        <a:gd name="connsiteY5" fmla="*/ 177344 h 177344"/>
                        <a:gd name="connsiteX6" fmla="*/ 67437 w 424647"/>
                        <a:gd name="connsiteY6" fmla="*/ 177344 h 177344"/>
                        <a:gd name="connsiteX7" fmla="*/ 0 w 424647"/>
                        <a:gd name="connsiteY7" fmla="*/ 109907 h 177344"/>
                        <a:gd name="connsiteX8" fmla="*/ 0 w 424647"/>
                        <a:gd name="connsiteY8" fmla="*/ 67437 h 177344"/>
                        <a:gd name="connsiteX0" fmla="*/ 0 w 424647"/>
                        <a:gd name="connsiteY0" fmla="*/ 67437 h 177344"/>
                        <a:gd name="connsiteX1" fmla="*/ 67437 w 424647"/>
                        <a:gd name="connsiteY1" fmla="*/ 0 h 177344"/>
                        <a:gd name="connsiteX2" fmla="*/ 357210 w 424647"/>
                        <a:gd name="connsiteY2" fmla="*/ 0 h 177344"/>
                        <a:gd name="connsiteX3" fmla="*/ 424647 w 424647"/>
                        <a:gd name="connsiteY3" fmla="*/ 67437 h 177344"/>
                        <a:gd name="connsiteX4" fmla="*/ 424647 w 424647"/>
                        <a:gd name="connsiteY4" fmla="*/ 109907 h 177344"/>
                        <a:gd name="connsiteX5" fmla="*/ 357210 w 424647"/>
                        <a:gd name="connsiteY5" fmla="*/ 177344 h 177344"/>
                        <a:gd name="connsiteX6" fmla="*/ 137586 w 424647"/>
                        <a:gd name="connsiteY6" fmla="*/ 174513 h 177344"/>
                        <a:gd name="connsiteX7" fmla="*/ 67437 w 424647"/>
                        <a:gd name="connsiteY7" fmla="*/ 177344 h 177344"/>
                        <a:gd name="connsiteX8" fmla="*/ 0 w 424647"/>
                        <a:gd name="connsiteY8" fmla="*/ 109907 h 177344"/>
                        <a:gd name="connsiteX9" fmla="*/ 0 w 424647"/>
                        <a:gd name="connsiteY9" fmla="*/ 67437 h 177344"/>
                        <a:gd name="connsiteX0" fmla="*/ 0 w 424647"/>
                        <a:gd name="connsiteY0" fmla="*/ 67437 h 177344"/>
                        <a:gd name="connsiteX1" fmla="*/ 67437 w 424647"/>
                        <a:gd name="connsiteY1" fmla="*/ 0 h 177344"/>
                        <a:gd name="connsiteX2" fmla="*/ 357210 w 424647"/>
                        <a:gd name="connsiteY2" fmla="*/ 0 h 177344"/>
                        <a:gd name="connsiteX3" fmla="*/ 424647 w 424647"/>
                        <a:gd name="connsiteY3" fmla="*/ 67437 h 177344"/>
                        <a:gd name="connsiteX4" fmla="*/ 424647 w 424647"/>
                        <a:gd name="connsiteY4" fmla="*/ 109907 h 177344"/>
                        <a:gd name="connsiteX5" fmla="*/ 357210 w 424647"/>
                        <a:gd name="connsiteY5" fmla="*/ 177344 h 177344"/>
                        <a:gd name="connsiteX6" fmla="*/ 274746 w 424647"/>
                        <a:gd name="connsiteY6" fmla="*/ 174513 h 177344"/>
                        <a:gd name="connsiteX7" fmla="*/ 137586 w 424647"/>
                        <a:gd name="connsiteY7" fmla="*/ 174513 h 177344"/>
                        <a:gd name="connsiteX8" fmla="*/ 67437 w 424647"/>
                        <a:gd name="connsiteY8" fmla="*/ 177344 h 177344"/>
                        <a:gd name="connsiteX9" fmla="*/ 0 w 424647"/>
                        <a:gd name="connsiteY9" fmla="*/ 109907 h 177344"/>
                        <a:gd name="connsiteX10" fmla="*/ 0 w 424647"/>
                        <a:gd name="connsiteY10" fmla="*/ 67437 h 177344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4746 w 424647"/>
                        <a:gd name="connsiteY6" fmla="*/ 174513 h 179276"/>
                        <a:gd name="connsiteX7" fmla="*/ 137586 w 424647"/>
                        <a:gd name="connsiteY7" fmla="*/ 179276 h 179276"/>
                        <a:gd name="connsiteX8" fmla="*/ 67437 w 424647"/>
                        <a:gd name="connsiteY8" fmla="*/ 177344 h 179276"/>
                        <a:gd name="connsiteX9" fmla="*/ 0 w 424647"/>
                        <a:gd name="connsiteY9" fmla="*/ 109907 h 179276"/>
                        <a:gd name="connsiteX10" fmla="*/ 0 w 424647"/>
                        <a:gd name="connsiteY10" fmla="*/ 67437 h 179276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2364 w 424647"/>
                        <a:gd name="connsiteY6" fmla="*/ 179276 h 179276"/>
                        <a:gd name="connsiteX7" fmla="*/ 137586 w 424647"/>
                        <a:gd name="connsiteY7" fmla="*/ 179276 h 179276"/>
                        <a:gd name="connsiteX8" fmla="*/ 67437 w 424647"/>
                        <a:gd name="connsiteY8" fmla="*/ 177344 h 179276"/>
                        <a:gd name="connsiteX9" fmla="*/ 0 w 424647"/>
                        <a:gd name="connsiteY9" fmla="*/ 109907 h 179276"/>
                        <a:gd name="connsiteX10" fmla="*/ 0 w 424647"/>
                        <a:gd name="connsiteY10" fmla="*/ 67437 h 179276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2364 w 424647"/>
                        <a:gd name="connsiteY6" fmla="*/ 179276 h 179276"/>
                        <a:gd name="connsiteX7" fmla="*/ 137586 w 424647"/>
                        <a:gd name="connsiteY7" fmla="*/ 179276 h 179276"/>
                        <a:gd name="connsiteX8" fmla="*/ 67437 w 424647"/>
                        <a:gd name="connsiteY8" fmla="*/ 177344 h 179276"/>
                        <a:gd name="connsiteX9" fmla="*/ 0 w 424647"/>
                        <a:gd name="connsiteY9" fmla="*/ 109907 h 179276"/>
                        <a:gd name="connsiteX10" fmla="*/ 0 w 424647"/>
                        <a:gd name="connsiteY10" fmla="*/ 67437 h 179276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2364 w 424647"/>
                        <a:gd name="connsiteY6" fmla="*/ 179276 h 179276"/>
                        <a:gd name="connsiteX7" fmla="*/ 137586 w 424647"/>
                        <a:gd name="connsiteY7" fmla="*/ 179276 h 179276"/>
                        <a:gd name="connsiteX8" fmla="*/ 67437 w 424647"/>
                        <a:gd name="connsiteY8" fmla="*/ 177344 h 179276"/>
                        <a:gd name="connsiteX9" fmla="*/ 0 w 424647"/>
                        <a:gd name="connsiteY9" fmla="*/ 109907 h 179276"/>
                        <a:gd name="connsiteX10" fmla="*/ 0 w 424647"/>
                        <a:gd name="connsiteY10" fmla="*/ 67437 h 179276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2364 w 424647"/>
                        <a:gd name="connsiteY6" fmla="*/ 179276 h 179276"/>
                        <a:gd name="connsiteX7" fmla="*/ 199861 w 424647"/>
                        <a:gd name="connsiteY7" fmla="*/ 178712 h 179276"/>
                        <a:gd name="connsiteX8" fmla="*/ 137586 w 424647"/>
                        <a:gd name="connsiteY8" fmla="*/ 179276 h 179276"/>
                        <a:gd name="connsiteX9" fmla="*/ 67437 w 424647"/>
                        <a:gd name="connsiteY9" fmla="*/ 177344 h 179276"/>
                        <a:gd name="connsiteX10" fmla="*/ 0 w 424647"/>
                        <a:gd name="connsiteY10" fmla="*/ 109907 h 179276"/>
                        <a:gd name="connsiteX11" fmla="*/ 0 w 424647"/>
                        <a:gd name="connsiteY11" fmla="*/ 67437 h 179276"/>
                        <a:gd name="connsiteX0" fmla="*/ 0 w 424647"/>
                        <a:gd name="connsiteY0" fmla="*/ 71619 h 183458"/>
                        <a:gd name="connsiteX1" fmla="*/ 67437 w 424647"/>
                        <a:gd name="connsiteY1" fmla="*/ 4182 h 183458"/>
                        <a:gd name="connsiteX2" fmla="*/ 209592 w 424647"/>
                        <a:gd name="connsiteY2" fmla="*/ 0 h 183458"/>
                        <a:gd name="connsiteX3" fmla="*/ 357210 w 424647"/>
                        <a:gd name="connsiteY3" fmla="*/ 4182 h 183458"/>
                        <a:gd name="connsiteX4" fmla="*/ 424647 w 424647"/>
                        <a:gd name="connsiteY4" fmla="*/ 71619 h 183458"/>
                        <a:gd name="connsiteX5" fmla="*/ 424647 w 424647"/>
                        <a:gd name="connsiteY5" fmla="*/ 114089 h 183458"/>
                        <a:gd name="connsiteX6" fmla="*/ 357210 w 424647"/>
                        <a:gd name="connsiteY6" fmla="*/ 181526 h 183458"/>
                        <a:gd name="connsiteX7" fmla="*/ 272364 w 424647"/>
                        <a:gd name="connsiteY7" fmla="*/ 183458 h 183458"/>
                        <a:gd name="connsiteX8" fmla="*/ 199861 w 424647"/>
                        <a:gd name="connsiteY8" fmla="*/ 182894 h 183458"/>
                        <a:gd name="connsiteX9" fmla="*/ 137586 w 424647"/>
                        <a:gd name="connsiteY9" fmla="*/ 183458 h 183458"/>
                        <a:gd name="connsiteX10" fmla="*/ 67437 w 424647"/>
                        <a:gd name="connsiteY10" fmla="*/ 181526 h 183458"/>
                        <a:gd name="connsiteX11" fmla="*/ 0 w 424647"/>
                        <a:gd name="connsiteY11" fmla="*/ 114089 h 183458"/>
                        <a:gd name="connsiteX12" fmla="*/ 0 w 424647"/>
                        <a:gd name="connsiteY12" fmla="*/ 71619 h 183458"/>
                        <a:gd name="connsiteX0" fmla="*/ 0 w 424647"/>
                        <a:gd name="connsiteY0" fmla="*/ 71619 h 183458"/>
                        <a:gd name="connsiteX1" fmla="*/ 67437 w 424647"/>
                        <a:gd name="connsiteY1" fmla="*/ 4182 h 183458"/>
                        <a:gd name="connsiteX2" fmla="*/ 209592 w 424647"/>
                        <a:gd name="connsiteY2" fmla="*/ 0 h 183458"/>
                        <a:gd name="connsiteX3" fmla="*/ 357210 w 424647"/>
                        <a:gd name="connsiteY3" fmla="*/ 4182 h 183458"/>
                        <a:gd name="connsiteX4" fmla="*/ 424647 w 424647"/>
                        <a:gd name="connsiteY4" fmla="*/ 71619 h 183458"/>
                        <a:gd name="connsiteX5" fmla="*/ 424647 w 424647"/>
                        <a:gd name="connsiteY5" fmla="*/ 114089 h 183458"/>
                        <a:gd name="connsiteX6" fmla="*/ 357210 w 424647"/>
                        <a:gd name="connsiteY6" fmla="*/ 181526 h 183458"/>
                        <a:gd name="connsiteX7" fmla="*/ 272364 w 424647"/>
                        <a:gd name="connsiteY7" fmla="*/ 183458 h 183458"/>
                        <a:gd name="connsiteX8" fmla="*/ 211495 w 424647"/>
                        <a:gd name="connsiteY8" fmla="*/ 182894 h 183458"/>
                        <a:gd name="connsiteX9" fmla="*/ 137586 w 424647"/>
                        <a:gd name="connsiteY9" fmla="*/ 183458 h 183458"/>
                        <a:gd name="connsiteX10" fmla="*/ 67437 w 424647"/>
                        <a:gd name="connsiteY10" fmla="*/ 181526 h 183458"/>
                        <a:gd name="connsiteX11" fmla="*/ 0 w 424647"/>
                        <a:gd name="connsiteY11" fmla="*/ 114089 h 183458"/>
                        <a:gd name="connsiteX12" fmla="*/ 0 w 424647"/>
                        <a:gd name="connsiteY12" fmla="*/ 71619 h 183458"/>
                        <a:gd name="connsiteX0" fmla="*/ 0 w 424647"/>
                        <a:gd name="connsiteY0" fmla="*/ 71619 h 183458"/>
                        <a:gd name="connsiteX1" fmla="*/ 67437 w 424647"/>
                        <a:gd name="connsiteY1" fmla="*/ 4182 h 183458"/>
                        <a:gd name="connsiteX2" fmla="*/ 129497 w 424647"/>
                        <a:gd name="connsiteY2" fmla="*/ 1941 h 183458"/>
                        <a:gd name="connsiteX3" fmla="*/ 209592 w 424647"/>
                        <a:gd name="connsiteY3" fmla="*/ 0 h 183458"/>
                        <a:gd name="connsiteX4" fmla="*/ 357210 w 424647"/>
                        <a:gd name="connsiteY4" fmla="*/ 4182 h 183458"/>
                        <a:gd name="connsiteX5" fmla="*/ 424647 w 424647"/>
                        <a:gd name="connsiteY5" fmla="*/ 71619 h 183458"/>
                        <a:gd name="connsiteX6" fmla="*/ 424647 w 424647"/>
                        <a:gd name="connsiteY6" fmla="*/ 114089 h 183458"/>
                        <a:gd name="connsiteX7" fmla="*/ 357210 w 424647"/>
                        <a:gd name="connsiteY7" fmla="*/ 181526 h 183458"/>
                        <a:gd name="connsiteX8" fmla="*/ 272364 w 424647"/>
                        <a:gd name="connsiteY8" fmla="*/ 183458 h 183458"/>
                        <a:gd name="connsiteX9" fmla="*/ 211495 w 424647"/>
                        <a:gd name="connsiteY9" fmla="*/ 182894 h 183458"/>
                        <a:gd name="connsiteX10" fmla="*/ 137586 w 424647"/>
                        <a:gd name="connsiteY10" fmla="*/ 183458 h 183458"/>
                        <a:gd name="connsiteX11" fmla="*/ 67437 w 424647"/>
                        <a:gd name="connsiteY11" fmla="*/ 181526 h 183458"/>
                        <a:gd name="connsiteX12" fmla="*/ 0 w 424647"/>
                        <a:gd name="connsiteY12" fmla="*/ 114089 h 183458"/>
                        <a:gd name="connsiteX13" fmla="*/ 0 w 424647"/>
                        <a:gd name="connsiteY13" fmla="*/ 71619 h 183458"/>
                        <a:gd name="connsiteX0" fmla="*/ 0 w 424647"/>
                        <a:gd name="connsiteY0" fmla="*/ 71619 h 183458"/>
                        <a:gd name="connsiteX1" fmla="*/ 67437 w 424647"/>
                        <a:gd name="connsiteY1" fmla="*/ 4182 h 183458"/>
                        <a:gd name="connsiteX2" fmla="*/ 129497 w 424647"/>
                        <a:gd name="connsiteY2" fmla="*/ 1941 h 183458"/>
                        <a:gd name="connsiteX3" fmla="*/ 209592 w 424647"/>
                        <a:gd name="connsiteY3" fmla="*/ 0 h 183458"/>
                        <a:gd name="connsiteX4" fmla="*/ 277833 w 424647"/>
                        <a:gd name="connsiteY4" fmla="*/ 1941 h 183458"/>
                        <a:gd name="connsiteX5" fmla="*/ 357210 w 424647"/>
                        <a:gd name="connsiteY5" fmla="*/ 4182 h 183458"/>
                        <a:gd name="connsiteX6" fmla="*/ 424647 w 424647"/>
                        <a:gd name="connsiteY6" fmla="*/ 71619 h 183458"/>
                        <a:gd name="connsiteX7" fmla="*/ 424647 w 424647"/>
                        <a:gd name="connsiteY7" fmla="*/ 114089 h 183458"/>
                        <a:gd name="connsiteX8" fmla="*/ 357210 w 424647"/>
                        <a:gd name="connsiteY8" fmla="*/ 181526 h 183458"/>
                        <a:gd name="connsiteX9" fmla="*/ 272364 w 424647"/>
                        <a:gd name="connsiteY9" fmla="*/ 183458 h 183458"/>
                        <a:gd name="connsiteX10" fmla="*/ 211495 w 424647"/>
                        <a:gd name="connsiteY10" fmla="*/ 182894 h 183458"/>
                        <a:gd name="connsiteX11" fmla="*/ 137586 w 424647"/>
                        <a:gd name="connsiteY11" fmla="*/ 183458 h 183458"/>
                        <a:gd name="connsiteX12" fmla="*/ 67437 w 424647"/>
                        <a:gd name="connsiteY12" fmla="*/ 181526 h 183458"/>
                        <a:gd name="connsiteX13" fmla="*/ 0 w 424647"/>
                        <a:gd name="connsiteY13" fmla="*/ 114089 h 183458"/>
                        <a:gd name="connsiteX14" fmla="*/ 0 w 424647"/>
                        <a:gd name="connsiteY14" fmla="*/ 71619 h 18345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</a:cxnLst>
                      <a:rect l="l" t="t" r="r" b="b"/>
                      <a:pathLst>
                        <a:path w="424647" h="183458">
                          <a:moveTo>
                            <a:pt x="0" y="71619"/>
                          </a:moveTo>
                          <a:cubicBezTo>
                            <a:pt x="0" y="34375"/>
                            <a:pt x="30193" y="4182"/>
                            <a:pt x="67437" y="4182"/>
                          </a:cubicBezTo>
                          <a:lnTo>
                            <a:pt x="129497" y="1941"/>
                          </a:lnTo>
                          <a:lnTo>
                            <a:pt x="209592" y="0"/>
                          </a:lnTo>
                          <a:lnTo>
                            <a:pt x="277833" y="1941"/>
                          </a:lnTo>
                          <a:lnTo>
                            <a:pt x="357210" y="4182"/>
                          </a:lnTo>
                          <a:cubicBezTo>
                            <a:pt x="394454" y="4182"/>
                            <a:pt x="424647" y="34375"/>
                            <a:pt x="424647" y="71619"/>
                          </a:cubicBezTo>
                          <a:lnTo>
                            <a:pt x="424647" y="114089"/>
                          </a:lnTo>
                          <a:cubicBezTo>
                            <a:pt x="424647" y="151333"/>
                            <a:pt x="394454" y="181526"/>
                            <a:pt x="357210" y="181526"/>
                          </a:cubicBezTo>
                          <a:lnTo>
                            <a:pt x="272364" y="183458"/>
                          </a:lnTo>
                          <a:lnTo>
                            <a:pt x="211495" y="182894"/>
                          </a:lnTo>
                          <a:lnTo>
                            <a:pt x="137586" y="183458"/>
                          </a:lnTo>
                          <a:lnTo>
                            <a:pt x="67437" y="181526"/>
                          </a:lnTo>
                          <a:cubicBezTo>
                            <a:pt x="30193" y="181526"/>
                            <a:pt x="0" y="151333"/>
                            <a:pt x="0" y="114089"/>
                          </a:cubicBezTo>
                          <a:lnTo>
                            <a:pt x="0" y="71619"/>
                          </a:lnTo>
                          <a:close/>
                        </a:path>
                      </a:pathLst>
                    </a:custGeom>
                    <a:solidFill>
                      <a:schemeClr val="accent6">
                        <a:lumMod val="20000"/>
                        <a:lumOff val="80000"/>
                      </a:schemeClr>
                    </a:solidFill>
                    <a:ln w="19050">
                      <a:noFill/>
                    </a:ln>
                  </p:spPr>
                  <p:txBody>
                    <a:bodyPr wrap="square" lIns="0" tIns="36000" rIns="0" bIns="36000" rtlCol="0" anchor="ctr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Sup>
                              <m:sSubSupPr>
                                <m:ctrlPr>
                                  <a:rPr lang="en-NZ" sz="900" i="1" kern="12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NZ" sz="900" i="1" kern="120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en-NZ" sz="900" b="0" i="1" kern="12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𝑚</m:t>
                                </m:r>
                              </m:sub>
                              <m:sup>
                                <m:r>
                                  <a:rPr lang="en-NZ" sz="900" b="0" i="1" kern="12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1</m:t>
                                </m:r>
                              </m:sup>
                            </m:sSubSup>
                          </m:oMath>
                        </m:oMathPara>
                      </a14:m>
                      <a:endParaRPr lang="en-NZ" sz="900" dirty="0"/>
                    </a:p>
                  </p:txBody>
                </p:sp>
              </mc:Choice>
              <mc:Fallback xmlns="">
                <p:sp>
                  <p:nvSpPr>
                    <p:cNvPr id="30" name="TextBox 29">
                      <a:extLst>
                        <a:ext uri="{FF2B5EF4-FFF2-40B4-BE49-F238E27FC236}">
                          <a16:creationId xmlns:a16="http://schemas.microsoft.com/office/drawing/2014/main" id="{21D386CE-B2E7-896B-1A1F-54F6EB4B239A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225868" y="1024177"/>
                      <a:ext cx="216000" cy="180000"/>
                    </a:xfrm>
                    <a:custGeom>
                      <a:avLst/>
                      <a:gdLst>
                        <a:gd name="connsiteX0" fmla="*/ 0 w 424647"/>
                        <a:gd name="connsiteY0" fmla="*/ 67437 h 177344"/>
                        <a:gd name="connsiteX1" fmla="*/ 67437 w 424647"/>
                        <a:gd name="connsiteY1" fmla="*/ 0 h 177344"/>
                        <a:gd name="connsiteX2" fmla="*/ 357210 w 424647"/>
                        <a:gd name="connsiteY2" fmla="*/ 0 h 177344"/>
                        <a:gd name="connsiteX3" fmla="*/ 424647 w 424647"/>
                        <a:gd name="connsiteY3" fmla="*/ 67437 h 177344"/>
                        <a:gd name="connsiteX4" fmla="*/ 424647 w 424647"/>
                        <a:gd name="connsiteY4" fmla="*/ 109907 h 177344"/>
                        <a:gd name="connsiteX5" fmla="*/ 357210 w 424647"/>
                        <a:gd name="connsiteY5" fmla="*/ 177344 h 177344"/>
                        <a:gd name="connsiteX6" fmla="*/ 67437 w 424647"/>
                        <a:gd name="connsiteY6" fmla="*/ 177344 h 177344"/>
                        <a:gd name="connsiteX7" fmla="*/ 0 w 424647"/>
                        <a:gd name="connsiteY7" fmla="*/ 109907 h 177344"/>
                        <a:gd name="connsiteX8" fmla="*/ 0 w 424647"/>
                        <a:gd name="connsiteY8" fmla="*/ 67437 h 177344"/>
                        <a:gd name="connsiteX0" fmla="*/ 0 w 424647"/>
                        <a:gd name="connsiteY0" fmla="*/ 67437 h 177344"/>
                        <a:gd name="connsiteX1" fmla="*/ 67437 w 424647"/>
                        <a:gd name="connsiteY1" fmla="*/ 0 h 177344"/>
                        <a:gd name="connsiteX2" fmla="*/ 357210 w 424647"/>
                        <a:gd name="connsiteY2" fmla="*/ 0 h 177344"/>
                        <a:gd name="connsiteX3" fmla="*/ 424647 w 424647"/>
                        <a:gd name="connsiteY3" fmla="*/ 67437 h 177344"/>
                        <a:gd name="connsiteX4" fmla="*/ 424647 w 424647"/>
                        <a:gd name="connsiteY4" fmla="*/ 109907 h 177344"/>
                        <a:gd name="connsiteX5" fmla="*/ 357210 w 424647"/>
                        <a:gd name="connsiteY5" fmla="*/ 177344 h 177344"/>
                        <a:gd name="connsiteX6" fmla="*/ 137586 w 424647"/>
                        <a:gd name="connsiteY6" fmla="*/ 174513 h 177344"/>
                        <a:gd name="connsiteX7" fmla="*/ 67437 w 424647"/>
                        <a:gd name="connsiteY7" fmla="*/ 177344 h 177344"/>
                        <a:gd name="connsiteX8" fmla="*/ 0 w 424647"/>
                        <a:gd name="connsiteY8" fmla="*/ 109907 h 177344"/>
                        <a:gd name="connsiteX9" fmla="*/ 0 w 424647"/>
                        <a:gd name="connsiteY9" fmla="*/ 67437 h 177344"/>
                        <a:gd name="connsiteX0" fmla="*/ 0 w 424647"/>
                        <a:gd name="connsiteY0" fmla="*/ 67437 h 177344"/>
                        <a:gd name="connsiteX1" fmla="*/ 67437 w 424647"/>
                        <a:gd name="connsiteY1" fmla="*/ 0 h 177344"/>
                        <a:gd name="connsiteX2" fmla="*/ 357210 w 424647"/>
                        <a:gd name="connsiteY2" fmla="*/ 0 h 177344"/>
                        <a:gd name="connsiteX3" fmla="*/ 424647 w 424647"/>
                        <a:gd name="connsiteY3" fmla="*/ 67437 h 177344"/>
                        <a:gd name="connsiteX4" fmla="*/ 424647 w 424647"/>
                        <a:gd name="connsiteY4" fmla="*/ 109907 h 177344"/>
                        <a:gd name="connsiteX5" fmla="*/ 357210 w 424647"/>
                        <a:gd name="connsiteY5" fmla="*/ 177344 h 177344"/>
                        <a:gd name="connsiteX6" fmla="*/ 274746 w 424647"/>
                        <a:gd name="connsiteY6" fmla="*/ 174513 h 177344"/>
                        <a:gd name="connsiteX7" fmla="*/ 137586 w 424647"/>
                        <a:gd name="connsiteY7" fmla="*/ 174513 h 177344"/>
                        <a:gd name="connsiteX8" fmla="*/ 67437 w 424647"/>
                        <a:gd name="connsiteY8" fmla="*/ 177344 h 177344"/>
                        <a:gd name="connsiteX9" fmla="*/ 0 w 424647"/>
                        <a:gd name="connsiteY9" fmla="*/ 109907 h 177344"/>
                        <a:gd name="connsiteX10" fmla="*/ 0 w 424647"/>
                        <a:gd name="connsiteY10" fmla="*/ 67437 h 177344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4746 w 424647"/>
                        <a:gd name="connsiteY6" fmla="*/ 174513 h 179276"/>
                        <a:gd name="connsiteX7" fmla="*/ 137586 w 424647"/>
                        <a:gd name="connsiteY7" fmla="*/ 179276 h 179276"/>
                        <a:gd name="connsiteX8" fmla="*/ 67437 w 424647"/>
                        <a:gd name="connsiteY8" fmla="*/ 177344 h 179276"/>
                        <a:gd name="connsiteX9" fmla="*/ 0 w 424647"/>
                        <a:gd name="connsiteY9" fmla="*/ 109907 h 179276"/>
                        <a:gd name="connsiteX10" fmla="*/ 0 w 424647"/>
                        <a:gd name="connsiteY10" fmla="*/ 67437 h 179276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2364 w 424647"/>
                        <a:gd name="connsiteY6" fmla="*/ 179276 h 179276"/>
                        <a:gd name="connsiteX7" fmla="*/ 137586 w 424647"/>
                        <a:gd name="connsiteY7" fmla="*/ 179276 h 179276"/>
                        <a:gd name="connsiteX8" fmla="*/ 67437 w 424647"/>
                        <a:gd name="connsiteY8" fmla="*/ 177344 h 179276"/>
                        <a:gd name="connsiteX9" fmla="*/ 0 w 424647"/>
                        <a:gd name="connsiteY9" fmla="*/ 109907 h 179276"/>
                        <a:gd name="connsiteX10" fmla="*/ 0 w 424647"/>
                        <a:gd name="connsiteY10" fmla="*/ 67437 h 179276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2364 w 424647"/>
                        <a:gd name="connsiteY6" fmla="*/ 179276 h 179276"/>
                        <a:gd name="connsiteX7" fmla="*/ 137586 w 424647"/>
                        <a:gd name="connsiteY7" fmla="*/ 179276 h 179276"/>
                        <a:gd name="connsiteX8" fmla="*/ 67437 w 424647"/>
                        <a:gd name="connsiteY8" fmla="*/ 177344 h 179276"/>
                        <a:gd name="connsiteX9" fmla="*/ 0 w 424647"/>
                        <a:gd name="connsiteY9" fmla="*/ 109907 h 179276"/>
                        <a:gd name="connsiteX10" fmla="*/ 0 w 424647"/>
                        <a:gd name="connsiteY10" fmla="*/ 67437 h 179276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2364 w 424647"/>
                        <a:gd name="connsiteY6" fmla="*/ 179276 h 179276"/>
                        <a:gd name="connsiteX7" fmla="*/ 137586 w 424647"/>
                        <a:gd name="connsiteY7" fmla="*/ 179276 h 179276"/>
                        <a:gd name="connsiteX8" fmla="*/ 67437 w 424647"/>
                        <a:gd name="connsiteY8" fmla="*/ 177344 h 179276"/>
                        <a:gd name="connsiteX9" fmla="*/ 0 w 424647"/>
                        <a:gd name="connsiteY9" fmla="*/ 109907 h 179276"/>
                        <a:gd name="connsiteX10" fmla="*/ 0 w 424647"/>
                        <a:gd name="connsiteY10" fmla="*/ 67437 h 179276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2364 w 424647"/>
                        <a:gd name="connsiteY6" fmla="*/ 179276 h 179276"/>
                        <a:gd name="connsiteX7" fmla="*/ 199861 w 424647"/>
                        <a:gd name="connsiteY7" fmla="*/ 178712 h 179276"/>
                        <a:gd name="connsiteX8" fmla="*/ 137586 w 424647"/>
                        <a:gd name="connsiteY8" fmla="*/ 179276 h 179276"/>
                        <a:gd name="connsiteX9" fmla="*/ 67437 w 424647"/>
                        <a:gd name="connsiteY9" fmla="*/ 177344 h 179276"/>
                        <a:gd name="connsiteX10" fmla="*/ 0 w 424647"/>
                        <a:gd name="connsiteY10" fmla="*/ 109907 h 179276"/>
                        <a:gd name="connsiteX11" fmla="*/ 0 w 424647"/>
                        <a:gd name="connsiteY11" fmla="*/ 67437 h 179276"/>
                        <a:gd name="connsiteX0" fmla="*/ 0 w 424647"/>
                        <a:gd name="connsiteY0" fmla="*/ 71619 h 183458"/>
                        <a:gd name="connsiteX1" fmla="*/ 67437 w 424647"/>
                        <a:gd name="connsiteY1" fmla="*/ 4182 h 183458"/>
                        <a:gd name="connsiteX2" fmla="*/ 209592 w 424647"/>
                        <a:gd name="connsiteY2" fmla="*/ 0 h 183458"/>
                        <a:gd name="connsiteX3" fmla="*/ 357210 w 424647"/>
                        <a:gd name="connsiteY3" fmla="*/ 4182 h 183458"/>
                        <a:gd name="connsiteX4" fmla="*/ 424647 w 424647"/>
                        <a:gd name="connsiteY4" fmla="*/ 71619 h 183458"/>
                        <a:gd name="connsiteX5" fmla="*/ 424647 w 424647"/>
                        <a:gd name="connsiteY5" fmla="*/ 114089 h 183458"/>
                        <a:gd name="connsiteX6" fmla="*/ 357210 w 424647"/>
                        <a:gd name="connsiteY6" fmla="*/ 181526 h 183458"/>
                        <a:gd name="connsiteX7" fmla="*/ 272364 w 424647"/>
                        <a:gd name="connsiteY7" fmla="*/ 183458 h 183458"/>
                        <a:gd name="connsiteX8" fmla="*/ 199861 w 424647"/>
                        <a:gd name="connsiteY8" fmla="*/ 182894 h 183458"/>
                        <a:gd name="connsiteX9" fmla="*/ 137586 w 424647"/>
                        <a:gd name="connsiteY9" fmla="*/ 183458 h 183458"/>
                        <a:gd name="connsiteX10" fmla="*/ 67437 w 424647"/>
                        <a:gd name="connsiteY10" fmla="*/ 181526 h 183458"/>
                        <a:gd name="connsiteX11" fmla="*/ 0 w 424647"/>
                        <a:gd name="connsiteY11" fmla="*/ 114089 h 183458"/>
                        <a:gd name="connsiteX12" fmla="*/ 0 w 424647"/>
                        <a:gd name="connsiteY12" fmla="*/ 71619 h 183458"/>
                        <a:gd name="connsiteX0" fmla="*/ 0 w 424647"/>
                        <a:gd name="connsiteY0" fmla="*/ 71619 h 183458"/>
                        <a:gd name="connsiteX1" fmla="*/ 67437 w 424647"/>
                        <a:gd name="connsiteY1" fmla="*/ 4182 h 183458"/>
                        <a:gd name="connsiteX2" fmla="*/ 209592 w 424647"/>
                        <a:gd name="connsiteY2" fmla="*/ 0 h 183458"/>
                        <a:gd name="connsiteX3" fmla="*/ 357210 w 424647"/>
                        <a:gd name="connsiteY3" fmla="*/ 4182 h 183458"/>
                        <a:gd name="connsiteX4" fmla="*/ 424647 w 424647"/>
                        <a:gd name="connsiteY4" fmla="*/ 71619 h 183458"/>
                        <a:gd name="connsiteX5" fmla="*/ 424647 w 424647"/>
                        <a:gd name="connsiteY5" fmla="*/ 114089 h 183458"/>
                        <a:gd name="connsiteX6" fmla="*/ 357210 w 424647"/>
                        <a:gd name="connsiteY6" fmla="*/ 181526 h 183458"/>
                        <a:gd name="connsiteX7" fmla="*/ 272364 w 424647"/>
                        <a:gd name="connsiteY7" fmla="*/ 183458 h 183458"/>
                        <a:gd name="connsiteX8" fmla="*/ 211495 w 424647"/>
                        <a:gd name="connsiteY8" fmla="*/ 182894 h 183458"/>
                        <a:gd name="connsiteX9" fmla="*/ 137586 w 424647"/>
                        <a:gd name="connsiteY9" fmla="*/ 183458 h 183458"/>
                        <a:gd name="connsiteX10" fmla="*/ 67437 w 424647"/>
                        <a:gd name="connsiteY10" fmla="*/ 181526 h 183458"/>
                        <a:gd name="connsiteX11" fmla="*/ 0 w 424647"/>
                        <a:gd name="connsiteY11" fmla="*/ 114089 h 183458"/>
                        <a:gd name="connsiteX12" fmla="*/ 0 w 424647"/>
                        <a:gd name="connsiteY12" fmla="*/ 71619 h 183458"/>
                        <a:gd name="connsiteX0" fmla="*/ 0 w 424647"/>
                        <a:gd name="connsiteY0" fmla="*/ 71619 h 183458"/>
                        <a:gd name="connsiteX1" fmla="*/ 67437 w 424647"/>
                        <a:gd name="connsiteY1" fmla="*/ 4182 h 183458"/>
                        <a:gd name="connsiteX2" fmla="*/ 129497 w 424647"/>
                        <a:gd name="connsiteY2" fmla="*/ 1941 h 183458"/>
                        <a:gd name="connsiteX3" fmla="*/ 209592 w 424647"/>
                        <a:gd name="connsiteY3" fmla="*/ 0 h 183458"/>
                        <a:gd name="connsiteX4" fmla="*/ 357210 w 424647"/>
                        <a:gd name="connsiteY4" fmla="*/ 4182 h 183458"/>
                        <a:gd name="connsiteX5" fmla="*/ 424647 w 424647"/>
                        <a:gd name="connsiteY5" fmla="*/ 71619 h 183458"/>
                        <a:gd name="connsiteX6" fmla="*/ 424647 w 424647"/>
                        <a:gd name="connsiteY6" fmla="*/ 114089 h 183458"/>
                        <a:gd name="connsiteX7" fmla="*/ 357210 w 424647"/>
                        <a:gd name="connsiteY7" fmla="*/ 181526 h 183458"/>
                        <a:gd name="connsiteX8" fmla="*/ 272364 w 424647"/>
                        <a:gd name="connsiteY8" fmla="*/ 183458 h 183458"/>
                        <a:gd name="connsiteX9" fmla="*/ 211495 w 424647"/>
                        <a:gd name="connsiteY9" fmla="*/ 182894 h 183458"/>
                        <a:gd name="connsiteX10" fmla="*/ 137586 w 424647"/>
                        <a:gd name="connsiteY10" fmla="*/ 183458 h 183458"/>
                        <a:gd name="connsiteX11" fmla="*/ 67437 w 424647"/>
                        <a:gd name="connsiteY11" fmla="*/ 181526 h 183458"/>
                        <a:gd name="connsiteX12" fmla="*/ 0 w 424647"/>
                        <a:gd name="connsiteY12" fmla="*/ 114089 h 183458"/>
                        <a:gd name="connsiteX13" fmla="*/ 0 w 424647"/>
                        <a:gd name="connsiteY13" fmla="*/ 71619 h 183458"/>
                        <a:gd name="connsiteX0" fmla="*/ 0 w 424647"/>
                        <a:gd name="connsiteY0" fmla="*/ 71619 h 183458"/>
                        <a:gd name="connsiteX1" fmla="*/ 67437 w 424647"/>
                        <a:gd name="connsiteY1" fmla="*/ 4182 h 183458"/>
                        <a:gd name="connsiteX2" fmla="*/ 129497 w 424647"/>
                        <a:gd name="connsiteY2" fmla="*/ 1941 h 183458"/>
                        <a:gd name="connsiteX3" fmla="*/ 209592 w 424647"/>
                        <a:gd name="connsiteY3" fmla="*/ 0 h 183458"/>
                        <a:gd name="connsiteX4" fmla="*/ 277833 w 424647"/>
                        <a:gd name="connsiteY4" fmla="*/ 1941 h 183458"/>
                        <a:gd name="connsiteX5" fmla="*/ 357210 w 424647"/>
                        <a:gd name="connsiteY5" fmla="*/ 4182 h 183458"/>
                        <a:gd name="connsiteX6" fmla="*/ 424647 w 424647"/>
                        <a:gd name="connsiteY6" fmla="*/ 71619 h 183458"/>
                        <a:gd name="connsiteX7" fmla="*/ 424647 w 424647"/>
                        <a:gd name="connsiteY7" fmla="*/ 114089 h 183458"/>
                        <a:gd name="connsiteX8" fmla="*/ 357210 w 424647"/>
                        <a:gd name="connsiteY8" fmla="*/ 181526 h 183458"/>
                        <a:gd name="connsiteX9" fmla="*/ 272364 w 424647"/>
                        <a:gd name="connsiteY9" fmla="*/ 183458 h 183458"/>
                        <a:gd name="connsiteX10" fmla="*/ 211495 w 424647"/>
                        <a:gd name="connsiteY10" fmla="*/ 182894 h 183458"/>
                        <a:gd name="connsiteX11" fmla="*/ 137586 w 424647"/>
                        <a:gd name="connsiteY11" fmla="*/ 183458 h 183458"/>
                        <a:gd name="connsiteX12" fmla="*/ 67437 w 424647"/>
                        <a:gd name="connsiteY12" fmla="*/ 181526 h 183458"/>
                        <a:gd name="connsiteX13" fmla="*/ 0 w 424647"/>
                        <a:gd name="connsiteY13" fmla="*/ 114089 h 183458"/>
                        <a:gd name="connsiteX14" fmla="*/ 0 w 424647"/>
                        <a:gd name="connsiteY14" fmla="*/ 71619 h 18345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</a:cxnLst>
                      <a:rect l="l" t="t" r="r" b="b"/>
                      <a:pathLst>
                        <a:path w="424647" h="183458">
                          <a:moveTo>
                            <a:pt x="0" y="71619"/>
                          </a:moveTo>
                          <a:cubicBezTo>
                            <a:pt x="0" y="34375"/>
                            <a:pt x="30193" y="4182"/>
                            <a:pt x="67437" y="4182"/>
                          </a:cubicBezTo>
                          <a:lnTo>
                            <a:pt x="129497" y="1941"/>
                          </a:lnTo>
                          <a:lnTo>
                            <a:pt x="209592" y="0"/>
                          </a:lnTo>
                          <a:lnTo>
                            <a:pt x="277833" y="1941"/>
                          </a:lnTo>
                          <a:lnTo>
                            <a:pt x="357210" y="4182"/>
                          </a:lnTo>
                          <a:cubicBezTo>
                            <a:pt x="394454" y="4182"/>
                            <a:pt x="424647" y="34375"/>
                            <a:pt x="424647" y="71619"/>
                          </a:cubicBezTo>
                          <a:lnTo>
                            <a:pt x="424647" y="114089"/>
                          </a:lnTo>
                          <a:cubicBezTo>
                            <a:pt x="424647" y="151333"/>
                            <a:pt x="394454" y="181526"/>
                            <a:pt x="357210" y="181526"/>
                          </a:cubicBezTo>
                          <a:lnTo>
                            <a:pt x="272364" y="183458"/>
                          </a:lnTo>
                          <a:lnTo>
                            <a:pt x="211495" y="182894"/>
                          </a:lnTo>
                          <a:lnTo>
                            <a:pt x="137586" y="183458"/>
                          </a:lnTo>
                          <a:lnTo>
                            <a:pt x="67437" y="181526"/>
                          </a:lnTo>
                          <a:cubicBezTo>
                            <a:pt x="30193" y="181526"/>
                            <a:pt x="0" y="151333"/>
                            <a:pt x="0" y="114089"/>
                          </a:cubicBezTo>
                          <a:lnTo>
                            <a:pt x="0" y="71619"/>
                          </a:lnTo>
                          <a:close/>
                        </a:path>
                      </a:pathLst>
                    </a:custGeom>
                    <a:blipFill>
                      <a:blip r:embed="rId11"/>
                      <a:stretch>
                        <a:fillRect/>
                      </a:stretch>
                    </a:blipFill>
                    <a:ln w="19050">
                      <a:noFill/>
                    </a:ln>
                  </p:spPr>
                  <p:txBody>
                    <a:bodyPr/>
                    <a:lstStyle/>
                    <a:p>
                      <a:r>
                        <a:rPr lang="en-NZ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75" name="TextBox 74">
                      <a:extLst>
                        <a:ext uri="{FF2B5EF4-FFF2-40B4-BE49-F238E27FC236}">
                          <a16:creationId xmlns:a16="http://schemas.microsoft.com/office/drawing/2014/main" id="{F532E779-1720-1870-B8BB-865E63216BFC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7973980" y="1024177"/>
                      <a:ext cx="216000" cy="180000"/>
                    </a:xfrm>
                    <a:custGeom>
                      <a:avLst/>
                      <a:gdLst>
                        <a:gd name="connsiteX0" fmla="*/ 0 w 424647"/>
                        <a:gd name="connsiteY0" fmla="*/ 67437 h 177344"/>
                        <a:gd name="connsiteX1" fmla="*/ 67437 w 424647"/>
                        <a:gd name="connsiteY1" fmla="*/ 0 h 177344"/>
                        <a:gd name="connsiteX2" fmla="*/ 357210 w 424647"/>
                        <a:gd name="connsiteY2" fmla="*/ 0 h 177344"/>
                        <a:gd name="connsiteX3" fmla="*/ 424647 w 424647"/>
                        <a:gd name="connsiteY3" fmla="*/ 67437 h 177344"/>
                        <a:gd name="connsiteX4" fmla="*/ 424647 w 424647"/>
                        <a:gd name="connsiteY4" fmla="*/ 109907 h 177344"/>
                        <a:gd name="connsiteX5" fmla="*/ 357210 w 424647"/>
                        <a:gd name="connsiteY5" fmla="*/ 177344 h 177344"/>
                        <a:gd name="connsiteX6" fmla="*/ 67437 w 424647"/>
                        <a:gd name="connsiteY6" fmla="*/ 177344 h 177344"/>
                        <a:gd name="connsiteX7" fmla="*/ 0 w 424647"/>
                        <a:gd name="connsiteY7" fmla="*/ 109907 h 177344"/>
                        <a:gd name="connsiteX8" fmla="*/ 0 w 424647"/>
                        <a:gd name="connsiteY8" fmla="*/ 67437 h 177344"/>
                        <a:gd name="connsiteX0" fmla="*/ 0 w 424647"/>
                        <a:gd name="connsiteY0" fmla="*/ 67437 h 177344"/>
                        <a:gd name="connsiteX1" fmla="*/ 67437 w 424647"/>
                        <a:gd name="connsiteY1" fmla="*/ 0 h 177344"/>
                        <a:gd name="connsiteX2" fmla="*/ 357210 w 424647"/>
                        <a:gd name="connsiteY2" fmla="*/ 0 h 177344"/>
                        <a:gd name="connsiteX3" fmla="*/ 424647 w 424647"/>
                        <a:gd name="connsiteY3" fmla="*/ 67437 h 177344"/>
                        <a:gd name="connsiteX4" fmla="*/ 424647 w 424647"/>
                        <a:gd name="connsiteY4" fmla="*/ 109907 h 177344"/>
                        <a:gd name="connsiteX5" fmla="*/ 357210 w 424647"/>
                        <a:gd name="connsiteY5" fmla="*/ 177344 h 177344"/>
                        <a:gd name="connsiteX6" fmla="*/ 137586 w 424647"/>
                        <a:gd name="connsiteY6" fmla="*/ 174513 h 177344"/>
                        <a:gd name="connsiteX7" fmla="*/ 67437 w 424647"/>
                        <a:gd name="connsiteY7" fmla="*/ 177344 h 177344"/>
                        <a:gd name="connsiteX8" fmla="*/ 0 w 424647"/>
                        <a:gd name="connsiteY8" fmla="*/ 109907 h 177344"/>
                        <a:gd name="connsiteX9" fmla="*/ 0 w 424647"/>
                        <a:gd name="connsiteY9" fmla="*/ 67437 h 177344"/>
                        <a:gd name="connsiteX0" fmla="*/ 0 w 424647"/>
                        <a:gd name="connsiteY0" fmla="*/ 67437 h 177344"/>
                        <a:gd name="connsiteX1" fmla="*/ 67437 w 424647"/>
                        <a:gd name="connsiteY1" fmla="*/ 0 h 177344"/>
                        <a:gd name="connsiteX2" fmla="*/ 357210 w 424647"/>
                        <a:gd name="connsiteY2" fmla="*/ 0 h 177344"/>
                        <a:gd name="connsiteX3" fmla="*/ 424647 w 424647"/>
                        <a:gd name="connsiteY3" fmla="*/ 67437 h 177344"/>
                        <a:gd name="connsiteX4" fmla="*/ 424647 w 424647"/>
                        <a:gd name="connsiteY4" fmla="*/ 109907 h 177344"/>
                        <a:gd name="connsiteX5" fmla="*/ 357210 w 424647"/>
                        <a:gd name="connsiteY5" fmla="*/ 177344 h 177344"/>
                        <a:gd name="connsiteX6" fmla="*/ 274746 w 424647"/>
                        <a:gd name="connsiteY6" fmla="*/ 174513 h 177344"/>
                        <a:gd name="connsiteX7" fmla="*/ 137586 w 424647"/>
                        <a:gd name="connsiteY7" fmla="*/ 174513 h 177344"/>
                        <a:gd name="connsiteX8" fmla="*/ 67437 w 424647"/>
                        <a:gd name="connsiteY8" fmla="*/ 177344 h 177344"/>
                        <a:gd name="connsiteX9" fmla="*/ 0 w 424647"/>
                        <a:gd name="connsiteY9" fmla="*/ 109907 h 177344"/>
                        <a:gd name="connsiteX10" fmla="*/ 0 w 424647"/>
                        <a:gd name="connsiteY10" fmla="*/ 67437 h 177344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4746 w 424647"/>
                        <a:gd name="connsiteY6" fmla="*/ 174513 h 179276"/>
                        <a:gd name="connsiteX7" fmla="*/ 137586 w 424647"/>
                        <a:gd name="connsiteY7" fmla="*/ 179276 h 179276"/>
                        <a:gd name="connsiteX8" fmla="*/ 67437 w 424647"/>
                        <a:gd name="connsiteY8" fmla="*/ 177344 h 179276"/>
                        <a:gd name="connsiteX9" fmla="*/ 0 w 424647"/>
                        <a:gd name="connsiteY9" fmla="*/ 109907 h 179276"/>
                        <a:gd name="connsiteX10" fmla="*/ 0 w 424647"/>
                        <a:gd name="connsiteY10" fmla="*/ 67437 h 179276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2364 w 424647"/>
                        <a:gd name="connsiteY6" fmla="*/ 179276 h 179276"/>
                        <a:gd name="connsiteX7" fmla="*/ 137586 w 424647"/>
                        <a:gd name="connsiteY7" fmla="*/ 179276 h 179276"/>
                        <a:gd name="connsiteX8" fmla="*/ 67437 w 424647"/>
                        <a:gd name="connsiteY8" fmla="*/ 177344 h 179276"/>
                        <a:gd name="connsiteX9" fmla="*/ 0 w 424647"/>
                        <a:gd name="connsiteY9" fmla="*/ 109907 h 179276"/>
                        <a:gd name="connsiteX10" fmla="*/ 0 w 424647"/>
                        <a:gd name="connsiteY10" fmla="*/ 67437 h 179276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2364 w 424647"/>
                        <a:gd name="connsiteY6" fmla="*/ 179276 h 179276"/>
                        <a:gd name="connsiteX7" fmla="*/ 137586 w 424647"/>
                        <a:gd name="connsiteY7" fmla="*/ 179276 h 179276"/>
                        <a:gd name="connsiteX8" fmla="*/ 67437 w 424647"/>
                        <a:gd name="connsiteY8" fmla="*/ 177344 h 179276"/>
                        <a:gd name="connsiteX9" fmla="*/ 0 w 424647"/>
                        <a:gd name="connsiteY9" fmla="*/ 109907 h 179276"/>
                        <a:gd name="connsiteX10" fmla="*/ 0 w 424647"/>
                        <a:gd name="connsiteY10" fmla="*/ 67437 h 179276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2364 w 424647"/>
                        <a:gd name="connsiteY6" fmla="*/ 179276 h 179276"/>
                        <a:gd name="connsiteX7" fmla="*/ 137586 w 424647"/>
                        <a:gd name="connsiteY7" fmla="*/ 179276 h 179276"/>
                        <a:gd name="connsiteX8" fmla="*/ 67437 w 424647"/>
                        <a:gd name="connsiteY8" fmla="*/ 177344 h 179276"/>
                        <a:gd name="connsiteX9" fmla="*/ 0 w 424647"/>
                        <a:gd name="connsiteY9" fmla="*/ 109907 h 179276"/>
                        <a:gd name="connsiteX10" fmla="*/ 0 w 424647"/>
                        <a:gd name="connsiteY10" fmla="*/ 67437 h 179276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2364 w 424647"/>
                        <a:gd name="connsiteY6" fmla="*/ 179276 h 179276"/>
                        <a:gd name="connsiteX7" fmla="*/ 199861 w 424647"/>
                        <a:gd name="connsiteY7" fmla="*/ 178712 h 179276"/>
                        <a:gd name="connsiteX8" fmla="*/ 137586 w 424647"/>
                        <a:gd name="connsiteY8" fmla="*/ 179276 h 179276"/>
                        <a:gd name="connsiteX9" fmla="*/ 67437 w 424647"/>
                        <a:gd name="connsiteY9" fmla="*/ 177344 h 179276"/>
                        <a:gd name="connsiteX10" fmla="*/ 0 w 424647"/>
                        <a:gd name="connsiteY10" fmla="*/ 109907 h 179276"/>
                        <a:gd name="connsiteX11" fmla="*/ 0 w 424647"/>
                        <a:gd name="connsiteY11" fmla="*/ 67437 h 179276"/>
                        <a:gd name="connsiteX0" fmla="*/ 0 w 424647"/>
                        <a:gd name="connsiteY0" fmla="*/ 71619 h 183458"/>
                        <a:gd name="connsiteX1" fmla="*/ 67437 w 424647"/>
                        <a:gd name="connsiteY1" fmla="*/ 4182 h 183458"/>
                        <a:gd name="connsiteX2" fmla="*/ 209592 w 424647"/>
                        <a:gd name="connsiteY2" fmla="*/ 0 h 183458"/>
                        <a:gd name="connsiteX3" fmla="*/ 357210 w 424647"/>
                        <a:gd name="connsiteY3" fmla="*/ 4182 h 183458"/>
                        <a:gd name="connsiteX4" fmla="*/ 424647 w 424647"/>
                        <a:gd name="connsiteY4" fmla="*/ 71619 h 183458"/>
                        <a:gd name="connsiteX5" fmla="*/ 424647 w 424647"/>
                        <a:gd name="connsiteY5" fmla="*/ 114089 h 183458"/>
                        <a:gd name="connsiteX6" fmla="*/ 357210 w 424647"/>
                        <a:gd name="connsiteY6" fmla="*/ 181526 h 183458"/>
                        <a:gd name="connsiteX7" fmla="*/ 272364 w 424647"/>
                        <a:gd name="connsiteY7" fmla="*/ 183458 h 183458"/>
                        <a:gd name="connsiteX8" fmla="*/ 199861 w 424647"/>
                        <a:gd name="connsiteY8" fmla="*/ 182894 h 183458"/>
                        <a:gd name="connsiteX9" fmla="*/ 137586 w 424647"/>
                        <a:gd name="connsiteY9" fmla="*/ 183458 h 183458"/>
                        <a:gd name="connsiteX10" fmla="*/ 67437 w 424647"/>
                        <a:gd name="connsiteY10" fmla="*/ 181526 h 183458"/>
                        <a:gd name="connsiteX11" fmla="*/ 0 w 424647"/>
                        <a:gd name="connsiteY11" fmla="*/ 114089 h 183458"/>
                        <a:gd name="connsiteX12" fmla="*/ 0 w 424647"/>
                        <a:gd name="connsiteY12" fmla="*/ 71619 h 183458"/>
                        <a:gd name="connsiteX0" fmla="*/ 0 w 424647"/>
                        <a:gd name="connsiteY0" fmla="*/ 71619 h 183458"/>
                        <a:gd name="connsiteX1" fmla="*/ 67437 w 424647"/>
                        <a:gd name="connsiteY1" fmla="*/ 4182 h 183458"/>
                        <a:gd name="connsiteX2" fmla="*/ 209592 w 424647"/>
                        <a:gd name="connsiteY2" fmla="*/ 0 h 183458"/>
                        <a:gd name="connsiteX3" fmla="*/ 357210 w 424647"/>
                        <a:gd name="connsiteY3" fmla="*/ 4182 h 183458"/>
                        <a:gd name="connsiteX4" fmla="*/ 424647 w 424647"/>
                        <a:gd name="connsiteY4" fmla="*/ 71619 h 183458"/>
                        <a:gd name="connsiteX5" fmla="*/ 424647 w 424647"/>
                        <a:gd name="connsiteY5" fmla="*/ 114089 h 183458"/>
                        <a:gd name="connsiteX6" fmla="*/ 357210 w 424647"/>
                        <a:gd name="connsiteY6" fmla="*/ 181526 h 183458"/>
                        <a:gd name="connsiteX7" fmla="*/ 272364 w 424647"/>
                        <a:gd name="connsiteY7" fmla="*/ 183458 h 183458"/>
                        <a:gd name="connsiteX8" fmla="*/ 211495 w 424647"/>
                        <a:gd name="connsiteY8" fmla="*/ 182894 h 183458"/>
                        <a:gd name="connsiteX9" fmla="*/ 137586 w 424647"/>
                        <a:gd name="connsiteY9" fmla="*/ 183458 h 183458"/>
                        <a:gd name="connsiteX10" fmla="*/ 67437 w 424647"/>
                        <a:gd name="connsiteY10" fmla="*/ 181526 h 183458"/>
                        <a:gd name="connsiteX11" fmla="*/ 0 w 424647"/>
                        <a:gd name="connsiteY11" fmla="*/ 114089 h 183458"/>
                        <a:gd name="connsiteX12" fmla="*/ 0 w 424647"/>
                        <a:gd name="connsiteY12" fmla="*/ 71619 h 183458"/>
                        <a:gd name="connsiteX0" fmla="*/ 0 w 424647"/>
                        <a:gd name="connsiteY0" fmla="*/ 71619 h 183458"/>
                        <a:gd name="connsiteX1" fmla="*/ 67437 w 424647"/>
                        <a:gd name="connsiteY1" fmla="*/ 4182 h 183458"/>
                        <a:gd name="connsiteX2" fmla="*/ 129497 w 424647"/>
                        <a:gd name="connsiteY2" fmla="*/ 1941 h 183458"/>
                        <a:gd name="connsiteX3" fmla="*/ 209592 w 424647"/>
                        <a:gd name="connsiteY3" fmla="*/ 0 h 183458"/>
                        <a:gd name="connsiteX4" fmla="*/ 357210 w 424647"/>
                        <a:gd name="connsiteY4" fmla="*/ 4182 h 183458"/>
                        <a:gd name="connsiteX5" fmla="*/ 424647 w 424647"/>
                        <a:gd name="connsiteY5" fmla="*/ 71619 h 183458"/>
                        <a:gd name="connsiteX6" fmla="*/ 424647 w 424647"/>
                        <a:gd name="connsiteY6" fmla="*/ 114089 h 183458"/>
                        <a:gd name="connsiteX7" fmla="*/ 357210 w 424647"/>
                        <a:gd name="connsiteY7" fmla="*/ 181526 h 183458"/>
                        <a:gd name="connsiteX8" fmla="*/ 272364 w 424647"/>
                        <a:gd name="connsiteY8" fmla="*/ 183458 h 183458"/>
                        <a:gd name="connsiteX9" fmla="*/ 211495 w 424647"/>
                        <a:gd name="connsiteY9" fmla="*/ 182894 h 183458"/>
                        <a:gd name="connsiteX10" fmla="*/ 137586 w 424647"/>
                        <a:gd name="connsiteY10" fmla="*/ 183458 h 183458"/>
                        <a:gd name="connsiteX11" fmla="*/ 67437 w 424647"/>
                        <a:gd name="connsiteY11" fmla="*/ 181526 h 183458"/>
                        <a:gd name="connsiteX12" fmla="*/ 0 w 424647"/>
                        <a:gd name="connsiteY12" fmla="*/ 114089 h 183458"/>
                        <a:gd name="connsiteX13" fmla="*/ 0 w 424647"/>
                        <a:gd name="connsiteY13" fmla="*/ 71619 h 183458"/>
                        <a:gd name="connsiteX0" fmla="*/ 0 w 424647"/>
                        <a:gd name="connsiteY0" fmla="*/ 71619 h 183458"/>
                        <a:gd name="connsiteX1" fmla="*/ 67437 w 424647"/>
                        <a:gd name="connsiteY1" fmla="*/ 4182 h 183458"/>
                        <a:gd name="connsiteX2" fmla="*/ 129497 w 424647"/>
                        <a:gd name="connsiteY2" fmla="*/ 1941 h 183458"/>
                        <a:gd name="connsiteX3" fmla="*/ 209592 w 424647"/>
                        <a:gd name="connsiteY3" fmla="*/ 0 h 183458"/>
                        <a:gd name="connsiteX4" fmla="*/ 277833 w 424647"/>
                        <a:gd name="connsiteY4" fmla="*/ 1941 h 183458"/>
                        <a:gd name="connsiteX5" fmla="*/ 357210 w 424647"/>
                        <a:gd name="connsiteY5" fmla="*/ 4182 h 183458"/>
                        <a:gd name="connsiteX6" fmla="*/ 424647 w 424647"/>
                        <a:gd name="connsiteY6" fmla="*/ 71619 h 183458"/>
                        <a:gd name="connsiteX7" fmla="*/ 424647 w 424647"/>
                        <a:gd name="connsiteY7" fmla="*/ 114089 h 183458"/>
                        <a:gd name="connsiteX8" fmla="*/ 357210 w 424647"/>
                        <a:gd name="connsiteY8" fmla="*/ 181526 h 183458"/>
                        <a:gd name="connsiteX9" fmla="*/ 272364 w 424647"/>
                        <a:gd name="connsiteY9" fmla="*/ 183458 h 183458"/>
                        <a:gd name="connsiteX10" fmla="*/ 211495 w 424647"/>
                        <a:gd name="connsiteY10" fmla="*/ 182894 h 183458"/>
                        <a:gd name="connsiteX11" fmla="*/ 137586 w 424647"/>
                        <a:gd name="connsiteY11" fmla="*/ 183458 h 183458"/>
                        <a:gd name="connsiteX12" fmla="*/ 67437 w 424647"/>
                        <a:gd name="connsiteY12" fmla="*/ 181526 h 183458"/>
                        <a:gd name="connsiteX13" fmla="*/ 0 w 424647"/>
                        <a:gd name="connsiteY13" fmla="*/ 114089 h 183458"/>
                        <a:gd name="connsiteX14" fmla="*/ 0 w 424647"/>
                        <a:gd name="connsiteY14" fmla="*/ 71619 h 18345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</a:cxnLst>
                      <a:rect l="l" t="t" r="r" b="b"/>
                      <a:pathLst>
                        <a:path w="424647" h="183458">
                          <a:moveTo>
                            <a:pt x="0" y="71619"/>
                          </a:moveTo>
                          <a:cubicBezTo>
                            <a:pt x="0" y="34375"/>
                            <a:pt x="30193" y="4182"/>
                            <a:pt x="67437" y="4182"/>
                          </a:cubicBezTo>
                          <a:lnTo>
                            <a:pt x="129497" y="1941"/>
                          </a:lnTo>
                          <a:lnTo>
                            <a:pt x="209592" y="0"/>
                          </a:lnTo>
                          <a:lnTo>
                            <a:pt x="277833" y="1941"/>
                          </a:lnTo>
                          <a:lnTo>
                            <a:pt x="357210" y="4182"/>
                          </a:lnTo>
                          <a:cubicBezTo>
                            <a:pt x="394454" y="4182"/>
                            <a:pt x="424647" y="34375"/>
                            <a:pt x="424647" y="71619"/>
                          </a:cubicBezTo>
                          <a:lnTo>
                            <a:pt x="424647" y="114089"/>
                          </a:lnTo>
                          <a:cubicBezTo>
                            <a:pt x="424647" y="151333"/>
                            <a:pt x="394454" y="181526"/>
                            <a:pt x="357210" y="181526"/>
                          </a:cubicBezTo>
                          <a:lnTo>
                            <a:pt x="272364" y="183458"/>
                          </a:lnTo>
                          <a:lnTo>
                            <a:pt x="211495" y="182894"/>
                          </a:lnTo>
                          <a:lnTo>
                            <a:pt x="137586" y="183458"/>
                          </a:lnTo>
                          <a:lnTo>
                            <a:pt x="67437" y="181526"/>
                          </a:lnTo>
                          <a:cubicBezTo>
                            <a:pt x="30193" y="181526"/>
                            <a:pt x="0" y="151333"/>
                            <a:pt x="0" y="114089"/>
                          </a:cubicBezTo>
                          <a:lnTo>
                            <a:pt x="0" y="71619"/>
                          </a:lnTo>
                          <a:close/>
                        </a:path>
                      </a:pathLst>
                    </a:custGeom>
                    <a:solidFill>
                      <a:schemeClr val="accent6">
                        <a:lumMod val="20000"/>
                        <a:lumOff val="80000"/>
                      </a:schemeClr>
                    </a:solidFill>
                    <a:ln w="19050">
                      <a:noFill/>
                    </a:ln>
                  </p:spPr>
                  <p:txBody>
                    <a:bodyPr wrap="square" lIns="0" tIns="36000" rIns="0" bIns="36000" rtlCol="0" anchor="ctr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Sup>
                              <m:sSubSupPr>
                                <m:ctrlPr>
                                  <a:rPr lang="en-NZ" sz="900" i="1" kern="12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NZ" sz="900" i="1" kern="120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en-NZ" sz="900" b="0" i="1" kern="12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𝑚</m:t>
                                </m:r>
                              </m:sub>
                              <m:sup>
                                <m:r>
                                  <a:rPr lang="en-NZ" sz="900" b="0" i="1" kern="12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1</m:t>
                                </m:r>
                              </m:sup>
                            </m:sSubSup>
                          </m:oMath>
                        </m:oMathPara>
                      </a14:m>
                      <a:endParaRPr lang="en-NZ" sz="900" dirty="0"/>
                    </a:p>
                  </p:txBody>
                </p:sp>
              </mc:Choice>
              <mc:Fallback xmlns="">
                <p:sp>
                  <p:nvSpPr>
                    <p:cNvPr id="75" name="TextBox 74">
                      <a:extLst>
                        <a:ext uri="{FF2B5EF4-FFF2-40B4-BE49-F238E27FC236}">
                          <a16:creationId xmlns:a16="http://schemas.microsoft.com/office/drawing/2014/main" id="{F532E779-1720-1870-B8BB-865E63216BFC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973980" y="1024177"/>
                      <a:ext cx="216000" cy="180000"/>
                    </a:xfrm>
                    <a:custGeom>
                      <a:avLst/>
                      <a:gdLst>
                        <a:gd name="connsiteX0" fmla="*/ 0 w 424647"/>
                        <a:gd name="connsiteY0" fmla="*/ 67437 h 177344"/>
                        <a:gd name="connsiteX1" fmla="*/ 67437 w 424647"/>
                        <a:gd name="connsiteY1" fmla="*/ 0 h 177344"/>
                        <a:gd name="connsiteX2" fmla="*/ 357210 w 424647"/>
                        <a:gd name="connsiteY2" fmla="*/ 0 h 177344"/>
                        <a:gd name="connsiteX3" fmla="*/ 424647 w 424647"/>
                        <a:gd name="connsiteY3" fmla="*/ 67437 h 177344"/>
                        <a:gd name="connsiteX4" fmla="*/ 424647 w 424647"/>
                        <a:gd name="connsiteY4" fmla="*/ 109907 h 177344"/>
                        <a:gd name="connsiteX5" fmla="*/ 357210 w 424647"/>
                        <a:gd name="connsiteY5" fmla="*/ 177344 h 177344"/>
                        <a:gd name="connsiteX6" fmla="*/ 67437 w 424647"/>
                        <a:gd name="connsiteY6" fmla="*/ 177344 h 177344"/>
                        <a:gd name="connsiteX7" fmla="*/ 0 w 424647"/>
                        <a:gd name="connsiteY7" fmla="*/ 109907 h 177344"/>
                        <a:gd name="connsiteX8" fmla="*/ 0 w 424647"/>
                        <a:gd name="connsiteY8" fmla="*/ 67437 h 177344"/>
                        <a:gd name="connsiteX0" fmla="*/ 0 w 424647"/>
                        <a:gd name="connsiteY0" fmla="*/ 67437 h 177344"/>
                        <a:gd name="connsiteX1" fmla="*/ 67437 w 424647"/>
                        <a:gd name="connsiteY1" fmla="*/ 0 h 177344"/>
                        <a:gd name="connsiteX2" fmla="*/ 357210 w 424647"/>
                        <a:gd name="connsiteY2" fmla="*/ 0 h 177344"/>
                        <a:gd name="connsiteX3" fmla="*/ 424647 w 424647"/>
                        <a:gd name="connsiteY3" fmla="*/ 67437 h 177344"/>
                        <a:gd name="connsiteX4" fmla="*/ 424647 w 424647"/>
                        <a:gd name="connsiteY4" fmla="*/ 109907 h 177344"/>
                        <a:gd name="connsiteX5" fmla="*/ 357210 w 424647"/>
                        <a:gd name="connsiteY5" fmla="*/ 177344 h 177344"/>
                        <a:gd name="connsiteX6" fmla="*/ 137586 w 424647"/>
                        <a:gd name="connsiteY6" fmla="*/ 174513 h 177344"/>
                        <a:gd name="connsiteX7" fmla="*/ 67437 w 424647"/>
                        <a:gd name="connsiteY7" fmla="*/ 177344 h 177344"/>
                        <a:gd name="connsiteX8" fmla="*/ 0 w 424647"/>
                        <a:gd name="connsiteY8" fmla="*/ 109907 h 177344"/>
                        <a:gd name="connsiteX9" fmla="*/ 0 w 424647"/>
                        <a:gd name="connsiteY9" fmla="*/ 67437 h 177344"/>
                        <a:gd name="connsiteX0" fmla="*/ 0 w 424647"/>
                        <a:gd name="connsiteY0" fmla="*/ 67437 h 177344"/>
                        <a:gd name="connsiteX1" fmla="*/ 67437 w 424647"/>
                        <a:gd name="connsiteY1" fmla="*/ 0 h 177344"/>
                        <a:gd name="connsiteX2" fmla="*/ 357210 w 424647"/>
                        <a:gd name="connsiteY2" fmla="*/ 0 h 177344"/>
                        <a:gd name="connsiteX3" fmla="*/ 424647 w 424647"/>
                        <a:gd name="connsiteY3" fmla="*/ 67437 h 177344"/>
                        <a:gd name="connsiteX4" fmla="*/ 424647 w 424647"/>
                        <a:gd name="connsiteY4" fmla="*/ 109907 h 177344"/>
                        <a:gd name="connsiteX5" fmla="*/ 357210 w 424647"/>
                        <a:gd name="connsiteY5" fmla="*/ 177344 h 177344"/>
                        <a:gd name="connsiteX6" fmla="*/ 274746 w 424647"/>
                        <a:gd name="connsiteY6" fmla="*/ 174513 h 177344"/>
                        <a:gd name="connsiteX7" fmla="*/ 137586 w 424647"/>
                        <a:gd name="connsiteY7" fmla="*/ 174513 h 177344"/>
                        <a:gd name="connsiteX8" fmla="*/ 67437 w 424647"/>
                        <a:gd name="connsiteY8" fmla="*/ 177344 h 177344"/>
                        <a:gd name="connsiteX9" fmla="*/ 0 w 424647"/>
                        <a:gd name="connsiteY9" fmla="*/ 109907 h 177344"/>
                        <a:gd name="connsiteX10" fmla="*/ 0 w 424647"/>
                        <a:gd name="connsiteY10" fmla="*/ 67437 h 177344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4746 w 424647"/>
                        <a:gd name="connsiteY6" fmla="*/ 174513 h 179276"/>
                        <a:gd name="connsiteX7" fmla="*/ 137586 w 424647"/>
                        <a:gd name="connsiteY7" fmla="*/ 179276 h 179276"/>
                        <a:gd name="connsiteX8" fmla="*/ 67437 w 424647"/>
                        <a:gd name="connsiteY8" fmla="*/ 177344 h 179276"/>
                        <a:gd name="connsiteX9" fmla="*/ 0 w 424647"/>
                        <a:gd name="connsiteY9" fmla="*/ 109907 h 179276"/>
                        <a:gd name="connsiteX10" fmla="*/ 0 w 424647"/>
                        <a:gd name="connsiteY10" fmla="*/ 67437 h 179276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2364 w 424647"/>
                        <a:gd name="connsiteY6" fmla="*/ 179276 h 179276"/>
                        <a:gd name="connsiteX7" fmla="*/ 137586 w 424647"/>
                        <a:gd name="connsiteY7" fmla="*/ 179276 h 179276"/>
                        <a:gd name="connsiteX8" fmla="*/ 67437 w 424647"/>
                        <a:gd name="connsiteY8" fmla="*/ 177344 h 179276"/>
                        <a:gd name="connsiteX9" fmla="*/ 0 w 424647"/>
                        <a:gd name="connsiteY9" fmla="*/ 109907 h 179276"/>
                        <a:gd name="connsiteX10" fmla="*/ 0 w 424647"/>
                        <a:gd name="connsiteY10" fmla="*/ 67437 h 179276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2364 w 424647"/>
                        <a:gd name="connsiteY6" fmla="*/ 179276 h 179276"/>
                        <a:gd name="connsiteX7" fmla="*/ 137586 w 424647"/>
                        <a:gd name="connsiteY7" fmla="*/ 179276 h 179276"/>
                        <a:gd name="connsiteX8" fmla="*/ 67437 w 424647"/>
                        <a:gd name="connsiteY8" fmla="*/ 177344 h 179276"/>
                        <a:gd name="connsiteX9" fmla="*/ 0 w 424647"/>
                        <a:gd name="connsiteY9" fmla="*/ 109907 h 179276"/>
                        <a:gd name="connsiteX10" fmla="*/ 0 w 424647"/>
                        <a:gd name="connsiteY10" fmla="*/ 67437 h 179276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2364 w 424647"/>
                        <a:gd name="connsiteY6" fmla="*/ 179276 h 179276"/>
                        <a:gd name="connsiteX7" fmla="*/ 137586 w 424647"/>
                        <a:gd name="connsiteY7" fmla="*/ 179276 h 179276"/>
                        <a:gd name="connsiteX8" fmla="*/ 67437 w 424647"/>
                        <a:gd name="connsiteY8" fmla="*/ 177344 h 179276"/>
                        <a:gd name="connsiteX9" fmla="*/ 0 w 424647"/>
                        <a:gd name="connsiteY9" fmla="*/ 109907 h 179276"/>
                        <a:gd name="connsiteX10" fmla="*/ 0 w 424647"/>
                        <a:gd name="connsiteY10" fmla="*/ 67437 h 179276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2364 w 424647"/>
                        <a:gd name="connsiteY6" fmla="*/ 179276 h 179276"/>
                        <a:gd name="connsiteX7" fmla="*/ 199861 w 424647"/>
                        <a:gd name="connsiteY7" fmla="*/ 178712 h 179276"/>
                        <a:gd name="connsiteX8" fmla="*/ 137586 w 424647"/>
                        <a:gd name="connsiteY8" fmla="*/ 179276 h 179276"/>
                        <a:gd name="connsiteX9" fmla="*/ 67437 w 424647"/>
                        <a:gd name="connsiteY9" fmla="*/ 177344 h 179276"/>
                        <a:gd name="connsiteX10" fmla="*/ 0 w 424647"/>
                        <a:gd name="connsiteY10" fmla="*/ 109907 h 179276"/>
                        <a:gd name="connsiteX11" fmla="*/ 0 w 424647"/>
                        <a:gd name="connsiteY11" fmla="*/ 67437 h 179276"/>
                        <a:gd name="connsiteX0" fmla="*/ 0 w 424647"/>
                        <a:gd name="connsiteY0" fmla="*/ 71619 h 183458"/>
                        <a:gd name="connsiteX1" fmla="*/ 67437 w 424647"/>
                        <a:gd name="connsiteY1" fmla="*/ 4182 h 183458"/>
                        <a:gd name="connsiteX2" fmla="*/ 209592 w 424647"/>
                        <a:gd name="connsiteY2" fmla="*/ 0 h 183458"/>
                        <a:gd name="connsiteX3" fmla="*/ 357210 w 424647"/>
                        <a:gd name="connsiteY3" fmla="*/ 4182 h 183458"/>
                        <a:gd name="connsiteX4" fmla="*/ 424647 w 424647"/>
                        <a:gd name="connsiteY4" fmla="*/ 71619 h 183458"/>
                        <a:gd name="connsiteX5" fmla="*/ 424647 w 424647"/>
                        <a:gd name="connsiteY5" fmla="*/ 114089 h 183458"/>
                        <a:gd name="connsiteX6" fmla="*/ 357210 w 424647"/>
                        <a:gd name="connsiteY6" fmla="*/ 181526 h 183458"/>
                        <a:gd name="connsiteX7" fmla="*/ 272364 w 424647"/>
                        <a:gd name="connsiteY7" fmla="*/ 183458 h 183458"/>
                        <a:gd name="connsiteX8" fmla="*/ 199861 w 424647"/>
                        <a:gd name="connsiteY8" fmla="*/ 182894 h 183458"/>
                        <a:gd name="connsiteX9" fmla="*/ 137586 w 424647"/>
                        <a:gd name="connsiteY9" fmla="*/ 183458 h 183458"/>
                        <a:gd name="connsiteX10" fmla="*/ 67437 w 424647"/>
                        <a:gd name="connsiteY10" fmla="*/ 181526 h 183458"/>
                        <a:gd name="connsiteX11" fmla="*/ 0 w 424647"/>
                        <a:gd name="connsiteY11" fmla="*/ 114089 h 183458"/>
                        <a:gd name="connsiteX12" fmla="*/ 0 w 424647"/>
                        <a:gd name="connsiteY12" fmla="*/ 71619 h 183458"/>
                        <a:gd name="connsiteX0" fmla="*/ 0 w 424647"/>
                        <a:gd name="connsiteY0" fmla="*/ 71619 h 183458"/>
                        <a:gd name="connsiteX1" fmla="*/ 67437 w 424647"/>
                        <a:gd name="connsiteY1" fmla="*/ 4182 h 183458"/>
                        <a:gd name="connsiteX2" fmla="*/ 209592 w 424647"/>
                        <a:gd name="connsiteY2" fmla="*/ 0 h 183458"/>
                        <a:gd name="connsiteX3" fmla="*/ 357210 w 424647"/>
                        <a:gd name="connsiteY3" fmla="*/ 4182 h 183458"/>
                        <a:gd name="connsiteX4" fmla="*/ 424647 w 424647"/>
                        <a:gd name="connsiteY4" fmla="*/ 71619 h 183458"/>
                        <a:gd name="connsiteX5" fmla="*/ 424647 w 424647"/>
                        <a:gd name="connsiteY5" fmla="*/ 114089 h 183458"/>
                        <a:gd name="connsiteX6" fmla="*/ 357210 w 424647"/>
                        <a:gd name="connsiteY6" fmla="*/ 181526 h 183458"/>
                        <a:gd name="connsiteX7" fmla="*/ 272364 w 424647"/>
                        <a:gd name="connsiteY7" fmla="*/ 183458 h 183458"/>
                        <a:gd name="connsiteX8" fmla="*/ 211495 w 424647"/>
                        <a:gd name="connsiteY8" fmla="*/ 182894 h 183458"/>
                        <a:gd name="connsiteX9" fmla="*/ 137586 w 424647"/>
                        <a:gd name="connsiteY9" fmla="*/ 183458 h 183458"/>
                        <a:gd name="connsiteX10" fmla="*/ 67437 w 424647"/>
                        <a:gd name="connsiteY10" fmla="*/ 181526 h 183458"/>
                        <a:gd name="connsiteX11" fmla="*/ 0 w 424647"/>
                        <a:gd name="connsiteY11" fmla="*/ 114089 h 183458"/>
                        <a:gd name="connsiteX12" fmla="*/ 0 w 424647"/>
                        <a:gd name="connsiteY12" fmla="*/ 71619 h 183458"/>
                        <a:gd name="connsiteX0" fmla="*/ 0 w 424647"/>
                        <a:gd name="connsiteY0" fmla="*/ 71619 h 183458"/>
                        <a:gd name="connsiteX1" fmla="*/ 67437 w 424647"/>
                        <a:gd name="connsiteY1" fmla="*/ 4182 h 183458"/>
                        <a:gd name="connsiteX2" fmla="*/ 129497 w 424647"/>
                        <a:gd name="connsiteY2" fmla="*/ 1941 h 183458"/>
                        <a:gd name="connsiteX3" fmla="*/ 209592 w 424647"/>
                        <a:gd name="connsiteY3" fmla="*/ 0 h 183458"/>
                        <a:gd name="connsiteX4" fmla="*/ 357210 w 424647"/>
                        <a:gd name="connsiteY4" fmla="*/ 4182 h 183458"/>
                        <a:gd name="connsiteX5" fmla="*/ 424647 w 424647"/>
                        <a:gd name="connsiteY5" fmla="*/ 71619 h 183458"/>
                        <a:gd name="connsiteX6" fmla="*/ 424647 w 424647"/>
                        <a:gd name="connsiteY6" fmla="*/ 114089 h 183458"/>
                        <a:gd name="connsiteX7" fmla="*/ 357210 w 424647"/>
                        <a:gd name="connsiteY7" fmla="*/ 181526 h 183458"/>
                        <a:gd name="connsiteX8" fmla="*/ 272364 w 424647"/>
                        <a:gd name="connsiteY8" fmla="*/ 183458 h 183458"/>
                        <a:gd name="connsiteX9" fmla="*/ 211495 w 424647"/>
                        <a:gd name="connsiteY9" fmla="*/ 182894 h 183458"/>
                        <a:gd name="connsiteX10" fmla="*/ 137586 w 424647"/>
                        <a:gd name="connsiteY10" fmla="*/ 183458 h 183458"/>
                        <a:gd name="connsiteX11" fmla="*/ 67437 w 424647"/>
                        <a:gd name="connsiteY11" fmla="*/ 181526 h 183458"/>
                        <a:gd name="connsiteX12" fmla="*/ 0 w 424647"/>
                        <a:gd name="connsiteY12" fmla="*/ 114089 h 183458"/>
                        <a:gd name="connsiteX13" fmla="*/ 0 w 424647"/>
                        <a:gd name="connsiteY13" fmla="*/ 71619 h 183458"/>
                        <a:gd name="connsiteX0" fmla="*/ 0 w 424647"/>
                        <a:gd name="connsiteY0" fmla="*/ 71619 h 183458"/>
                        <a:gd name="connsiteX1" fmla="*/ 67437 w 424647"/>
                        <a:gd name="connsiteY1" fmla="*/ 4182 h 183458"/>
                        <a:gd name="connsiteX2" fmla="*/ 129497 w 424647"/>
                        <a:gd name="connsiteY2" fmla="*/ 1941 h 183458"/>
                        <a:gd name="connsiteX3" fmla="*/ 209592 w 424647"/>
                        <a:gd name="connsiteY3" fmla="*/ 0 h 183458"/>
                        <a:gd name="connsiteX4" fmla="*/ 277833 w 424647"/>
                        <a:gd name="connsiteY4" fmla="*/ 1941 h 183458"/>
                        <a:gd name="connsiteX5" fmla="*/ 357210 w 424647"/>
                        <a:gd name="connsiteY5" fmla="*/ 4182 h 183458"/>
                        <a:gd name="connsiteX6" fmla="*/ 424647 w 424647"/>
                        <a:gd name="connsiteY6" fmla="*/ 71619 h 183458"/>
                        <a:gd name="connsiteX7" fmla="*/ 424647 w 424647"/>
                        <a:gd name="connsiteY7" fmla="*/ 114089 h 183458"/>
                        <a:gd name="connsiteX8" fmla="*/ 357210 w 424647"/>
                        <a:gd name="connsiteY8" fmla="*/ 181526 h 183458"/>
                        <a:gd name="connsiteX9" fmla="*/ 272364 w 424647"/>
                        <a:gd name="connsiteY9" fmla="*/ 183458 h 183458"/>
                        <a:gd name="connsiteX10" fmla="*/ 211495 w 424647"/>
                        <a:gd name="connsiteY10" fmla="*/ 182894 h 183458"/>
                        <a:gd name="connsiteX11" fmla="*/ 137586 w 424647"/>
                        <a:gd name="connsiteY11" fmla="*/ 183458 h 183458"/>
                        <a:gd name="connsiteX12" fmla="*/ 67437 w 424647"/>
                        <a:gd name="connsiteY12" fmla="*/ 181526 h 183458"/>
                        <a:gd name="connsiteX13" fmla="*/ 0 w 424647"/>
                        <a:gd name="connsiteY13" fmla="*/ 114089 h 183458"/>
                        <a:gd name="connsiteX14" fmla="*/ 0 w 424647"/>
                        <a:gd name="connsiteY14" fmla="*/ 71619 h 18345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</a:cxnLst>
                      <a:rect l="l" t="t" r="r" b="b"/>
                      <a:pathLst>
                        <a:path w="424647" h="183458">
                          <a:moveTo>
                            <a:pt x="0" y="71619"/>
                          </a:moveTo>
                          <a:cubicBezTo>
                            <a:pt x="0" y="34375"/>
                            <a:pt x="30193" y="4182"/>
                            <a:pt x="67437" y="4182"/>
                          </a:cubicBezTo>
                          <a:lnTo>
                            <a:pt x="129497" y="1941"/>
                          </a:lnTo>
                          <a:lnTo>
                            <a:pt x="209592" y="0"/>
                          </a:lnTo>
                          <a:lnTo>
                            <a:pt x="277833" y="1941"/>
                          </a:lnTo>
                          <a:lnTo>
                            <a:pt x="357210" y="4182"/>
                          </a:lnTo>
                          <a:cubicBezTo>
                            <a:pt x="394454" y="4182"/>
                            <a:pt x="424647" y="34375"/>
                            <a:pt x="424647" y="71619"/>
                          </a:cubicBezTo>
                          <a:lnTo>
                            <a:pt x="424647" y="114089"/>
                          </a:lnTo>
                          <a:cubicBezTo>
                            <a:pt x="424647" y="151333"/>
                            <a:pt x="394454" y="181526"/>
                            <a:pt x="357210" y="181526"/>
                          </a:cubicBezTo>
                          <a:lnTo>
                            <a:pt x="272364" y="183458"/>
                          </a:lnTo>
                          <a:lnTo>
                            <a:pt x="211495" y="182894"/>
                          </a:lnTo>
                          <a:lnTo>
                            <a:pt x="137586" y="183458"/>
                          </a:lnTo>
                          <a:lnTo>
                            <a:pt x="67437" y="181526"/>
                          </a:lnTo>
                          <a:cubicBezTo>
                            <a:pt x="30193" y="181526"/>
                            <a:pt x="0" y="151333"/>
                            <a:pt x="0" y="114089"/>
                          </a:cubicBezTo>
                          <a:lnTo>
                            <a:pt x="0" y="71619"/>
                          </a:lnTo>
                          <a:close/>
                        </a:path>
                      </a:pathLst>
                    </a:custGeom>
                    <a:blipFill>
                      <a:blip r:embed="rId12"/>
                      <a:stretch>
                        <a:fillRect/>
                      </a:stretch>
                    </a:blipFill>
                    <a:ln w="19050">
                      <a:noFill/>
                    </a:ln>
                  </p:spPr>
                  <p:txBody>
                    <a:bodyPr/>
                    <a:lstStyle/>
                    <a:p>
                      <a:r>
                        <a:rPr lang="en-NZ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grpSp>
              <p:nvGrpSpPr>
                <p:cNvPr id="77" name="Group 76">
                  <a:extLst>
                    <a:ext uri="{FF2B5EF4-FFF2-40B4-BE49-F238E27FC236}">
                      <a16:creationId xmlns:a16="http://schemas.microsoft.com/office/drawing/2014/main" id="{72268758-9FA4-8ABF-6F3E-100EE48F2349}"/>
                    </a:ext>
                  </a:extLst>
                </p:cNvPr>
                <p:cNvGrpSpPr/>
                <p:nvPr/>
              </p:nvGrpSpPr>
              <p:grpSpPr>
                <a:xfrm>
                  <a:off x="7441868" y="1024177"/>
                  <a:ext cx="540000" cy="180000"/>
                  <a:chOff x="7400328" y="1038715"/>
                  <a:chExt cx="540000" cy="180000"/>
                </a:xfrm>
              </p:grpSpPr>
              <p:cxnSp>
                <p:nvCxnSpPr>
                  <p:cNvPr id="76" name="Straight Arrow Connector 75">
                    <a:extLst>
                      <a:ext uri="{FF2B5EF4-FFF2-40B4-BE49-F238E27FC236}">
                        <a16:creationId xmlns:a16="http://schemas.microsoft.com/office/drawing/2014/main" id="{DD46579F-AB6C-EAB6-8F69-6396E23FBEC2}"/>
                      </a:ext>
                    </a:extLst>
                  </p:cNvPr>
                  <p:cNvCxnSpPr>
                    <a:cxnSpLocks noChangeAspect="1"/>
                  </p:cNvCxnSpPr>
                  <p:nvPr/>
                </p:nvCxnSpPr>
                <p:spPr>
                  <a:xfrm>
                    <a:off x="7400328" y="1128715"/>
                    <a:ext cx="540000" cy="0"/>
                  </a:xfrm>
                  <a:prstGeom prst="straightConnector1">
                    <a:avLst/>
                  </a:prstGeom>
                  <a:ln w="12700">
                    <a:solidFill>
                      <a:schemeClr val="accent1"/>
                    </a:solidFill>
                    <a:headEnd type="none" w="sm" len="sm"/>
                    <a:tailEnd type="stealth" w="sm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2" name="Rectangle: Rounded Corners 1">
                        <a:extLst>
                          <a:ext uri="{FF2B5EF4-FFF2-40B4-BE49-F238E27FC236}">
                            <a16:creationId xmlns:a16="http://schemas.microsoft.com/office/drawing/2014/main" id="{E2DB165C-4B98-1D5E-25A5-D1A41D127FF6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7510005" y="1038715"/>
                        <a:ext cx="288000" cy="180000"/>
                      </a:xfrm>
                      <a:prstGeom prst="roundRect">
                        <a:avLst>
                          <a:gd name="adj" fmla="val 22549"/>
                        </a:avLst>
                      </a:prstGeom>
                      <a:gradFill flip="none" rotWithShape="1">
                        <a:gsLst>
                          <a:gs pos="53900">
                            <a:schemeClr val="bg1"/>
                          </a:gs>
                          <a:gs pos="11000">
                            <a:srgbClr val="FFCC66"/>
                          </a:gs>
                          <a:gs pos="89000">
                            <a:srgbClr val="FFCC66"/>
                          </a:gs>
                        </a:gsLst>
                        <a:lin ang="0" scaled="1"/>
                        <a:tileRect/>
                      </a:gradFill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14:m>
                          <m:oMathPara xmlns:m="http://schemas.openxmlformats.org/officeDocument/2006/math">
                            <m:oMathParaPr>
                              <m:jc m:val="center"/>
                            </m:oMathParaPr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NZ" sz="900" i="1" kern="120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NZ" sz="900" i="1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𝑅𝑒</m:t>
                                  </m:r>
                                </m:e>
                                <m:sub>
                                  <m:r>
                                    <a:rPr lang="en-NZ" sz="900" b="0" i="1" kern="120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𝑚</m:t>
                                  </m:r>
                                </m:sub>
                                <m:sup>
                                  <m:r>
                                    <a:rPr lang="en-NZ" sz="900" b="0" i="1" kern="120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1</m:t>
                                  </m:r>
                                </m:sup>
                              </m:sSubSup>
                            </m:oMath>
                          </m:oMathPara>
                        </a14:m>
                        <a:endParaRPr lang="en-NZ" sz="900" b="1" dirty="0">
                          <a:solidFill>
                            <a:schemeClr val="accent4">
                              <a:lumMod val="50000"/>
                            </a:schemeClr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2" name="Rectangle: Rounded Corners 1">
                        <a:extLst>
                          <a:ext uri="{FF2B5EF4-FFF2-40B4-BE49-F238E27FC236}">
                            <a16:creationId xmlns:a16="http://schemas.microsoft.com/office/drawing/2014/main" id="{E2DB165C-4B98-1D5E-25A5-D1A41D127FF6}"/>
                          </a:ext>
                        </a:extLst>
                      </p:cNvPr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7510005" y="1038715"/>
                        <a:ext cx="288000" cy="180000"/>
                      </a:xfrm>
                      <a:prstGeom prst="roundRect">
                        <a:avLst>
                          <a:gd name="adj" fmla="val 22549"/>
                        </a:avLst>
                      </a:prstGeom>
                      <a:blipFill>
                        <a:blip r:embed="rId13"/>
                        <a:stretch>
                          <a:fillRect l="-4082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NZ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</p:grpSp>
          <p:cxnSp>
            <p:nvCxnSpPr>
              <p:cNvPr id="78" name="Straight Arrow Connector 77">
                <a:extLst>
                  <a:ext uri="{FF2B5EF4-FFF2-40B4-BE49-F238E27FC236}">
                    <a16:creationId xmlns:a16="http://schemas.microsoft.com/office/drawing/2014/main" id="{9FAEE9D1-BD92-3ECF-8BB7-F39AF8A8216C}"/>
                  </a:ext>
                </a:extLst>
              </p:cNvPr>
              <p:cNvCxnSpPr>
                <a:cxnSpLocks noChangeAspect="1"/>
              </p:cNvCxnSpPr>
              <p:nvPr/>
            </p:nvCxnSpPr>
            <p:spPr>
              <a:xfrm>
                <a:off x="6570000" y="1115726"/>
                <a:ext cx="648000" cy="0"/>
              </a:xfrm>
              <a:prstGeom prst="straightConnector1">
                <a:avLst/>
              </a:prstGeom>
              <a:ln w="12700">
                <a:solidFill>
                  <a:schemeClr val="accent1"/>
                </a:solidFill>
                <a:headEnd type="none" w="sm" len="sm"/>
                <a:tailEnd type="stealth" w="sm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5" name="Group 184">
                <a:extLst>
                  <a:ext uri="{FF2B5EF4-FFF2-40B4-BE49-F238E27FC236}">
                    <a16:creationId xmlns:a16="http://schemas.microsoft.com/office/drawing/2014/main" id="{31973E6D-24AD-C139-76EA-080717D2676B}"/>
                  </a:ext>
                </a:extLst>
              </p:cNvPr>
              <p:cNvGrpSpPr/>
              <p:nvPr/>
            </p:nvGrpSpPr>
            <p:grpSpPr>
              <a:xfrm>
                <a:off x="7038000" y="1202636"/>
                <a:ext cx="403868" cy="2914026"/>
                <a:chOff x="7038000" y="1202636"/>
                <a:chExt cx="403868" cy="2914026"/>
              </a:xfrm>
            </p:grpSpPr>
            <p:cxnSp>
              <p:nvCxnSpPr>
                <p:cNvPr id="86" name="Straight Arrow Connector 85">
                  <a:extLst>
                    <a:ext uri="{FF2B5EF4-FFF2-40B4-BE49-F238E27FC236}">
                      <a16:creationId xmlns:a16="http://schemas.microsoft.com/office/drawing/2014/main" id="{09519805-DF31-71F4-8185-364BD1EEFE40}"/>
                    </a:ext>
                  </a:extLst>
                </p:cNvPr>
                <p:cNvCxnSpPr>
                  <a:cxnSpLocks noChangeAspect="1"/>
                </p:cNvCxnSpPr>
                <p:nvPr/>
              </p:nvCxnSpPr>
              <p:spPr>
                <a:xfrm>
                  <a:off x="7038000" y="1463373"/>
                  <a:ext cx="180000" cy="0"/>
                </a:xfrm>
                <a:prstGeom prst="straightConnector1">
                  <a:avLst/>
                </a:prstGeom>
                <a:ln w="19050">
                  <a:solidFill>
                    <a:srgbClr val="FF00FF"/>
                  </a:solidFill>
                  <a:headEnd type="none" w="sm" len="sm"/>
                  <a:tailEnd type="stealth" w="sm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84" name="Group 183">
                  <a:extLst>
                    <a:ext uri="{FF2B5EF4-FFF2-40B4-BE49-F238E27FC236}">
                      <a16:creationId xmlns:a16="http://schemas.microsoft.com/office/drawing/2014/main" id="{2B0AFAF6-9CCC-F009-F1E1-99C828698CA3}"/>
                    </a:ext>
                  </a:extLst>
                </p:cNvPr>
                <p:cNvGrpSpPr/>
                <p:nvPr/>
              </p:nvGrpSpPr>
              <p:grpSpPr>
                <a:xfrm>
                  <a:off x="7225868" y="1202636"/>
                  <a:ext cx="216000" cy="2914026"/>
                  <a:chOff x="7225868" y="1202636"/>
                  <a:chExt cx="216000" cy="2914026"/>
                </a:xfrm>
              </p:grpSpPr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23" name="TextBox 22">
                        <a:extLst>
                          <a:ext uri="{FF2B5EF4-FFF2-40B4-BE49-F238E27FC236}">
                            <a16:creationId xmlns:a16="http://schemas.microsoft.com/office/drawing/2014/main" id="{2651F658-491A-92D4-2BE5-00FA1CA95609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7225868" y="1381040"/>
                        <a:ext cx="216000" cy="177344"/>
                      </a:xfrm>
                      <a:prstGeom prst="roundRect">
                        <a:avLst>
                          <a:gd name="adj" fmla="val 38026"/>
                        </a:avLst>
                      </a:prstGeom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ln w="12700">
                        <a:solidFill>
                          <a:srgbClr val="FF0000"/>
                        </a:solidFill>
                      </a:ln>
                    </p:spPr>
                    <p:txBody>
                      <a:bodyPr wrap="square" lIns="0" tIns="0" rIns="0" bIns="0" rtlCol="0" anchor="ctr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NZ" sz="900" i="1" kern="120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NZ" sz="900" i="1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𝑞</m:t>
                                  </m:r>
                                </m:e>
                                <m:sub>
                                  <m:r>
                                    <a:rPr lang="en-NZ" sz="900" b="0" i="1" kern="120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𝑜</m:t>
                                  </m:r>
                                </m:sub>
                                <m:sup>
                                  <m:r>
                                    <a:rPr lang="en-NZ" sz="90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𝐿</m:t>
                                  </m:r>
                                </m:sup>
                              </m:sSubSup>
                            </m:oMath>
                          </m:oMathPara>
                        </a14:m>
                        <a:endParaRPr lang="en-NZ" sz="900" dirty="0">
                          <a:solidFill>
                            <a:schemeClr val="tx1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23" name="TextBox 22">
                        <a:extLst>
                          <a:ext uri="{FF2B5EF4-FFF2-40B4-BE49-F238E27FC236}">
                            <a16:creationId xmlns:a16="http://schemas.microsoft.com/office/drawing/2014/main" id="{2651F658-491A-92D4-2BE5-00FA1CA95609}"/>
                          </a:ext>
                        </a:extLst>
                      </p:cNvPr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7225868" y="1381040"/>
                        <a:ext cx="216000" cy="177344"/>
                      </a:xfrm>
                      <a:prstGeom prst="roundRect">
                        <a:avLst>
                          <a:gd name="adj" fmla="val 38026"/>
                        </a:avLst>
                      </a:prstGeom>
                      <a:blipFill>
                        <a:blip r:embed="rId14"/>
                        <a:stretch>
                          <a:fillRect b="-6452"/>
                        </a:stretch>
                      </a:blipFill>
                      <a:ln w="12700">
                        <a:solidFill>
                          <a:srgbClr val="FF0000"/>
                        </a:solidFill>
                      </a:ln>
                    </p:spPr>
                    <p:txBody>
                      <a:bodyPr/>
                      <a:lstStyle/>
                      <a:p>
                        <a:r>
                          <a:rPr lang="en-NZ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p:cxnSp>
                <p:nvCxnSpPr>
                  <p:cNvPr id="84" name="Straight Arrow Connector 83">
                    <a:extLst>
                      <a:ext uri="{FF2B5EF4-FFF2-40B4-BE49-F238E27FC236}">
                        <a16:creationId xmlns:a16="http://schemas.microsoft.com/office/drawing/2014/main" id="{F2A743D5-FEFE-82AB-E03C-485D05D87AA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7333868" y="1202636"/>
                    <a:ext cx="0" cy="180000"/>
                  </a:xfrm>
                  <a:prstGeom prst="straightConnector1">
                    <a:avLst/>
                  </a:prstGeom>
                  <a:ln w="12700">
                    <a:solidFill>
                      <a:srgbClr val="0070C0"/>
                    </a:solidFill>
                    <a:headEnd w="sm" len="sm"/>
                    <a:tailEnd type="stealth" w="sm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" name="Straight Arrow Connector 84">
                    <a:extLst>
                      <a:ext uri="{FF2B5EF4-FFF2-40B4-BE49-F238E27FC236}">
                        <a16:creationId xmlns:a16="http://schemas.microsoft.com/office/drawing/2014/main" id="{7820BBCD-E525-F20F-C10F-A10FCC5A2CE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7333868" y="1571277"/>
                    <a:ext cx="0" cy="396000"/>
                  </a:xfrm>
                  <a:prstGeom prst="straightConnector1">
                    <a:avLst/>
                  </a:prstGeom>
                  <a:ln w="12700">
                    <a:solidFill>
                      <a:srgbClr val="0070C0"/>
                    </a:solidFill>
                    <a:headEnd w="sm" len="sm"/>
                    <a:tailEnd type="stealth" w="sm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9" name="Straight Arrow Connector 88">
                    <a:extLst>
                      <a:ext uri="{FF2B5EF4-FFF2-40B4-BE49-F238E27FC236}">
                        <a16:creationId xmlns:a16="http://schemas.microsoft.com/office/drawing/2014/main" id="{0BF99733-3B0F-EB6F-815C-7D824DF1CD9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7333868" y="2064662"/>
                    <a:ext cx="0" cy="2052000"/>
                  </a:xfrm>
                  <a:prstGeom prst="straightConnector1">
                    <a:avLst/>
                  </a:prstGeom>
                  <a:ln w="12700">
                    <a:solidFill>
                      <a:srgbClr val="0070C0"/>
                    </a:solidFill>
                    <a:headEnd w="sm" len="sm"/>
                    <a:tailEnd type="none" w="sm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80" name="Group 179">
                <a:extLst>
                  <a:ext uri="{FF2B5EF4-FFF2-40B4-BE49-F238E27FC236}">
                    <a16:creationId xmlns:a16="http://schemas.microsoft.com/office/drawing/2014/main" id="{D81EE8E1-3B07-7DCA-1E36-66BB639EFD8E}"/>
                  </a:ext>
                </a:extLst>
              </p:cNvPr>
              <p:cNvGrpSpPr/>
              <p:nvPr/>
            </p:nvGrpSpPr>
            <p:grpSpPr>
              <a:xfrm>
                <a:off x="6125340" y="4076970"/>
                <a:ext cx="4270316" cy="252000"/>
                <a:chOff x="6125340" y="4076970"/>
                <a:chExt cx="4270316" cy="252000"/>
              </a:xfrm>
            </p:grpSpPr>
            <p:grpSp>
              <p:nvGrpSpPr>
                <p:cNvPr id="57" name="Group 56">
                  <a:extLst>
                    <a:ext uri="{FF2B5EF4-FFF2-40B4-BE49-F238E27FC236}">
                      <a16:creationId xmlns:a16="http://schemas.microsoft.com/office/drawing/2014/main" id="{4214817B-DBEA-1BFC-BC5C-F544CDB93E85}"/>
                    </a:ext>
                  </a:extLst>
                </p:cNvPr>
                <p:cNvGrpSpPr/>
                <p:nvPr/>
              </p:nvGrpSpPr>
              <p:grpSpPr>
                <a:xfrm>
                  <a:off x="7430117" y="4112970"/>
                  <a:ext cx="540000" cy="180000"/>
                  <a:chOff x="8134324" y="2856411"/>
                  <a:chExt cx="540000" cy="180000"/>
                </a:xfrm>
              </p:grpSpPr>
              <p:cxnSp>
                <p:nvCxnSpPr>
                  <p:cNvPr id="56" name="Straight Arrow Connector 55">
                    <a:extLst>
                      <a:ext uri="{FF2B5EF4-FFF2-40B4-BE49-F238E27FC236}">
                        <a16:creationId xmlns:a16="http://schemas.microsoft.com/office/drawing/2014/main" id="{1A72F995-17A6-DD12-D0BA-922C3D825518}"/>
                      </a:ext>
                    </a:extLst>
                  </p:cNvPr>
                  <p:cNvCxnSpPr>
                    <a:cxnSpLocks noChangeAspect="1"/>
                  </p:cNvCxnSpPr>
                  <p:nvPr/>
                </p:nvCxnSpPr>
                <p:spPr>
                  <a:xfrm flipH="1">
                    <a:off x="8134324" y="2946411"/>
                    <a:ext cx="540000" cy="0"/>
                  </a:xfrm>
                  <a:prstGeom prst="straightConnector1">
                    <a:avLst/>
                  </a:prstGeom>
                  <a:ln w="12700">
                    <a:solidFill>
                      <a:schemeClr val="accent1"/>
                    </a:solidFill>
                    <a:headEnd type="none" w="sm" len="sm"/>
                    <a:tailEnd type="stealth" w="sm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7" name="Rectangle: Rounded Corners 6">
                        <a:extLst>
                          <a:ext uri="{FF2B5EF4-FFF2-40B4-BE49-F238E27FC236}">
                            <a16:creationId xmlns:a16="http://schemas.microsoft.com/office/drawing/2014/main" id="{60CCEFAC-740F-146A-E9EB-7A416B9B4BF7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8287994" y="2856411"/>
                        <a:ext cx="288000" cy="180000"/>
                      </a:xfrm>
                      <a:prstGeom prst="roundRect">
                        <a:avLst>
                          <a:gd name="adj" fmla="val 22549"/>
                        </a:avLst>
                      </a:prstGeom>
                      <a:gradFill flip="none" rotWithShape="1">
                        <a:gsLst>
                          <a:gs pos="53900">
                            <a:schemeClr val="bg1"/>
                          </a:gs>
                          <a:gs pos="11000">
                            <a:srgbClr val="FFCC66"/>
                          </a:gs>
                          <a:gs pos="89000">
                            <a:srgbClr val="FFCC66"/>
                          </a:gs>
                        </a:gsLst>
                        <a:lin ang="0" scaled="1"/>
                        <a:tileRect/>
                      </a:gradFill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14:m>
                          <m:oMathPara xmlns:m="http://schemas.openxmlformats.org/officeDocument/2006/math">
                            <m:oMathParaPr>
                              <m:jc m:val="center"/>
                            </m:oMathParaPr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NZ" sz="900" i="1" kern="120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NZ" sz="900" i="1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𝑅𝑒</m:t>
                                  </m:r>
                                </m:e>
                                <m:sub>
                                  <m:r>
                                    <a:rPr lang="en-NZ" sz="900" b="0" i="1" kern="120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𝑚</m:t>
                                  </m:r>
                                </m:sub>
                                <m:sup>
                                  <m:r>
                                    <a:rPr lang="en-NZ" sz="900" b="0" i="1" kern="120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5</m:t>
                                  </m:r>
                                </m:sup>
                              </m:sSubSup>
                            </m:oMath>
                          </m:oMathPara>
                        </a14:m>
                        <a:endParaRPr lang="en-NZ" sz="900" b="1" dirty="0">
                          <a:solidFill>
                            <a:schemeClr val="accent4">
                              <a:lumMod val="50000"/>
                            </a:schemeClr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7" name="Rectangle: Rounded Corners 6">
                        <a:extLst>
                          <a:ext uri="{FF2B5EF4-FFF2-40B4-BE49-F238E27FC236}">
                            <a16:creationId xmlns:a16="http://schemas.microsoft.com/office/drawing/2014/main" id="{60CCEFAC-740F-146A-E9EB-7A416B9B4BF7}"/>
                          </a:ext>
                        </a:extLst>
                      </p:cNvPr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8287994" y="2856411"/>
                        <a:ext cx="288000" cy="180000"/>
                      </a:xfrm>
                      <a:prstGeom prst="roundRect">
                        <a:avLst>
                          <a:gd name="adj" fmla="val 22549"/>
                        </a:avLst>
                      </a:prstGeom>
                      <a:blipFill>
                        <a:blip r:embed="rId15"/>
                        <a:stretch>
                          <a:fillRect l="-2000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NZ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7" name="TextBox 16">
                      <a:extLst>
                        <a:ext uri="{FF2B5EF4-FFF2-40B4-BE49-F238E27FC236}">
                          <a16:creationId xmlns:a16="http://schemas.microsoft.com/office/drawing/2014/main" id="{C0A81A13-C84A-CDFC-03C8-48A03CCD2330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8331480" y="4100587"/>
                      <a:ext cx="216000" cy="204766"/>
                    </a:xfrm>
                    <a:prstGeom prst="roundRect">
                      <a:avLst>
                        <a:gd name="adj" fmla="val 38026"/>
                      </a:avLst>
                    </a:prstGeom>
                    <a:solidFill>
                      <a:schemeClr val="accent6">
                        <a:lumMod val="20000"/>
                        <a:lumOff val="80000"/>
                      </a:schemeClr>
                    </a:solidFill>
                    <a:ln w="12700">
                      <a:solidFill>
                        <a:srgbClr val="FF0000"/>
                      </a:solidFill>
                    </a:ln>
                  </p:spPr>
                  <p:txBody>
                    <a:bodyPr wrap="square" lIns="0" tIns="0" rIns="0" bIns="0" rtlCol="0" anchor="ctr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Sup>
                              <m:sSubSupPr>
                                <m:ctrlPr>
                                  <a:rPr lang="en-NZ" sz="900" i="1" kern="12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NZ" sz="900" i="1" kern="120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en-NZ" sz="900" b="0" i="1" kern="12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𝑚</m:t>
                                </m:r>
                              </m:sub>
                              <m:sup>
                                <m:sSub>
                                  <m:sSubPr>
                                    <m:ctrlPr>
                                      <a:rPr lang="en-NZ" sz="9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NZ" sz="9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NZ" sz="9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𝐿</m:t>
                                    </m:r>
                                  </m:sub>
                                </m:sSub>
                              </m:sup>
                            </m:sSubSup>
                          </m:oMath>
                        </m:oMathPara>
                      </a14:m>
                      <a:endParaRPr lang="en-NZ" sz="900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7" name="TextBox 16">
                      <a:extLst>
                        <a:ext uri="{FF2B5EF4-FFF2-40B4-BE49-F238E27FC236}">
                          <a16:creationId xmlns:a16="http://schemas.microsoft.com/office/drawing/2014/main" id="{C0A81A13-C84A-CDFC-03C8-48A03CCD2330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8331480" y="4100587"/>
                      <a:ext cx="216000" cy="204766"/>
                    </a:xfrm>
                    <a:prstGeom prst="roundRect">
                      <a:avLst>
                        <a:gd name="adj" fmla="val 38026"/>
                      </a:avLst>
                    </a:prstGeom>
                    <a:blipFill>
                      <a:blip r:embed="rId16"/>
                      <a:stretch>
                        <a:fillRect l="-5405" b="-5714"/>
                      </a:stretch>
                    </a:blipFill>
                    <a:ln w="12700">
                      <a:solidFill>
                        <a:srgbClr val="FF0000"/>
                      </a:solidFill>
                    </a:ln>
                  </p:spPr>
                  <p:txBody>
                    <a:bodyPr/>
                    <a:lstStyle/>
                    <a:p>
                      <a:r>
                        <a:rPr lang="en-NZ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4" name="TextBox 33">
                      <a:extLst>
                        <a:ext uri="{FF2B5EF4-FFF2-40B4-BE49-F238E27FC236}">
                          <a16:creationId xmlns:a16="http://schemas.microsoft.com/office/drawing/2014/main" id="{277891F2-0CDE-6141-F9FD-2F26EB1AAD5F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7225868" y="4112970"/>
                      <a:ext cx="216000" cy="180000"/>
                    </a:xfrm>
                    <a:custGeom>
                      <a:avLst/>
                      <a:gdLst>
                        <a:gd name="connsiteX0" fmla="*/ 0 w 424647"/>
                        <a:gd name="connsiteY0" fmla="*/ 67437 h 177344"/>
                        <a:gd name="connsiteX1" fmla="*/ 67437 w 424647"/>
                        <a:gd name="connsiteY1" fmla="*/ 0 h 177344"/>
                        <a:gd name="connsiteX2" fmla="*/ 357210 w 424647"/>
                        <a:gd name="connsiteY2" fmla="*/ 0 h 177344"/>
                        <a:gd name="connsiteX3" fmla="*/ 424647 w 424647"/>
                        <a:gd name="connsiteY3" fmla="*/ 67437 h 177344"/>
                        <a:gd name="connsiteX4" fmla="*/ 424647 w 424647"/>
                        <a:gd name="connsiteY4" fmla="*/ 109907 h 177344"/>
                        <a:gd name="connsiteX5" fmla="*/ 357210 w 424647"/>
                        <a:gd name="connsiteY5" fmla="*/ 177344 h 177344"/>
                        <a:gd name="connsiteX6" fmla="*/ 67437 w 424647"/>
                        <a:gd name="connsiteY6" fmla="*/ 177344 h 177344"/>
                        <a:gd name="connsiteX7" fmla="*/ 0 w 424647"/>
                        <a:gd name="connsiteY7" fmla="*/ 109907 h 177344"/>
                        <a:gd name="connsiteX8" fmla="*/ 0 w 424647"/>
                        <a:gd name="connsiteY8" fmla="*/ 67437 h 177344"/>
                        <a:gd name="connsiteX0" fmla="*/ 0 w 424647"/>
                        <a:gd name="connsiteY0" fmla="*/ 67437 h 177344"/>
                        <a:gd name="connsiteX1" fmla="*/ 67437 w 424647"/>
                        <a:gd name="connsiteY1" fmla="*/ 0 h 177344"/>
                        <a:gd name="connsiteX2" fmla="*/ 357210 w 424647"/>
                        <a:gd name="connsiteY2" fmla="*/ 0 h 177344"/>
                        <a:gd name="connsiteX3" fmla="*/ 424647 w 424647"/>
                        <a:gd name="connsiteY3" fmla="*/ 67437 h 177344"/>
                        <a:gd name="connsiteX4" fmla="*/ 424647 w 424647"/>
                        <a:gd name="connsiteY4" fmla="*/ 109907 h 177344"/>
                        <a:gd name="connsiteX5" fmla="*/ 357210 w 424647"/>
                        <a:gd name="connsiteY5" fmla="*/ 177344 h 177344"/>
                        <a:gd name="connsiteX6" fmla="*/ 137586 w 424647"/>
                        <a:gd name="connsiteY6" fmla="*/ 174513 h 177344"/>
                        <a:gd name="connsiteX7" fmla="*/ 67437 w 424647"/>
                        <a:gd name="connsiteY7" fmla="*/ 177344 h 177344"/>
                        <a:gd name="connsiteX8" fmla="*/ 0 w 424647"/>
                        <a:gd name="connsiteY8" fmla="*/ 109907 h 177344"/>
                        <a:gd name="connsiteX9" fmla="*/ 0 w 424647"/>
                        <a:gd name="connsiteY9" fmla="*/ 67437 h 177344"/>
                        <a:gd name="connsiteX0" fmla="*/ 0 w 424647"/>
                        <a:gd name="connsiteY0" fmla="*/ 67437 h 177344"/>
                        <a:gd name="connsiteX1" fmla="*/ 67437 w 424647"/>
                        <a:gd name="connsiteY1" fmla="*/ 0 h 177344"/>
                        <a:gd name="connsiteX2" fmla="*/ 357210 w 424647"/>
                        <a:gd name="connsiteY2" fmla="*/ 0 h 177344"/>
                        <a:gd name="connsiteX3" fmla="*/ 424647 w 424647"/>
                        <a:gd name="connsiteY3" fmla="*/ 67437 h 177344"/>
                        <a:gd name="connsiteX4" fmla="*/ 424647 w 424647"/>
                        <a:gd name="connsiteY4" fmla="*/ 109907 h 177344"/>
                        <a:gd name="connsiteX5" fmla="*/ 357210 w 424647"/>
                        <a:gd name="connsiteY5" fmla="*/ 177344 h 177344"/>
                        <a:gd name="connsiteX6" fmla="*/ 274746 w 424647"/>
                        <a:gd name="connsiteY6" fmla="*/ 174513 h 177344"/>
                        <a:gd name="connsiteX7" fmla="*/ 137586 w 424647"/>
                        <a:gd name="connsiteY7" fmla="*/ 174513 h 177344"/>
                        <a:gd name="connsiteX8" fmla="*/ 67437 w 424647"/>
                        <a:gd name="connsiteY8" fmla="*/ 177344 h 177344"/>
                        <a:gd name="connsiteX9" fmla="*/ 0 w 424647"/>
                        <a:gd name="connsiteY9" fmla="*/ 109907 h 177344"/>
                        <a:gd name="connsiteX10" fmla="*/ 0 w 424647"/>
                        <a:gd name="connsiteY10" fmla="*/ 67437 h 177344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4746 w 424647"/>
                        <a:gd name="connsiteY6" fmla="*/ 174513 h 179276"/>
                        <a:gd name="connsiteX7" fmla="*/ 137586 w 424647"/>
                        <a:gd name="connsiteY7" fmla="*/ 179276 h 179276"/>
                        <a:gd name="connsiteX8" fmla="*/ 67437 w 424647"/>
                        <a:gd name="connsiteY8" fmla="*/ 177344 h 179276"/>
                        <a:gd name="connsiteX9" fmla="*/ 0 w 424647"/>
                        <a:gd name="connsiteY9" fmla="*/ 109907 h 179276"/>
                        <a:gd name="connsiteX10" fmla="*/ 0 w 424647"/>
                        <a:gd name="connsiteY10" fmla="*/ 67437 h 179276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2364 w 424647"/>
                        <a:gd name="connsiteY6" fmla="*/ 179276 h 179276"/>
                        <a:gd name="connsiteX7" fmla="*/ 137586 w 424647"/>
                        <a:gd name="connsiteY7" fmla="*/ 179276 h 179276"/>
                        <a:gd name="connsiteX8" fmla="*/ 67437 w 424647"/>
                        <a:gd name="connsiteY8" fmla="*/ 177344 h 179276"/>
                        <a:gd name="connsiteX9" fmla="*/ 0 w 424647"/>
                        <a:gd name="connsiteY9" fmla="*/ 109907 h 179276"/>
                        <a:gd name="connsiteX10" fmla="*/ 0 w 424647"/>
                        <a:gd name="connsiteY10" fmla="*/ 67437 h 179276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2364 w 424647"/>
                        <a:gd name="connsiteY6" fmla="*/ 179276 h 179276"/>
                        <a:gd name="connsiteX7" fmla="*/ 137586 w 424647"/>
                        <a:gd name="connsiteY7" fmla="*/ 179276 h 179276"/>
                        <a:gd name="connsiteX8" fmla="*/ 67437 w 424647"/>
                        <a:gd name="connsiteY8" fmla="*/ 177344 h 179276"/>
                        <a:gd name="connsiteX9" fmla="*/ 0 w 424647"/>
                        <a:gd name="connsiteY9" fmla="*/ 109907 h 179276"/>
                        <a:gd name="connsiteX10" fmla="*/ 0 w 424647"/>
                        <a:gd name="connsiteY10" fmla="*/ 67437 h 179276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2364 w 424647"/>
                        <a:gd name="connsiteY6" fmla="*/ 179276 h 179276"/>
                        <a:gd name="connsiteX7" fmla="*/ 137586 w 424647"/>
                        <a:gd name="connsiteY7" fmla="*/ 179276 h 179276"/>
                        <a:gd name="connsiteX8" fmla="*/ 67437 w 424647"/>
                        <a:gd name="connsiteY8" fmla="*/ 177344 h 179276"/>
                        <a:gd name="connsiteX9" fmla="*/ 0 w 424647"/>
                        <a:gd name="connsiteY9" fmla="*/ 109907 h 179276"/>
                        <a:gd name="connsiteX10" fmla="*/ 0 w 424647"/>
                        <a:gd name="connsiteY10" fmla="*/ 67437 h 179276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2364 w 424647"/>
                        <a:gd name="connsiteY6" fmla="*/ 179276 h 179276"/>
                        <a:gd name="connsiteX7" fmla="*/ 199861 w 424647"/>
                        <a:gd name="connsiteY7" fmla="*/ 178712 h 179276"/>
                        <a:gd name="connsiteX8" fmla="*/ 137586 w 424647"/>
                        <a:gd name="connsiteY8" fmla="*/ 179276 h 179276"/>
                        <a:gd name="connsiteX9" fmla="*/ 67437 w 424647"/>
                        <a:gd name="connsiteY9" fmla="*/ 177344 h 179276"/>
                        <a:gd name="connsiteX10" fmla="*/ 0 w 424647"/>
                        <a:gd name="connsiteY10" fmla="*/ 109907 h 179276"/>
                        <a:gd name="connsiteX11" fmla="*/ 0 w 424647"/>
                        <a:gd name="connsiteY11" fmla="*/ 67437 h 179276"/>
                        <a:gd name="connsiteX0" fmla="*/ 0 w 424647"/>
                        <a:gd name="connsiteY0" fmla="*/ 71619 h 183458"/>
                        <a:gd name="connsiteX1" fmla="*/ 67437 w 424647"/>
                        <a:gd name="connsiteY1" fmla="*/ 4182 h 183458"/>
                        <a:gd name="connsiteX2" fmla="*/ 209592 w 424647"/>
                        <a:gd name="connsiteY2" fmla="*/ 0 h 183458"/>
                        <a:gd name="connsiteX3" fmla="*/ 357210 w 424647"/>
                        <a:gd name="connsiteY3" fmla="*/ 4182 h 183458"/>
                        <a:gd name="connsiteX4" fmla="*/ 424647 w 424647"/>
                        <a:gd name="connsiteY4" fmla="*/ 71619 h 183458"/>
                        <a:gd name="connsiteX5" fmla="*/ 424647 w 424647"/>
                        <a:gd name="connsiteY5" fmla="*/ 114089 h 183458"/>
                        <a:gd name="connsiteX6" fmla="*/ 357210 w 424647"/>
                        <a:gd name="connsiteY6" fmla="*/ 181526 h 183458"/>
                        <a:gd name="connsiteX7" fmla="*/ 272364 w 424647"/>
                        <a:gd name="connsiteY7" fmla="*/ 183458 h 183458"/>
                        <a:gd name="connsiteX8" fmla="*/ 199861 w 424647"/>
                        <a:gd name="connsiteY8" fmla="*/ 182894 h 183458"/>
                        <a:gd name="connsiteX9" fmla="*/ 137586 w 424647"/>
                        <a:gd name="connsiteY9" fmla="*/ 183458 h 183458"/>
                        <a:gd name="connsiteX10" fmla="*/ 67437 w 424647"/>
                        <a:gd name="connsiteY10" fmla="*/ 181526 h 183458"/>
                        <a:gd name="connsiteX11" fmla="*/ 0 w 424647"/>
                        <a:gd name="connsiteY11" fmla="*/ 114089 h 183458"/>
                        <a:gd name="connsiteX12" fmla="*/ 0 w 424647"/>
                        <a:gd name="connsiteY12" fmla="*/ 71619 h 183458"/>
                        <a:gd name="connsiteX0" fmla="*/ 0 w 424647"/>
                        <a:gd name="connsiteY0" fmla="*/ 71619 h 183458"/>
                        <a:gd name="connsiteX1" fmla="*/ 67437 w 424647"/>
                        <a:gd name="connsiteY1" fmla="*/ 4182 h 183458"/>
                        <a:gd name="connsiteX2" fmla="*/ 209592 w 424647"/>
                        <a:gd name="connsiteY2" fmla="*/ 0 h 183458"/>
                        <a:gd name="connsiteX3" fmla="*/ 357210 w 424647"/>
                        <a:gd name="connsiteY3" fmla="*/ 4182 h 183458"/>
                        <a:gd name="connsiteX4" fmla="*/ 424647 w 424647"/>
                        <a:gd name="connsiteY4" fmla="*/ 71619 h 183458"/>
                        <a:gd name="connsiteX5" fmla="*/ 424647 w 424647"/>
                        <a:gd name="connsiteY5" fmla="*/ 114089 h 183458"/>
                        <a:gd name="connsiteX6" fmla="*/ 357210 w 424647"/>
                        <a:gd name="connsiteY6" fmla="*/ 181526 h 183458"/>
                        <a:gd name="connsiteX7" fmla="*/ 272364 w 424647"/>
                        <a:gd name="connsiteY7" fmla="*/ 183458 h 183458"/>
                        <a:gd name="connsiteX8" fmla="*/ 211495 w 424647"/>
                        <a:gd name="connsiteY8" fmla="*/ 182894 h 183458"/>
                        <a:gd name="connsiteX9" fmla="*/ 137586 w 424647"/>
                        <a:gd name="connsiteY9" fmla="*/ 183458 h 183458"/>
                        <a:gd name="connsiteX10" fmla="*/ 67437 w 424647"/>
                        <a:gd name="connsiteY10" fmla="*/ 181526 h 183458"/>
                        <a:gd name="connsiteX11" fmla="*/ 0 w 424647"/>
                        <a:gd name="connsiteY11" fmla="*/ 114089 h 183458"/>
                        <a:gd name="connsiteX12" fmla="*/ 0 w 424647"/>
                        <a:gd name="connsiteY12" fmla="*/ 71619 h 183458"/>
                        <a:gd name="connsiteX0" fmla="*/ 0 w 424647"/>
                        <a:gd name="connsiteY0" fmla="*/ 71619 h 183458"/>
                        <a:gd name="connsiteX1" fmla="*/ 67437 w 424647"/>
                        <a:gd name="connsiteY1" fmla="*/ 4182 h 183458"/>
                        <a:gd name="connsiteX2" fmla="*/ 129497 w 424647"/>
                        <a:gd name="connsiteY2" fmla="*/ 1941 h 183458"/>
                        <a:gd name="connsiteX3" fmla="*/ 209592 w 424647"/>
                        <a:gd name="connsiteY3" fmla="*/ 0 h 183458"/>
                        <a:gd name="connsiteX4" fmla="*/ 357210 w 424647"/>
                        <a:gd name="connsiteY4" fmla="*/ 4182 h 183458"/>
                        <a:gd name="connsiteX5" fmla="*/ 424647 w 424647"/>
                        <a:gd name="connsiteY5" fmla="*/ 71619 h 183458"/>
                        <a:gd name="connsiteX6" fmla="*/ 424647 w 424647"/>
                        <a:gd name="connsiteY6" fmla="*/ 114089 h 183458"/>
                        <a:gd name="connsiteX7" fmla="*/ 357210 w 424647"/>
                        <a:gd name="connsiteY7" fmla="*/ 181526 h 183458"/>
                        <a:gd name="connsiteX8" fmla="*/ 272364 w 424647"/>
                        <a:gd name="connsiteY8" fmla="*/ 183458 h 183458"/>
                        <a:gd name="connsiteX9" fmla="*/ 211495 w 424647"/>
                        <a:gd name="connsiteY9" fmla="*/ 182894 h 183458"/>
                        <a:gd name="connsiteX10" fmla="*/ 137586 w 424647"/>
                        <a:gd name="connsiteY10" fmla="*/ 183458 h 183458"/>
                        <a:gd name="connsiteX11" fmla="*/ 67437 w 424647"/>
                        <a:gd name="connsiteY11" fmla="*/ 181526 h 183458"/>
                        <a:gd name="connsiteX12" fmla="*/ 0 w 424647"/>
                        <a:gd name="connsiteY12" fmla="*/ 114089 h 183458"/>
                        <a:gd name="connsiteX13" fmla="*/ 0 w 424647"/>
                        <a:gd name="connsiteY13" fmla="*/ 71619 h 183458"/>
                        <a:gd name="connsiteX0" fmla="*/ 0 w 424647"/>
                        <a:gd name="connsiteY0" fmla="*/ 71619 h 183458"/>
                        <a:gd name="connsiteX1" fmla="*/ 67437 w 424647"/>
                        <a:gd name="connsiteY1" fmla="*/ 4182 h 183458"/>
                        <a:gd name="connsiteX2" fmla="*/ 129497 w 424647"/>
                        <a:gd name="connsiteY2" fmla="*/ 1941 h 183458"/>
                        <a:gd name="connsiteX3" fmla="*/ 209592 w 424647"/>
                        <a:gd name="connsiteY3" fmla="*/ 0 h 183458"/>
                        <a:gd name="connsiteX4" fmla="*/ 277833 w 424647"/>
                        <a:gd name="connsiteY4" fmla="*/ 1941 h 183458"/>
                        <a:gd name="connsiteX5" fmla="*/ 357210 w 424647"/>
                        <a:gd name="connsiteY5" fmla="*/ 4182 h 183458"/>
                        <a:gd name="connsiteX6" fmla="*/ 424647 w 424647"/>
                        <a:gd name="connsiteY6" fmla="*/ 71619 h 183458"/>
                        <a:gd name="connsiteX7" fmla="*/ 424647 w 424647"/>
                        <a:gd name="connsiteY7" fmla="*/ 114089 h 183458"/>
                        <a:gd name="connsiteX8" fmla="*/ 357210 w 424647"/>
                        <a:gd name="connsiteY8" fmla="*/ 181526 h 183458"/>
                        <a:gd name="connsiteX9" fmla="*/ 272364 w 424647"/>
                        <a:gd name="connsiteY9" fmla="*/ 183458 h 183458"/>
                        <a:gd name="connsiteX10" fmla="*/ 211495 w 424647"/>
                        <a:gd name="connsiteY10" fmla="*/ 182894 h 183458"/>
                        <a:gd name="connsiteX11" fmla="*/ 137586 w 424647"/>
                        <a:gd name="connsiteY11" fmla="*/ 183458 h 183458"/>
                        <a:gd name="connsiteX12" fmla="*/ 67437 w 424647"/>
                        <a:gd name="connsiteY12" fmla="*/ 181526 h 183458"/>
                        <a:gd name="connsiteX13" fmla="*/ 0 w 424647"/>
                        <a:gd name="connsiteY13" fmla="*/ 114089 h 183458"/>
                        <a:gd name="connsiteX14" fmla="*/ 0 w 424647"/>
                        <a:gd name="connsiteY14" fmla="*/ 71619 h 18345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</a:cxnLst>
                      <a:rect l="l" t="t" r="r" b="b"/>
                      <a:pathLst>
                        <a:path w="424647" h="183458">
                          <a:moveTo>
                            <a:pt x="0" y="71619"/>
                          </a:moveTo>
                          <a:cubicBezTo>
                            <a:pt x="0" y="34375"/>
                            <a:pt x="30193" y="4182"/>
                            <a:pt x="67437" y="4182"/>
                          </a:cubicBezTo>
                          <a:lnTo>
                            <a:pt x="129497" y="1941"/>
                          </a:lnTo>
                          <a:lnTo>
                            <a:pt x="209592" y="0"/>
                          </a:lnTo>
                          <a:lnTo>
                            <a:pt x="277833" y="1941"/>
                          </a:lnTo>
                          <a:lnTo>
                            <a:pt x="357210" y="4182"/>
                          </a:lnTo>
                          <a:cubicBezTo>
                            <a:pt x="394454" y="4182"/>
                            <a:pt x="424647" y="34375"/>
                            <a:pt x="424647" y="71619"/>
                          </a:cubicBezTo>
                          <a:lnTo>
                            <a:pt x="424647" y="114089"/>
                          </a:lnTo>
                          <a:cubicBezTo>
                            <a:pt x="424647" y="151333"/>
                            <a:pt x="394454" y="181526"/>
                            <a:pt x="357210" y="181526"/>
                          </a:cubicBezTo>
                          <a:lnTo>
                            <a:pt x="272364" y="183458"/>
                          </a:lnTo>
                          <a:lnTo>
                            <a:pt x="211495" y="182894"/>
                          </a:lnTo>
                          <a:lnTo>
                            <a:pt x="137586" y="183458"/>
                          </a:lnTo>
                          <a:lnTo>
                            <a:pt x="67437" y="181526"/>
                          </a:lnTo>
                          <a:cubicBezTo>
                            <a:pt x="30193" y="181526"/>
                            <a:pt x="0" y="151333"/>
                            <a:pt x="0" y="114089"/>
                          </a:cubicBezTo>
                          <a:lnTo>
                            <a:pt x="0" y="71619"/>
                          </a:lnTo>
                          <a:close/>
                        </a:path>
                      </a:pathLst>
                    </a:custGeom>
                    <a:solidFill>
                      <a:schemeClr val="accent6">
                        <a:lumMod val="20000"/>
                        <a:lumOff val="80000"/>
                      </a:schemeClr>
                    </a:solidFill>
                    <a:ln w="19050">
                      <a:noFill/>
                    </a:ln>
                  </p:spPr>
                  <p:txBody>
                    <a:bodyPr wrap="square" lIns="0" tIns="36000" rIns="0" bIns="36000" rtlCol="0" anchor="ctr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Sup>
                              <m:sSubSupPr>
                                <m:ctrlPr>
                                  <a:rPr lang="en-NZ" sz="900" i="1" kern="12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NZ" sz="900" i="1" kern="120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en-NZ" sz="900" b="0" i="1" kern="12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𝑚</m:t>
                                </m:r>
                              </m:sub>
                              <m:sup>
                                <m:r>
                                  <a:rPr lang="en-NZ" sz="900" b="0" i="1" kern="12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5</m:t>
                                </m:r>
                              </m:sup>
                            </m:sSubSup>
                          </m:oMath>
                        </m:oMathPara>
                      </a14:m>
                      <a:endParaRPr lang="en-NZ" sz="900" dirty="0"/>
                    </a:p>
                  </p:txBody>
                </p:sp>
              </mc:Choice>
              <mc:Fallback xmlns="">
                <p:sp>
                  <p:nvSpPr>
                    <p:cNvPr id="34" name="TextBox 33">
                      <a:extLst>
                        <a:ext uri="{FF2B5EF4-FFF2-40B4-BE49-F238E27FC236}">
                          <a16:creationId xmlns:a16="http://schemas.microsoft.com/office/drawing/2014/main" id="{277891F2-0CDE-6141-F9FD-2F26EB1AAD5F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225868" y="4112970"/>
                      <a:ext cx="216000" cy="180000"/>
                    </a:xfrm>
                    <a:custGeom>
                      <a:avLst/>
                      <a:gdLst>
                        <a:gd name="connsiteX0" fmla="*/ 0 w 424647"/>
                        <a:gd name="connsiteY0" fmla="*/ 67437 h 177344"/>
                        <a:gd name="connsiteX1" fmla="*/ 67437 w 424647"/>
                        <a:gd name="connsiteY1" fmla="*/ 0 h 177344"/>
                        <a:gd name="connsiteX2" fmla="*/ 357210 w 424647"/>
                        <a:gd name="connsiteY2" fmla="*/ 0 h 177344"/>
                        <a:gd name="connsiteX3" fmla="*/ 424647 w 424647"/>
                        <a:gd name="connsiteY3" fmla="*/ 67437 h 177344"/>
                        <a:gd name="connsiteX4" fmla="*/ 424647 w 424647"/>
                        <a:gd name="connsiteY4" fmla="*/ 109907 h 177344"/>
                        <a:gd name="connsiteX5" fmla="*/ 357210 w 424647"/>
                        <a:gd name="connsiteY5" fmla="*/ 177344 h 177344"/>
                        <a:gd name="connsiteX6" fmla="*/ 67437 w 424647"/>
                        <a:gd name="connsiteY6" fmla="*/ 177344 h 177344"/>
                        <a:gd name="connsiteX7" fmla="*/ 0 w 424647"/>
                        <a:gd name="connsiteY7" fmla="*/ 109907 h 177344"/>
                        <a:gd name="connsiteX8" fmla="*/ 0 w 424647"/>
                        <a:gd name="connsiteY8" fmla="*/ 67437 h 177344"/>
                        <a:gd name="connsiteX0" fmla="*/ 0 w 424647"/>
                        <a:gd name="connsiteY0" fmla="*/ 67437 h 177344"/>
                        <a:gd name="connsiteX1" fmla="*/ 67437 w 424647"/>
                        <a:gd name="connsiteY1" fmla="*/ 0 h 177344"/>
                        <a:gd name="connsiteX2" fmla="*/ 357210 w 424647"/>
                        <a:gd name="connsiteY2" fmla="*/ 0 h 177344"/>
                        <a:gd name="connsiteX3" fmla="*/ 424647 w 424647"/>
                        <a:gd name="connsiteY3" fmla="*/ 67437 h 177344"/>
                        <a:gd name="connsiteX4" fmla="*/ 424647 w 424647"/>
                        <a:gd name="connsiteY4" fmla="*/ 109907 h 177344"/>
                        <a:gd name="connsiteX5" fmla="*/ 357210 w 424647"/>
                        <a:gd name="connsiteY5" fmla="*/ 177344 h 177344"/>
                        <a:gd name="connsiteX6" fmla="*/ 137586 w 424647"/>
                        <a:gd name="connsiteY6" fmla="*/ 174513 h 177344"/>
                        <a:gd name="connsiteX7" fmla="*/ 67437 w 424647"/>
                        <a:gd name="connsiteY7" fmla="*/ 177344 h 177344"/>
                        <a:gd name="connsiteX8" fmla="*/ 0 w 424647"/>
                        <a:gd name="connsiteY8" fmla="*/ 109907 h 177344"/>
                        <a:gd name="connsiteX9" fmla="*/ 0 w 424647"/>
                        <a:gd name="connsiteY9" fmla="*/ 67437 h 177344"/>
                        <a:gd name="connsiteX0" fmla="*/ 0 w 424647"/>
                        <a:gd name="connsiteY0" fmla="*/ 67437 h 177344"/>
                        <a:gd name="connsiteX1" fmla="*/ 67437 w 424647"/>
                        <a:gd name="connsiteY1" fmla="*/ 0 h 177344"/>
                        <a:gd name="connsiteX2" fmla="*/ 357210 w 424647"/>
                        <a:gd name="connsiteY2" fmla="*/ 0 h 177344"/>
                        <a:gd name="connsiteX3" fmla="*/ 424647 w 424647"/>
                        <a:gd name="connsiteY3" fmla="*/ 67437 h 177344"/>
                        <a:gd name="connsiteX4" fmla="*/ 424647 w 424647"/>
                        <a:gd name="connsiteY4" fmla="*/ 109907 h 177344"/>
                        <a:gd name="connsiteX5" fmla="*/ 357210 w 424647"/>
                        <a:gd name="connsiteY5" fmla="*/ 177344 h 177344"/>
                        <a:gd name="connsiteX6" fmla="*/ 274746 w 424647"/>
                        <a:gd name="connsiteY6" fmla="*/ 174513 h 177344"/>
                        <a:gd name="connsiteX7" fmla="*/ 137586 w 424647"/>
                        <a:gd name="connsiteY7" fmla="*/ 174513 h 177344"/>
                        <a:gd name="connsiteX8" fmla="*/ 67437 w 424647"/>
                        <a:gd name="connsiteY8" fmla="*/ 177344 h 177344"/>
                        <a:gd name="connsiteX9" fmla="*/ 0 w 424647"/>
                        <a:gd name="connsiteY9" fmla="*/ 109907 h 177344"/>
                        <a:gd name="connsiteX10" fmla="*/ 0 w 424647"/>
                        <a:gd name="connsiteY10" fmla="*/ 67437 h 177344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4746 w 424647"/>
                        <a:gd name="connsiteY6" fmla="*/ 174513 h 179276"/>
                        <a:gd name="connsiteX7" fmla="*/ 137586 w 424647"/>
                        <a:gd name="connsiteY7" fmla="*/ 179276 h 179276"/>
                        <a:gd name="connsiteX8" fmla="*/ 67437 w 424647"/>
                        <a:gd name="connsiteY8" fmla="*/ 177344 h 179276"/>
                        <a:gd name="connsiteX9" fmla="*/ 0 w 424647"/>
                        <a:gd name="connsiteY9" fmla="*/ 109907 h 179276"/>
                        <a:gd name="connsiteX10" fmla="*/ 0 w 424647"/>
                        <a:gd name="connsiteY10" fmla="*/ 67437 h 179276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2364 w 424647"/>
                        <a:gd name="connsiteY6" fmla="*/ 179276 h 179276"/>
                        <a:gd name="connsiteX7" fmla="*/ 137586 w 424647"/>
                        <a:gd name="connsiteY7" fmla="*/ 179276 h 179276"/>
                        <a:gd name="connsiteX8" fmla="*/ 67437 w 424647"/>
                        <a:gd name="connsiteY8" fmla="*/ 177344 h 179276"/>
                        <a:gd name="connsiteX9" fmla="*/ 0 w 424647"/>
                        <a:gd name="connsiteY9" fmla="*/ 109907 h 179276"/>
                        <a:gd name="connsiteX10" fmla="*/ 0 w 424647"/>
                        <a:gd name="connsiteY10" fmla="*/ 67437 h 179276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2364 w 424647"/>
                        <a:gd name="connsiteY6" fmla="*/ 179276 h 179276"/>
                        <a:gd name="connsiteX7" fmla="*/ 137586 w 424647"/>
                        <a:gd name="connsiteY7" fmla="*/ 179276 h 179276"/>
                        <a:gd name="connsiteX8" fmla="*/ 67437 w 424647"/>
                        <a:gd name="connsiteY8" fmla="*/ 177344 h 179276"/>
                        <a:gd name="connsiteX9" fmla="*/ 0 w 424647"/>
                        <a:gd name="connsiteY9" fmla="*/ 109907 h 179276"/>
                        <a:gd name="connsiteX10" fmla="*/ 0 w 424647"/>
                        <a:gd name="connsiteY10" fmla="*/ 67437 h 179276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2364 w 424647"/>
                        <a:gd name="connsiteY6" fmla="*/ 179276 h 179276"/>
                        <a:gd name="connsiteX7" fmla="*/ 137586 w 424647"/>
                        <a:gd name="connsiteY7" fmla="*/ 179276 h 179276"/>
                        <a:gd name="connsiteX8" fmla="*/ 67437 w 424647"/>
                        <a:gd name="connsiteY8" fmla="*/ 177344 h 179276"/>
                        <a:gd name="connsiteX9" fmla="*/ 0 w 424647"/>
                        <a:gd name="connsiteY9" fmla="*/ 109907 h 179276"/>
                        <a:gd name="connsiteX10" fmla="*/ 0 w 424647"/>
                        <a:gd name="connsiteY10" fmla="*/ 67437 h 179276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2364 w 424647"/>
                        <a:gd name="connsiteY6" fmla="*/ 179276 h 179276"/>
                        <a:gd name="connsiteX7" fmla="*/ 199861 w 424647"/>
                        <a:gd name="connsiteY7" fmla="*/ 178712 h 179276"/>
                        <a:gd name="connsiteX8" fmla="*/ 137586 w 424647"/>
                        <a:gd name="connsiteY8" fmla="*/ 179276 h 179276"/>
                        <a:gd name="connsiteX9" fmla="*/ 67437 w 424647"/>
                        <a:gd name="connsiteY9" fmla="*/ 177344 h 179276"/>
                        <a:gd name="connsiteX10" fmla="*/ 0 w 424647"/>
                        <a:gd name="connsiteY10" fmla="*/ 109907 h 179276"/>
                        <a:gd name="connsiteX11" fmla="*/ 0 w 424647"/>
                        <a:gd name="connsiteY11" fmla="*/ 67437 h 179276"/>
                        <a:gd name="connsiteX0" fmla="*/ 0 w 424647"/>
                        <a:gd name="connsiteY0" fmla="*/ 71619 h 183458"/>
                        <a:gd name="connsiteX1" fmla="*/ 67437 w 424647"/>
                        <a:gd name="connsiteY1" fmla="*/ 4182 h 183458"/>
                        <a:gd name="connsiteX2" fmla="*/ 209592 w 424647"/>
                        <a:gd name="connsiteY2" fmla="*/ 0 h 183458"/>
                        <a:gd name="connsiteX3" fmla="*/ 357210 w 424647"/>
                        <a:gd name="connsiteY3" fmla="*/ 4182 h 183458"/>
                        <a:gd name="connsiteX4" fmla="*/ 424647 w 424647"/>
                        <a:gd name="connsiteY4" fmla="*/ 71619 h 183458"/>
                        <a:gd name="connsiteX5" fmla="*/ 424647 w 424647"/>
                        <a:gd name="connsiteY5" fmla="*/ 114089 h 183458"/>
                        <a:gd name="connsiteX6" fmla="*/ 357210 w 424647"/>
                        <a:gd name="connsiteY6" fmla="*/ 181526 h 183458"/>
                        <a:gd name="connsiteX7" fmla="*/ 272364 w 424647"/>
                        <a:gd name="connsiteY7" fmla="*/ 183458 h 183458"/>
                        <a:gd name="connsiteX8" fmla="*/ 199861 w 424647"/>
                        <a:gd name="connsiteY8" fmla="*/ 182894 h 183458"/>
                        <a:gd name="connsiteX9" fmla="*/ 137586 w 424647"/>
                        <a:gd name="connsiteY9" fmla="*/ 183458 h 183458"/>
                        <a:gd name="connsiteX10" fmla="*/ 67437 w 424647"/>
                        <a:gd name="connsiteY10" fmla="*/ 181526 h 183458"/>
                        <a:gd name="connsiteX11" fmla="*/ 0 w 424647"/>
                        <a:gd name="connsiteY11" fmla="*/ 114089 h 183458"/>
                        <a:gd name="connsiteX12" fmla="*/ 0 w 424647"/>
                        <a:gd name="connsiteY12" fmla="*/ 71619 h 183458"/>
                        <a:gd name="connsiteX0" fmla="*/ 0 w 424647"/>
                        <a:gd name="connsiteY0" fmla="*/ 71619 h 183458"/>
                        <a:gd name="connsiteX1" fmla="*/ 67437 w 424647"/>
                        <a:gd name="connsiteY1" fmla="*/ 4182 h 183458"/>
                        <a:gd name="connsiteX2" fmla="*/ 209592 w 424647"/>
                        <a:gd name="connsiteY2" fmla="*/ 0 h 183458"/>
                        <a:gd name="connsiteX3" fmla="*/ 357210 w 424647"/>
                        <a:gd name="connsiteY3" fmla="*/ 4182 h 183458"/>
                        <a:gd name="connsiteX4" fmla="*/ 424647 w 424647"/>
                        <a:gd name="connsiteY4" fmla="*/ 71619 h 183458"/>
                        <a:gd name="connsiteX5" fmla="*/ 424647 w 424647"/>
                        <a:gd name="connsiteY5" fmla="*/ 114089 h 183458"/>
                        <a:gd name="connsiteX6" fmla="*/ 357210 w 424647"/>
                        <a:gd name="connsiteY6" fmla="*/ 181526 h 183458"/>
                        <a:gd name="connsiteX7" fmla="*/ 272364 w 424647"/>
                        <a:gd name="connsiteY7" fmla="*/ 183458 h 183458"/>
                        <a:gd name="connsiteX8" fmla="*/ 211495 w 424647"/>
                        <a:gd name="connsiteY8" fmla="*/ 182894 h 183458"/>
                        <a:gd name="connsiteX9" fmla="*/ 137586 w 424647"/>
                        <a:gd name="connsiteY9" fmla="*/ 183458 h 183458"/>
                        <a:gd name="connsiteX10" fmla="*/ 67437 w 424647"/>
                        <a:gd name="connsiteY10" fmla="*/ 181526 h 183458"/>
                        <a:gd name="connsiteX11" fmla="*/ 0 w 424647"/>
                        <a:gd name="connsiteY11" fmla="*/ 114089 h 183458"/>
                        <a:gd name="connsiteX12" fmla="*/ 0 w 424647"/>
                        <a:gd name="connsiteY12" fmla="*/ 71619 h 183458"/>
                        <a:gd name="connsiteX0" fmla="*/ 0 w 424647"/>
                        <a:gd name="connsiteY0" fmla="*/ 71619 h 183458"/>
                        <a:gd name="connsiteX1" fmla="*/ 67437 w 424647"/>
                        <a:gd name="connsiteY1" fmla="*/ 4182 h 183458"/>
                        <a:gd name="connsiteX2" fmla="*/ 129497 w 424647"/>
                        <a:gd name="connsiteY2" fmla="*/ 1941 h 183458"/>
                        <a:gd name="connsiteX3" fmla="*/ 209592 w 424647"/>
                        <a:gd name="connsiteY3" fmla="*/ 0 h 183458"/>
                        <a:gd name="connsiteX4" fmla="*/ 357210 w 424647"/>
                        <a:gd name="connsiteY4" fmla="*/ 4182 h 183458"/>
                        <a:gd name="connsiteX5" fmla="*/ 424647 w 424647"/>
                        <a:gd name="connsiteY5" fmla="*/ 71619 h 183458"/>
                        <a:gd name="connsiteX6" fmla="*/ 424647 w 424647"/>
                        <a:gd name="connsiteY6" fmla="*/ 114089 h 183458"/>
                        <a:gd name="connsiteX7" fmla="*/ 357210 w 424647"/>
                        <a:gd name="connsiteY7" fmla="*/ 181526 h 183458"/>
                        <a:gd name="connsiteX8" fmla="*/ 272364 w 424647"/>
                        <a:gd name="connsiteY8" fmla="*/ 183458 h 183458"/>
                        <a:gd name="connsiteX9" fmla="*/ 211495 w 424647"/>
                        <a:gd name="connsiteY9" fmla="*/ 182894 h 183458"/>
                        <a:gd name="connsiteX10" fmla="*/ 137586 w 424647"/>
                        <a:gd name="connsiteY10" fmla="*/ 183458 h 183458"/>
                        <a:gd name="connsiteX11" fmla="*/ 67437 w 424647"/>
                        <a:gd name="connsiteY11" fmla="*/ 181526 h 183458"/>
                        <a:gd name="connsiteX12" fmla="*/ 0 w 424647"/>
                        <a:gd name="connsiteY12" fmla="*/ 114089 h 183458"/>
                        <a:gd name="connsiteX13" fmla="*/ 0 w 424647"/>
                        <a:gd name="connsiteY13" fmla="*/ 71619 h 183458"/>
                        <a:gd name="connsiteX0" fmla="*/ 0 w 424647"/>
                        <a:gd name="connsiteY0" fmla="*/ 71619 h 183458"/>
                        <a:gd name="connsiteX1" fmla="*/ 67437 w 424647"/>
                        <a:gd name="connsiteY1" fmla="*/ 4182 h 183458"/>
                        <a:gd name="connsiteX2" fmla="*/ 129497 w 424647"/>
                        <a:gd name="connsiteY2" fmla="*/ 1941 h 183458"/>
                        <a:gd name="connsiteX3" fmla="*/ 209592 w 424647"/>
                        <a:gd name="connsiteY3" fmla="*/ 0 h 183458"/>
                        <a:gd name="connsiteX4" fmla="*/ 277833 w 424647"/>
                        <a:gd name="connsiteY4" fmla="*/ 1941 h 183458"/>
                        <a:gd name="connsiteX5" fmla="*/ 357210 w 424647"/>
                        <a:gd name="connsiteY5" fmla="*/ 4182 h 183458"/>
                        <a:gd name="connsiteX6" fmla="*/ 424647 w 424647"/>
                        <a:gd name="connsiteY6" fmla="*/ 71619 h 183458"/>
                        <a:gd name="connsiteX7" fmla="*/ 424647 w 424647"/>
                        <a:gd name="connsiteY7" fmla="*/ 114089 h 183458"/>
                        <a:gd name="connsiteX8" fmla="*/ 357210 w 424647"/>
                        <a:gd name="connsiteY8" fmla="*/ 181526 h 183458"/>
                        <a:gd name="connsiteX9" fmla="*/ 272364 w 424647"/>
                        <a:gd name="connsiteY9" fmla="*/ 183458 h 183458"/>
                        <a:gd name="connsiteX10" fmla="*/ 211495 w 424647"/>
                        <a:gd name="connsiteY10" fmla="*/ 182894 h 183458"/>
                        <a:gd name="connsiteX11" fmla="*/ 137586 w 424647"/>
                        <a:gd name="connsiteY11" fmla="*/ 183458 h 183458"/>
                        <a:gd name="connsiteX12" fmla="*/ 67437 w 424647"/>
                        <a:gd name="connsiteY12" fmla="*/ 181526 h 183458"/>
                        <a:gd name="connsiteX13" fmla="*/ 0 w 424647"/>
                        <a:gd name="connsiteY13" fmla="*/ 114089 h 183458"/>
                        <a:gd name="connsiteX14" fmla="*/ 0 w 424647"/>
                        <a:gd name="connsiteY14" fmla="*/ 71619 h 18345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</a:cxnLst>
                      <a:rect l="l" t="t" r="r" b="b"/>
                      <a:pathLst>
                        <a:path w="424647" h="183458">
                          <a:moveTo>
                            <a:pt x="0" y="71619"/>
                          </a:moveTo>
                          <a:cubicBezTo>
                            <a:pt x="0" y="34375"/>
                            <a:pt x="30193" y="4182"/>
                            <a:pt x="67437" y="4182"/>
                          </a:cubicBezTo>
                          <a:lnTo>
                            <a:pt x="129497" y="1941"/>
                          </a:lnTo>
                          <a:lnTo>
                            <a:pt x="209592" y="0"/>
                          </a:lnTo>
                          <a:lnTo>
                            <a:pt x="277833" y="1941"/>
                          </a:lnTo>
                          <a:lnTo>
                            <a:pt x="357210" y="4182"/>
                          </a:lnTo>
                          <a:cubicBezTo>
                            <a:pt x="394454" y="4182"/>
                            <a:pt x="424647" y="34375"/>
                            <a:pt x="424647" y="71619"/>
                          </a:cubicBezTo>
                          <a:lnTo>
                            <a:pt x="424647" y="114089"/>
                          </a:lnTo>
                          <a:cubicBezTo>
                            <a:pt x="424647" y="151333"/>
                            <a:pt x="394454" y="181526"/>
                            <a:pt x="357210" y="181526"/>
                          </a:cubicBezTo>
                          <a:lnTo>
                            <a:pt x="272364" y="183458"/>
                          </a:lnTo>
                          <a:lnTo>
                            <a:pt x="211495" y="182894"/>
                          </a:lnTo>
                          <a:lnTo>
                            <a:pt x="137586" y="183458"/>
                          </a:lnTo>
                          <a:lnTo>
                            <a:pt x="67437" y="181526"/>
                          </a:lnTo>
                          <a:cubicBezTo>
                            <a:pt x="30193" y="181526"/>
                            <a:pt x="0" y="151333"/>
                            <a:pt x="0" y="114089"/>
                          </a:cubicBezTo>
                          <a:lnTo>
                            <a:pt x="0" y="71619"/>
                          </a:lnTo>
                          <a:close/>
                        </a:path>
                      </a:pathLst>
                    </a:custGeom>
                    <a:blipFill>
                      <a:blip r:embed="rId17"/>
                      <a:stretch>
                        <a:fillRect/>
                      </a:stretch>
                    </a:blipFill>
                    <a:ln w="19050">
                      <a:noFill/>
                    </a:ln>
                  </p:spPr>
                  <p:txBody>
                    <a:bodyPr/>
                    <a:lstStyle/>
                    <a:p>
                      <a:r>
                        <a:rPr lang="en-NZ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grpSp>
              <p:nvGrpSpPr>
                <p:cNvPr id="100" name="Group 99">
                  <a:extLst>
                    <a:ext uri="{FF2B5EF4-FFF2-40B4-BE49-F238E27FC236}">
                      <a16:creationId xmlns:a16="http://schemas.microsoft.com/office/drawing/2014/main" id="{E909BCEB-0575-8B62-E452-C4B5CEAB8671}"/>
                    </a:ext>
                  </a:extLst>
                </p:cNvPr>
                <p:cNvGrpSpPr/>
                <p:nvPr/>
              </p:nvGrpSpPr>
              <p:grpSpPr>
                <a:xfrm>
                  <a:off x="8540522" y="4076970"/>
                  <a:ext cx="907692" cy="252000"/>
                  <a:chOff x="7399450" y="4253143"/>
                  <a:chExt cx="907692" cy="252000"/>
                </a:xfrm>
              </p:grpSpPr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33" name="TextBox 32">
                        <a:extLst>
                          <a:ext uri="{FF2B5EF4-FFF2-40B4-BE49-F238E27FC236}">
                            <a16:creationId xmlns:a16="http://schemas.microsoft.com/office/drawing/2014/main" id="{1ABE074D-A29D-4CC8-5431-90F8883A455D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8091142" y="4253143"/>
                        <a:ext cx="216000" cy="252000"/>
                      </a:xfrm>
                      <a:custGeom>
                        <a:avLst/>
                        <a:gdLst>
                          <a:gd name="connsiteX0" fmla="*/ 0 w 424647"/>
                          <a:gd name="connsiteY0" fmla="*/ 67437 h 177344"/>
                          <a:gd name="connsiteX1" fmla="*/ 67437 w 424647"/>
                          <a:gd name="connsiteY1" fmla="*/ 0 h 177344"/>
                          <a:gd name="connsiteX2" fmla="*/ 357210 w 424647"/>
                          <a:gd name="connsiteY2" fmla="*/ 0 h 177344"/>
                          <a:gd name="connsiteX3" fmla="*/ 424647 w 424647"/>
                          <a:gd name="connsiteY3" fmla="*/ 67437 h 177344"/>
                          <a:gd name="connsiteX4" fmla="*/ 424647 w 424647"/>
                          <a:gd name="connsiteY4" fmla="*/ 109907 h 177344"/>
                          <a:gd name="connsiteX5" fmla="*/ 357210 w 424647"/>
                          <a:gd name="connsiteY5" fmla="*/ 177344 h 177344"/>
                          <a:gd name="connsiteX6" fmla="*/ 67437 w 424647"/>
                          <a:gd name="connsiteY6" fmla="*/ 177344 h 177344"/>
                          <a:gd name="connsiteX7" fmla="*/ 0 w 424647"/>
                          <a:gd name="connsiteY7" fmla="*/ 109907 h 177344"/>
                          <a:gd name="connsiteX8" fmla="*/ 0 w 424647"/>
                          <a:gd name="connsiteY8" fmla="*/ 67437 h 177344"/>
                          <a:gd name="connsiteX0" fmla="*/ 0 w 424647"/>
                          <a:gd name="connsiteY0" fmla="*/ 67437 h 177344"/>
                          <a:gd name="connsiteX1" fmla="*/ 67437 w 424647"/>
                          <a:gd name="connsiteY1" fmla="*/ 0 h 177344"/>
                          <a:gd name="connsiteX2" fmla="*/ 357210 w 424647"/>
                          <a:gd name="connsiteY2" fmla="*/ 0 h 177344"/>
                          <a:gd name="connsiteX3" fmla="*/ 424647 w 424647"/>
                          <a:gd name="connsiteY3" fmla="*/ 67437 h 177344"/>
                          <a:gd name="connsiteX4" fmla="*/ 424647 w 424647"/>
                          <a:gd name="connsiteY4" fmla="*/ 109907 h 177344"/>
                          <a:gd name="connsiteX5" fmla="*/ 357210 w 424647"/>
                          <a:gd name="connsiteY5" fmla="*/ 177344 h 177344"/>
                          <a:gd name="connsiteX6" fmla="*/ 137586 w 424647"/>
                          <a:gd name="connsiteY6" fmla="*/ 174513 h 177344"/>
                          <a:gd name="connsiteX7" fmla="*/ 67437 w 424647"/>
                          <a:gd name="connsiteY7" fmla="*/ 177344 h 177344"/>
                          <a:gd name="connsiteX8" fmla="*/ 0 w 424647"/>
                          <a:gd name="connsiteY8" fmla="*/ 109907 h 177344"/>
                          <a:gd name="connsiteX9" fmla="*/ 0 w 424647"/>
                          <a:gd name="connsiteY9" fmla="*/ 67437 h 177344"/>
                          <a:gd name="connsiteX0" fmla="*/ 0 w 424647"/>
                          <a:gd name="connsiteY0" fmla="*/ 67437 h 177344"/>
                          <a:gd name="connsiteX1" fmla="*/ 67437 w 424647"/>
                          <a:gd name="connsiteY1" fmla="*/ 0 h 177344"/>
                          <a:gd name="connsiteX2" fmla="*/ 357210 w 424647"/>
                          <a:gd name="connsiteY2" fmla="*/ 0 h 177344"/>
                          <a:gd name="connsiteX3" fmla="*/ 424647 w 424647"/>
                          <a:gd name="connsiteY3" fmla="*/ 67437 h 177344"/>
                          <a:gd name="connsiteX4" fmla="*/ 424647 w 424647"/>
                          <a:gd name="connsiteY4" fmla="*/ 109907 h 177344"/>
                          <a:gd name="connsiteX5" fmla="*/ 357210 w 424647"/>
                          <a:gd name="connsiteY5" fmla="*/ 177344 h 177344"/>
                          <a:gd name="connsiteX6" fmla="*/ 274746 w 424647"/>
                          <a:gd name="connsiteY6" fmla="*/ 174513 h 177344"/>
                          <a:gd name="connsiteX7" fmla="*/ 137586 w 424647"/>
                          <a:gd name="connsiteY7" fmla="*/ 174513 h 177344"/>
                          <a:gd name="connsiteX8" fmla="*/ 67437 w 424647"/>
                          <a:gd name="connsiteY8" fmla="*/ 177344 h 177344"/>
                          <a:gd name="connsiteX9" fmla="*/ 0 w 424647"/>
                          <a:gd name="connsiteY9" fmla="*/ 109907 h 177344"/>
                          <a:gd name="connsiteX10" fmla="*/ 0 w 424647"/>
                          <a:gd name="connsiteY10" fmla="*/ 67437 h 177344"/>
                          <a:gd name="connsiteX0" fmla="*/ 0 w 424647"/>
                          <a:gd name="connsiteY0" fmla="*/ 67437 h 179276"/>
                          <a:gd name="connsiteX1" fmla="*/ 67437 w 424647"/>
                          <a:gd name="connsiteY1" fmla="*/ 0 h 179276"/>
                          <a:gd name="connsiteX2" fmla="*/ 357210 w 424647"/>
                          <a:gd name="connsiteY2" fmla="*/ 0 h 179276"/>
                          <a:gd name="connsiteX3" fmla="*/ 424647 w 424647"/>
                          <a:gd name="connsiteY3" fmla="*/ 67437 h 179276"/>
                          <a:gd name="connsiteX4" fmla="*/ 424647 w 424647"/>
                          <a:gd name="connsiteY4" fmla="*/ 109907 h 179276"/>
                          <a:gd name="connsiteX5" fmla="*/ 357210 w 424647"/>
                          <a:gd name="connsiteY5" fmla="*/ 177344 h 179276"/>
                          <a:gd name="connsiteX6" fmla="*/ 274746 w 424647"/>
                          <a:gd name="connsiteY6" fmla="*/ 174513 h 179276"/>
                          <a:gd name="connsiteX7" fmla="*/ 137586 w 424647"/>
                          <a:gd name="connsiteY7" fmla="*/ 179276 h 179276"/>
                          <a:gd name="connsiteX8" fmla="*/ 67437 w 424647"/>
                          <a:gd name="connsiteY8" fmla="*/ 177344 h 179276"/>
                          <a:gd name="connsiteX9" fmla="*/ 0 w 424647"/>
                          <a:gd name="connsiteY9" fmla="*/ 109907 h 179276"/>
                          <a:gd name="connsiteX10" fmla="*/ 0 w 424647"/>
                          <a:gd name="connsiteY10" fmla="*/ 67437 h 179276"/>
                          <a:gd name="connsiteX0" fmla="*/ 0 w 424647"/>
                          <a:gd name="connsiteY0" fmla="*/ 67437 h 179276"/>
                          <a:gd name="connsiteX1" fmla="*/ 67437 w 424647"/>
                          <a:gd name="connsiteY1" fmla="*/ 0 h 179276"/>
                          <a:gd name="connsiteX2" fmla="*/ 357210 w 424647"/>
                          <a:gd name="connsiteY2" fmla="*/ 0 h 179276"/>
                          <a:gd name="connsiteX3" fmla="*/ 424647 w 424647"/>
                          <a:gd name="connsiteY3" fmla="*/ 67437 h 179276"/>
                          <a:gd name="connsiteX4" fmla="*/ 424647 w 424647"/>
                          <a:gd name="connsiteY4" fmla="*/ 109907 h 179276"/>
                          <a:gd name="connsiteX5" fmla="*/ 357210 w 424647"/>
                          <a:gd name="connsiteY5" fmla="*/ 177344 h 179276"/>
                          <a:gd name="connsiteX6" fmla="*/ 272364 w 424647"/>
                          <a:gd name="connsiteY6" fmla="*/ 179276 h 179276"/>
                          <a:gd name="connsiteX7" fmla="*/ 137586 w 424647"/>
                          <a:gd name="connsiteY7" fmla="*/ 179276 h 179276"/>
                          <a:gd name="connsiteX8" fmla="*/ 67437 w 424647"/>
                          <a:gd name="connsiteY8" fmla="*/ 177344 h 179276"/>
                          <a:gd name="connsiteX9" fmla="*/ 0 w 424647"/>
                          <a:gd name="connsiteY9" fmla="*/ 109907 h 179276"/>
                          <a:gd name="connsiteX10" fmla="*/ 0 w 424647"/>
                          <a:gd name="connsiteY10" fmla="*/ 67437 h 179276"/>
                          <a:gd name="connsiteX0" fmla="*/ 0 w 424647"/>
                          <a:gd name="connsiteY0" fmla="*/ 67437 h 179276"/>
                          <a:gd name="connsiteX1" fmla="*/ 67437 w 424647"/>
                          <a:gd name="connsiteY1" fmla="*/ 0 h 179276"/>
                          <a:gd name="connsiteX2" fmla="*/ 357210 w 424647"/>
                          <a:gd name="connsiteY2" fmla="*/ 0 h 179276"/>
                          <a:gd name="connsiteX3" fmla="*/ 424647 w 424647"/>
                          <a:gd name="connsiteY3" fmla="*/ 67437 h 179276"/>
                          <a:gd name="connsiteX4" fmla="*/ 424647 w 424647"/>
                          <a:gd name="connsiteY4" fmla="*/ 109907 h 179276"/>
                          <a:gd name="connsiteX5" fmla="*/ 357210 w 424647"/>
                          <a:gd name="connsiteY5" fmla="*/ 177344 h 179276"/>
                          <a:gd name="connsiteX6" fmla="*/ 272364 w 424647"/>
                          <a:gd name="connsiteY6" fmla="*/ 179276 h 179276"/>
                          <a:gd name="connsiteX7" fmla="*/ 137586 w 424647"/>
                          <a:gd name="connsiteY7" fmla="*/ 179276 h 179276"/>
                          <a:gd name="connsiteX8" fmla="*/ 67437 w 424647"/>
                          <a:gd name="connsiteY8" fmla="*/ 177344 h 179276"/>
                          <a:gd name="connsiteX9" fmla="*/ 0 w 424647"/>
                          <a:gd name="connsiteY9" fmla="*/ 109907 h 179276"/>
                          <a:gd name="connsiteX10" fmla="*/ 0 w 424647"/>
                          <a:gd name="connsiteY10" fmla="*/ 67437 h 179276"/>
                          <a:gd name="connsiteX0" fmla="*/ 0 w 424647"/>
                          <a:gd name="connsiteY0" fmla="*/ 67437 h 179276"/>
                          <a:gd name="connsiteX1" fmla="*/ 67437 w 424647"/>
                          <a:gd name="connsiteY1" fmla="*/ 0 h 179276"/>
                          <a:gd name="connsiteX2" fmla="*/ 357210 w 424647"/>
                          <a:gd name="connsiteY2" fmla="*/ 0 h 179276"/>
                          <a:gd name="connsiteX3" fmla="*/ 424647 w 424647"/>
                          <a:gd name="connsiteY3" fmla="*/ 67437 h 179276"/>
                          <a:gd name="connsiteX4" fmla="*/ 424647 w 424647"/>
                          <a:gd name="connsiteY4" fmla="*/ 109907 h 179276"/>
                          <a:gd name="connsiteX5" fmla="*/ 357210 w 424647"/>
                          <a:gd name="connsiteY5" fmla="*/ 177344 h 179276"/>
                          <a:gd name="connsiteX6" fmla="*/ 272364 w 424647"/>
                          <a:gd name="connsiteY6" fmla="*/ 179276 h 179276"/>
                          <a:gd name="connsiteX7" fmla="*/ 137586 w 424647"/>
                          <a:gd name="connsiteY7" fmla="*/ 179276 h 179276"/>
                          <a:gd name="connsiteX8" fmla="*/ 67437 w 424647"/>
                          <a:gd name="connsiteY8" fmla="*/ 177344 h 179276"/>
                          <a:gd name="connsiteX9" fmla="*/ 0 w 424647"/>
                          <a:gd name="connsiteY9" fmla="*/ 109907 h 179276"/>
                          <a:gd name="connsiteX10" fmla="*/ 0 w 424647"/>
                          <a:gd name="connsiteY10" fmla="*/ 67437 h 179276"/>
                          <a:gd name="connsiteX0" fmla="*/ 0 w 424647"/>
                          <a:gd name="connsiteY0" fmla="*/ 67437 h 179276"/>
                          <a:gd name="connsiteX1" fmla="*/ 67437 w 424647"/>
                          <a:gd name="connsiteY1" fmla="*/ 0 h 179276"/>
                          <a:gd name="connsiteX2" fmla="*/ 357210 w 424647"/>
                          <a:gd name="connsiteY2" fmla="*/ 0 h 179276"/>
                          <a:gd name="connsiteX3" fmla="*/ 424647 w 424647"/>
                          <a:gd name="connsiteY3" fmla="*/ 67437 h 179276"/>
                          <a:gd name="connsiteX4" fmla="*/ 424647 w 424647"/>
                          <a:gd name="connsiteY4" fmla="*/ 109907 h 179276"/>
                          <a:gd name="connsiteX5" fmla="*/ 357210 w 424647"/>
                          <a:gd name="connsiteY5" fmla="*/ 177344 h 179276"/>
                          <a:gd name="connsiteX6" fmla="*/ 272364 w 424647"/>
                          <a:gd name="connsiteY6" fmla="*/ 179276 h 179276"/>
                          <a:gd name="connsiteX7" fmla="*/ 199861 w 424647"/>
                          <a:gd name="connsiteY7" fmla="*/ 178712 h 179276"/>
                          <a:gd name="connsiteX8" fmla="*/ 137586 w 424647"/>
                          <a:gd name="connsiteY8" fmla="*/ 179276 h 179276"/>
                          <a:gd name="connsiteX9" fmla="*/ 67437 w 424647"/>
                          <a:gd name="connsiteY9" fmla="*/ 177344 h 179276"/>
                          <a:gd name="connsiteX10" fmla="*/ 0 w 424647"/>
                          <a:gd name="connsiteY10" fmla="*/ 109907 h 179276"/>
                          <a:gd name="connsiteX11" fmla="*/ 0 w 424647"/>
                          <a:gd name="connsiteY11" fmla="*/ 67437 h 179276"/>
                          <a:gd name="connsiteX0" fmla="*/ 0 w 424647"/>
                          <a:gd name="connsiteY0" fmla="*/ 71619 h 183458"/>
                          <a:gd name="connsiteX1" fmla="*/ 67437 w 424647"/>
                          <a:gd name="connsiteY1" fmla="*/ 4182 h 183458"/>
                          <a:gd name="connsiteX2" fmla="*/ 209592 w 424647"/>
                          <a:gd name="connsiteY2" fmla="*/ 0 h 183458"/>
                          <a:gd name="connsiteX3" fmla="*/ 357210 w 424647"/>
                          <a:gd name="connsiteY3" fmla="*/ 4182 h 183458"/>
                          <a:gd name="connsiteX4" fmla="*/ 424647 w 424647"/>
                          <a:gd name="connsiteY4" fmla="*/ 71619 h 183458"/>
                          <a:gd name="connsiteX5" fmla="*/ 424647 w 424647"/>
                          <a:gd name="connsiteY5" fmla="*/ 114089 h 183458"/>
                          <a:gd name="connsiteX6" fmla="*/ 357210 w 424647"/>
                          <a:gd name="connsiteY6" fmla="*/ 181526 h 183458"/>
                          <a:gd name="connsiteX7" fmla="*/ 272364 w 424647"/>
                          <a:gd name="connsiteY7" fmla="*/ 183458 h 183458"/>
                          <a:gd name="connsiteX8" fmla="*/ 199861 w 424647"/>
                          <a:gd name="connsiteY8" fmla="*/ 182894 h 183458"/>
                          <a:gd name="connsiteX9" fmla="*/ 137586 w 424647"/>
                          <a:gd name="connsiteY9" fmla="*/ 183458 h 183458"/>
                          <a:gd name="connsiteX10" fmla="*/ 67437 w 424647"/>
                          <a:gd name="connsiteY10" fmla="*/ 181526 h 183458"/>
                          <a:gd name="connsiteX11" fmla="*/ 0 w 424647"/>
                          <a:gd name="connsiteY11" fmla="*/ 114089 h 183458"/>
                          <a:gd name="connsiteX12" fmla="*/ 0 w 424647"/>
                          <a:gd name="connsiteY12" fmla="*/ 71619 h 183458"/>
                          <a:gd name="connsiteX0" fmla="*/ 0 w 424647"/>
                          <a:gd name="connsiteY0" fmla="*/ 71619 h 183458"/>
                          <a:gd name="connsiteX1" fmla="*/ 67437 w 424647"/>
                          <a:gd name="connsiteY1" fmla="*/ 4182 h 183458"/>
                          <a:gd name="connsiteX2" fmla="*/ 209592 w 424647"/>
                          <a:gd name="connsiteY2" fmla="*/ 0 h 183458"/>
                          <a:gd name="connsiteX3" fmla="*/ 357210 w 424647"/>
                          <a:gd name="connsiteY3" fmla="*/ 4182 h 183458"/>
                          <a:gd name="connsiteX4" fmla="*/ 424647 w 424647"/>
                          <a:gd name="connsiteY4" fmla="*/ 71619 h 183458"/>
                          <a:gd name="connsiteX5" fmla="*/ 424647 w 424647"/>
                          <a:gd name="connsiteY5" fmla="*/ 114089 h 183458"/>
                          <a:gd name="connsiteX6" fmla="*/ 357210 w 424647"/>
                          <a:gd name="connsiteY6" fmla="*/ 181526 h 183458"/>
                          <a:gd name="connsiteX7" fmla="*/ 272364 w 424647"/>
                          <a:gd name="connsiteY7" fmla="*/ 183458 h 183458"/>
                          <a:gd name="connsiteX8" fmla="*/ 211495 w 424647"/>
                          <a:gd name="connsiteY8" fmla="*/ 182894 h 183458"/>
                          <a:gd name="connsiteX9" fmla="*/ 137586 w 424647"/>
                          <a:gd name="connsiteY9" fmla="*/ 183458 h 183458"/>
                          <a:gd name="connsiteX10" fmla="*/ 67437 w 424647"/>
                          <a:gd name="connsiteY10" fmla="*/ 181526 h 183458"/>
                          <a:gd name="connsiteX11" fmla="*/ 0 w 424647"/>
                          <a:gd name="connsiteY11" fmla="*/ 114089 h 183458"/>
                          <a:gd name="connsiteX12" fmla="*/ 0 w 424647"/>
                          <a:gd name="connsiteY12" fmla="*/ 71619 h 183458"/>
                          <a:gd name="connsiteX0" fmla="*/ 0 w 424647"/>
                          <a:gd name="connsiteY0" fmla="*/ 71619 h 183458"/>
                          <a:gd name="connsiteX1" fmla="*/ 67437 w 424647"/>
                          <a:gd name="connsiteY1" fmla="*/ 4182 h 183458"/>
                          <a:gd name="connsiteX2" fmla="*/ 129497 w 424647"/>
                          <a:gd name="connsiteY2" fmla="*/ 1941 h 183458"/>
                          <a:gd name="connsiteX3" fmla="*/ 209592 w 424647"/>
                          <a:gd name="connsiteY3" fmla="*/ 0 h 183458"/>
                          <a:gd name="connsiteX4" fmla="*/ 357210 w 424647"/>
                          <a:gd name="connsiteY4" fmla="*/ 4182 h 183458"/>
                          <a:gd name="connsiteX5" fmla="*/ 424647 w 424647"/>
                          <a:gd name="connsiteY5" fmla="*/ 71619 h 183458"/>
                          <a:gd name="connsiteX6" fmla="*/ 424647 w 424647"/>
                          <a:gd name="connsiteY6" fmla="*/ 114089 h 183458"/>
                          <a:gd name="connsiteX7" fmla="*/ 357210 w 424647"/>
                          <a:gd name="connsiteY7" fmla="*/ 181526 h 183458"/>
                          <a:gd name="connsiteX8" fmla="*/ 272364 w 424647"/>
                          <a:gd name="connsiteY8" fmla="*/ 183458 h 183458"/>
                          <a:gd name="connsiteX9" fmla="*/ 211495 w 424647"/>
                          <a:gd name="connsiteY9" fmla="*/ 182894 h 183458"/>
                          <a:gd name="connsiteX10" fmla="*/ 137586 w 424647"/>
                          <a:gd name="connsiteY10" fmla="*/ 183458 h 183458"/>
                          <a:gd name="connsiteX11" fmla="*/ 67437 w 424647"/>
                          <a:gd name="connsiteY11" fmla="*/ 181526 h 183458"/>
                          <a:gd name="connsiteX12" fmla="*/ 0 w 424647"/>
                          <a:gd name="connsiteY12" fmla="*/ 114089 h 183458"/>
                          <a:gd name="connsiteX13" fmla="*/ 0 w 424647"/>
                          <a:gd name="connsiteY13" fmla="*/ 71619 h 183458"/>
                          <a:gd name="connsiteX0" fmla="*/ 0 w 424647"/>
                          <a:gd name="connsiteY0" fmla="*/ 71619 h 183458"/>
                          <a:gd name="connsiteX1" fmla="*/ 67437 w 424647"/>
                          <a:gd name="connsiteY1" fmla="*/ 4182 h 183458"/>
                          <a:gd name="connsiteX2" fmla="*/ 129497 w 424647"/>
                          <a:gd name="connsiteY2" fmla="*/ 1941 h 183458"/>
                          <a:gd name="connsiteX3" fmla="*/ 209592 w 424647"/>
                          <a:gd name="connsiteY3" fmla="*/ 0 h 183458"/>
                          <a:gd name="connsiteX4" fmla="*/ 277833 w 424647"/>
                          <a:gd name="connsiteY4" fmla="*/ 1941 h 183458"/>
                          <a:gd name="connsiteX5" fmla="*/ 357210 w 424647"/>
                          <a:gd name="connsiteY5" fmla="*/ 4182 h 183458"/>
                          <a:gd name="connsiteX6" fmla="*/ 424647 w 424647"/>
                          <a:gd name="connsiteY6" fmla="*/ 71619 h 183458"/>
                          <a:gd name="connsiteX7" fmla="*/ 424647 w 424647"/>
                          <a:gd name="connsiteY7" fmla="*/ 114089 h 183458"/>
                          <a:gd name="connsiteX8" fmla="*/ 357210 w 424647"/>
                          <a:gd name="connsiteY8" fmla="*/ 181526 h 183458"/>
                          <a:gd name="connsiteX9" fmla="*/ 272364 w 424647"/>
                          <a:gd name="connsiteY9" fmla="*/ 183458 h 183458"/>
                          <a:gd name="connsiteX10" fmla="*/ 211495 w 424647"/>
                          <a:gd name="connsiteY10" fmla="*/ 182894 h 183458"/>
                          <a:gd name="connsiteX11" fmla="*/ 137586 w 424647"/>
                          <a:gd name="connsiteY11" fmla="*/ 183458 h 183458"/>
                          <a:gd name="connsiteX12" fmla="*/ 67437 w 424647"/>
                          <a:gd name="connsiteY12" fmla="*/ 181526 h 183458"/>
                          <a:gd name="connsiteX13" fmla="*/ 0 w 424647"/>
                          <a:gd name="connsiteY13" fmla="*/ 114089 h 183458"/>
                          <a:gd name="connsiteX14" fmla="*/ 0 w 424647"/>
                          <a:gd name="connsiteY14" fmla="*/ 71619 h 183458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  <a:cxn ang="0">
                            <a:pos x="connsiteX5" y="connsiteY5"/>
                          </a:cxn>
                          <a:cxn ang="0">
                            <a:pos x="connsiteX6" y="connsiteY6"/>
                          </a:cxn>
                          <a:cxn ang="0">
                            <a:pos x="connsiteX7" y="connsiteY7"/>
                          </a:cxn>
                          <a:cxn ang="0">
                            <a:pos x="connsiteX8" y="connsiteY8"/>
                          </a:cxn>
                          <a:cxn ang="0">
                            <a:pos x="connsiteX9" y="connsiteY9"/>
                          </a:cxn>
                          <a:cxn ang="0">
                            <a:pos x="connsiteX10" y="connsiteY10"/>
                          </a:cxn>
                          <a:cxn ang="0">
                            <a:pos x="connsiteX11" y="connsiteY11"/>
                          </a:cxn>
                          <a:cxn ang="0">
                            <a:pos x="connsiteX12" y="connsiteY12"/>
                          </a:cxn>
                          <a:cxn ang="0">
                            <a:pos x="connsiteX13" y="connsiteY13"/>
                          </a:cxn>
                          <a:cxn ang="0">
                            <a:pos x="connsiteX14" y="connsiteY14"/>
                          </a:cxn>
                        </a:cxnLst>
                        <a:rect l="l" t="t" r="r" b="b"/>
                        <a:pathLst>
                          <a:path w="424647" h="183458">
                            <a:moveTo>
                              <a:pt x="0" y="71619"/>
                            </a:moveTo>
                            <a:cubicBezTo>
                              <a:pt x="0" y="34375"/>
                              <a:pt x="30193" y="4182"/>
                              <a:pt x="67437" y="4182"/>
                            </a:cubicBezTo>
                            <a:lnTo>
                              <a:pt x="129497" y="1941"/>
                            </a:lnTo>
                            <a:lnTo>
                              <a:pt x="209592" y="0"/>
                            </a:lnTo>
                            <a:lnTo>
                              <a:pt x="277833" y="1941"/>
                            </a:lnTo>
                            <a:lnTo>
                              <a:pt x="357210" y="4182"/>
                            </a:lnTo>
                            <a:cubicBezTo>
                              <a:pt x="394454" y="4182"/>
                              <a:pt x="424647" y="34375"/>
                              <a:pt x="424647" y="71619"/>
                            </a:cubicBezTo>
                            <a:lnTo>
                              <a:pt x="424647" y="114089"/>
                            </a:lnTo>
                            <a:cubicBezTo>
                              <a:pt x="424647" y="151333"/>
                              <a:pt x="394454" y="181526"/>
                              <a:pt x="357210" y="181526"/>
                            </a:cubicBezTo>
                            <a:lnTo>
                              <a:pt x="272364" y="183458"/>
                            </a:lnTo>
                            <a:lnTo>
                              <a:pt x="211495" y="182894"/>
                            </a:lnTo>
                            <a:lnTo>
                              <a:pt x="137586" y="183458"/>
                            </a:lnTo>
                            <a:lnTo>
                              <a:pt x="67437" y="181526"/>
                            </a:lnTo>
                            <a:cubicBezTo>
                              <a:pt x="30193" y="181526"/>
                              <a:pt x="0" y="151333"/>
                              <a:pt x="0" y="114089"/>
                            </a:cubicBezTo>
                            <a:lnTo>
                              <a:pt x="0" y="71619"/>
                            </a:lnTo>
                            <a:close/>
                          </a:path>
                        </a:pathLst>
                      </a:custGeom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ln w="19050">
                        <a:noFill/>
                      </a:ln>
                    </p:spPr>
                    <p:txBody>
                      <a:bodyPr wrap="square" lIns="0" tIns="36000" rIns="0" bIns="36000" rtlCol="0" anchor="ctr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NZ" sz="900" i="1" kern="120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NZ" sz="900" i="1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NZ" sz="900" b="0" i="1" kern="120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𝑚</m:t>
                                  </m:r>
                                </m:sub>
                                <m:sup>
                                  <m:r>
                                    <a:rPr lang="en-NZ" sz="900" b="0" i="1" kern="120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4</m:t>
                                  </m:r>
                                </m:sup>
                              </m:sSubSup>
                            </m:oMath>
                          </m:oMathPara>
                        </a14:m>
                        <a:endParaRPr lang="en-NZ" sz="900" dirty="0"/>
                      </a:p>
                    </p:txBody>
                  </p:sp>
                </mc:Choice>
                <mc:Fallback xmlns="">
                  <p:sp>
                    <p:nvSpPr>
                      <p:cNvPr id="33" name="TextBox 32">
                        <a:extLst>
                          <a:ext uri="{FF2B5EF4-FFF2-40B4-BE49-F238E27FC236}">
                            <a16:creationId xmlns:a16="http://schemas.microsoft.com/office/drawing/2014/main" id="{1ABE074D-A29D-4CC8-5431-90F8883A455D}"/>
                          </a:ext>
                        </a:extLst>
                      </p:cNvPr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8091142" y="4253143"/>
                        <a:ext cx="216000" cy="252000"/>
                      </a:xfrm>
                      <a:custGeom>
                        <a:avLst/>
                        <a:gdLst>
                          <a:gd name="connsiteX0" fmla="*/ 0 w 424647"/>
                          <a:gd name="connsiteY0" fmla="*/ 67437 h 177344"/>
                          <a:gd name="connsiteX1" fmla="*/ 67437 w 424647"/>
                          <a:gd name="connsiteY1" fmla="*/ 0 h 177344"/>
                          <a:gd name="connsiteX2" fmla="*/ 357210 w 424647"/>
                          <a:gd name="connsiteY2" fmla="*/ 0 h 177344"/>
                          <a:gd name="connsiteX3" fmla="*/ 424647 w 424647"/>
                          <a:gd name="connsiteY3" fmla="*/ 67437 h 177344"/>
                          <a:gd name="connsiteX4" fmla="*/ 424647 w 424647"/>
                          <a:gd name="connsiteY4" fmla="*/ 109907 h 177344"/>
                          <a:gd name="connsiteX5" fmla="*/ 357210 w 424647"/>
                          <a:gd name="connsiteY5" fmla="*/ 177344 h 177344"/>
                          <a:gd name="connsiteX6" fmla="*/ 67437 w 424647"/>
                          <a:gd name="connsiteY6" fmla="*/ 177344 h 177344"/>
                          <a:gd name="connsiteX7" fmla="*/ 0 w 424647"/>
                          <a:gd name="connsiteY7" fmla="*/ 109907 h 177344"/>
                          <a:gd name="connsiteX8" fmla="*/ 0 w 424647"/>
                          <a:gd name="connsiteY8" fmla="*/ 67437 h 177344"/>
                          <a:gd name="connsiteX0" fmla="*/ 0 w 424647"/>
                          <a:gd name="connsiteY0" fmla="*/ 67437 h 177344"/>
                          <a:gd name="connsiteX1" fmla="*/ 67437 w 424647"/>
                          <a:gd name="connsiteY1" fmla="*/ 0 h 177344"/>
                          <a:gd name="connsiteX2" fmla="*/ 357210 w 424647"/>
                          <a:gd name="connsiteY2" fmla="*/ 0 h 177344"/>
                          <a:gd name="connsiteX3" fmla="*/ 424647 w 424647"/>
                          <a:gd name="connsiteY3" fmla="*/ 67437 h 177344"/>
                          <a:gd name="connsiteX4" fmla="*/ 424647 w 424647"/>
                          <a:gd name="connsiteY4" fmla="*/ 109907 h 177344"/>
                          <a:gd name="connsiteX5" fmla="*/ 357210 w 424647"/>
                          <a:gd name="connsiteY5" fmla="*/ 177344 h 177344"/>
                          <a:gd name="connsiteX6" fmla="*/ 137586 w 424647"/>
                          <a:gd name="connsiteY6" fmla="*/ 174513 h 177344"/>
                          <a:gd name="connsiteX7" fmla="*/ 67437 w 424647"/>
                          <a:gd name="connsiteY7" fmla="*/ 177344 h 177344"/>
                          <a:gd name="connsiteX8" fmla="*/ 0 w 424647"/>
                          <a:gd name="connsiteY8" fmla="*/ 109907 h 177344"/>
                          <a:gd name="connsiteX9" fmla="*/ 0 w 424647"/>
                          <a:gd name="connsiteY9" fmla="*/ 67437 h 177344"/>
                          <a:gd name="connsiteX0" fmla="*/ 0 w 424647"/>
                          <a:gd name="connsiteY0" fmla="*/ 67437 h 177344"/>
                          <a:gd name="connsiteX1" fmla="*/ 67437 w 424647"/>
                          <a:gd name="connsiteY1" fmla="*/ 0 h 177344"/>
                          <a:gd name="connsiteX2" fmla="*/ 357210 w 424647"/>
                          <a:gd name="connsiteY2" fmla="*/ 0 h 177344"/>
                          <a:gd name="connsiteX3" fmla="*/ 424647 w 424647"/>
                          <a:gd name="connsiteY3" fmla="*/ 67437 h 177344"/>
                          <a:gd name="connsiteX4" fmla="*/ 424647 w 424647"/>
                          <a:gd name="connsiteY4" fmla="*/ 109907 h 177344"/>
                          <a:gd name="connsiteX5" fmla="*/ 357210 w 424647"/>
                          <a:gd name="connsiteY5" fmla="*/ 177344 h 177344"/>
                          <a:gd name="connsiteX6" fmla="*/ 274746 w 424647"/>
                          <a:gd name="connsiteY6" fmla="*/ 174513 h 177344"/>
                          <a:gd name="connsiteX7" fmla="*/ 137586 w 424647"/>
                          <a:gd name="connsiteY7" fmla="*/ 174513 h 177344"/>
                          <a:gd name="connsiteX8" fmla="*/ 67437 w 424647"/>
                          <a:gd name="connsiteY8" fmla="*/ 177344 h 177344"/>
                          <a:gd name="connsiteX9" fmla="*/ 0 w 424647"/>
                          <a:gd name="connsiteY9" fmla="*/ 109907 h 177344"/>
                          <a:gd name="connsiteX10" fmla="*/ 0 w 424647"/>
                          <a:gd name="connsiteY10" fmla="*/ 67437 h 177344"/>
                          <a:gd name="connsiteX0" fmla="*/ 0 w 424647"/>
                          <a:gd name="connsiteY0" fmla="*/ 67437 h 179276"/>
                          <a:gd name="connsiteX1" fmla="*/ 67437 w 424647"/>
                          <a:gd name="connsiteY1" fmla="*/ 0 h 179276"/>
                          <a:gd name="connsiteX2" fmla="*/ 357210 w 424647"/>
                          <a:gd name="connsiteY2" fmla="*/ 0 h 179276"/>
                          <a:gd name="connsiteX3" fmla="*/ 424647 w 424647"/>
                          <a:gd name="connsiteY3" fmla="*/ 67437 h 179276"/>
                          <a:gd name="connsiteX4" fmla="*/ 424647 w 424647"/>
                          <a:gd name="connsiteY4" fmla="*/ 109907 h 179276"/>
                          <a:gd name="connsiteX5" fmla="*/ 357210 w 424647"/>
                          <a:gd name="connsiteY5" fmla="*/ 177344 h 179276"/>
                          <a:gd name="connsiteX6" fmla="*/ 274746 w 424647"/>
                          <a:gd name="connsiteY6" fmla="*/ 174513 h 179276"/>
                          <a:gd name="connsiteX7" fmla="*/ 137586 w 424647"/>
                          <a:gd name="connsiteY7" fmla="*/ 179276 h 179276"/>
                          <a:gd name="connsiteX8" fmla="*/ 67437 w 424647"/>
                          <a:gd name="connsiteY8" fmla="*/ 177344 h 179276"/>
                          <a:gd name="connsiteX9" fmla="*/ 0 w 424647"/>
                          <a:gd name="connsiteY9" fmla="*/ 109907 h 179276"/>
                          <a:gd name="connsiteX10" fmla="*/ 0 w 424647"/>
                          <a:gd name="connsiteY10" fmla="*/ 67437 h 179276"/>
                          <a:gd name="connsiteX0" fmla="*/ 0 w 424647"/>
                          <a:gd name="connsiteY0" fmla="*/ 67437 h 179276"/>
                          <a:gd name="connsiteX1" fmla="*/ 67437 w 424647"/>
                          <a:gd name="connsiteY1" fmla="*/ 0 h 179276"/>
                          <a:gd name="connsiteX2" fmla="*/ 357210 w 424647"/>
                          <a:gd name="connsiteY2" fmla="*/ 0 h 179276"/>
                          <a:gd name="connsiteX3" fmla="*/ 424647 w 424647"/>
                          <a:gd name="connsiteY3" fmla="*/ 67437 h 179276"/>
                          <a:gd name="connsiteX4" fmla="*/ 424647 w 424647"/>
                          <a:gd name="connsiteY4" fmla="*/ 109907 h 179276"/>
                          <a:gd name="connsiteX5" fmla="*/ 357210 w 424647"/>
                          <a:gd name="connsiteY5" fmla="*/ 177344 h 179276"/>
                          <a:gd name="connsiteX6" fmla="*/ 272364 w 424647"/>
                          <a:gd name="connsiteY6" fmla="*/ 179276 h 179276"/>
                          <a:gd name="connsiteX7" fmla="*/ 137586 w 424647"/>
                          <a:gd name="connsiteY7" fmla="*/ 179276 h 179276"/>
                          <a:gd name="connsiteX8" fmla="*/ 67437 w 424647"/>
                          <a:gd name="connsiteY8" fmla="*/ 177344 h 179276"/>
                          <a:gd name="connsiteX9" fmla="*/ 0 w 424647"/>
                          <a:gd name="connsiteY9" fmla="*/ 109907 h 179276"/>
                          <a:gd name="connsiteX10" fmla="*/ 0 w 424647"/>
                          <a:gd name="connsiteY10" fmla="*/ 67437 h 179276"/>
                          <a:gd name="connsiteX0" fmla="*/ 0 w 424647"/>
                          <a:gd name="connsiteY0" fmla="*/ 67437 h 179276"/>
                          <a:gd name="connsiteX1" fmla="*/ 67437 w 424647"/>
                          <a:gd name="connsiteY1" fmla="*/ 0 h 179276"/>
                          <a:gd name="connsiteX2" fmla="*/ 357210 w 424647"/>
                          <a:gd name="connsiteY2" fmla="*/ 0 h 179276"/>
                          <a:gd name="connsiteX3" fmla="*/ 424647 w 424647"/>
                          <a:gd name="connsiteY3" fmla="*/ 67437 h 179276"/>
                          <a:gd name="connsiteX4" fmla="*/ 424647 w 424647"/>
                          <a:gd name="connsiteY4" fmla="*/ 109907 h 179276"/>
                          <a:gd name="connsiteX5" fmla="*/ 357210 w 424647"/>
                          <a:gd name="connsiteY5" fmla="*/ 177344 h 179276"/>
                          <a:gd name="connsiteX6" fmla="*/ 272364 w 424647"/>
                          <a:gd name="connsiteY6" fmla="*/ 179276 h 179276"/>
                          <a:gd name="connsiteX7" fmla="*/ 137586 w 424647"/>
                          <a:gd name="connsiteY7" fmla="*/ 179276 h 179276"/>
                          <a:gd name="connsiteX8" fmla="*/ 67437 w 424647"/>
                          <a:gd name="connsiteY8" fmla="*/ 177344 h 179276"/>
                          <a:gd name="connsiteX9" fmla="*/ 0 w 424647"/>
                          <a:gd name="connsiteY9" fmla="*/ 109907 h 179276"/>
                          <a:gd name="connsiteX10" fmla="*/ 0 w 424647"/>
                          <a:gd name="connsiteY10" fmla="*/ 67437 h 179276"/>
                          <a:gd name="connsiteX0" fmla="*/ 0 w 424647"/>
                          <a:gd name="connsiteY0" fmla="*/ 67437 h 179276"/>
                          <a:gd name="connsiteX1" fmla="*/ 67437 w 424647"/>
                          <a:gd name="connsiteY1" fmla="*/ 0 h 179276"/>
                          <a:gd name="connsiteX2" fmla="*/ 357210 w 424647"/>
                          <a:gd name="connsiteY2" fmla="*/ 0 h 179276"/>
                          <a:gd name="connsiteX3" fmla="*/ 424647 w 424647"/>
                          <a:gd name="connsiteY3" fmla="*/ 67437 h 179276"/>
                          <a:gd name="connsiteX4" fmla="*/ 424647 w 424647"/>
                          <a:gd name="connsiteY4" fmla="*/ 109907 h 179276"/>
                          <a:gd name="connsiteX5" fmla="*/ 357210 w 424647"/>
                          <a:gd name="connsiteY5" fmla="*/ 177344 h 179276"/>
                          <a:gd name="connsiteX6" fmla="*/ 272364 w 424647"/>
                          <a:gd name="connsiteY6" fmla="*/ 179276 h 179276"/>
                          <a:gd name="connsiteX7" fmla="*/ 137586 w 424647"/>
                          <a:gd name="connsiteY7" fmla="*/ 179276 h 179276"/>
                          <a:gd name="connsiteX8" fmla="*/ 67437 w 424647"/>
                          <a:gd name="connsiteY8" fmla="*/ 177344 h 179276"/>
                          <a:gd name="connsiteX9" fmla="*/ 0 w 424647"/>
                          <a:gd name="connsiteY9" fmla="*/ 109907 h 179276"/>
                          <a:gd name="connsiteX10" fmla="*/ 0 w 424647"/>
                          <a:gd name="connsiteY10" fmla="*/ 67437 h 179276"/>
                          <a:gd name="connsiteX0" fmla="*/ 0 w 424647"/>
                          <a:gd name="connsiteY0" fmla="*/ 67437 h 179276"/>
                          <a:gd name="connsiteX1" fmla="*/ 67437 w 424647"/>
                          <a:gd name="connsiteY1" fmla="*/ 0 h 179276"/>
                          <a:gd name="connsiteX2" fmla="*/ 357210 w 424647"/>
                          <a:gd name="connsiteY2" fmla="*/ 0 h 179276"/>
                          <a:gd name="connsiteX3" fmla="*/ 424647 w 424647"/>
                          <a:gd name="connsiteY3" fmla="*/ 67437 h 179276"/>
                          <a:gd name="connsiteX4" fmla="*/ 424647 w 424647"/>
                          <a:gd name="connsiteY4" fmla="*/ 109907 h 179276"/>
                          <a:gd name="connsiteX5" fmla="*/ 357210 w 424647"/>
                          <a:gd name="connsiteY5" fmla="*/ 177344 h 179276"/>
                          <a:gd name="connsiteX6" fmla="*/ 272364 w 424647"/>
                          <a:gd name="connsiteY6" fmla="*/ 179276 h 179276"/>
                          <a:gd name="connsiteX7" fmla="*/ 199861 w 424647"/>
                          <a:gd name="connsiteY7" fmla="*/ 178712 h 179276"/>
                          <a:gd name="connsiteX8" fmla="*/ 137586 w 424647"/>
                          <a:gd name="connsiteY8" fmla="*/ 179276 h 179276"/>
                          <a:gd name="connsiteX9" fmla="*/ 67437 w 424647"/>
                          <a:gd name="connsiteY9" fmla="*/ 177344 h 179276"/>
                          <a:gd name="connsiteX10" fmla="*/ 0 w 424647"/>
                          <a:gd name="connsiteY10" fmla="*/ 109907 h 179276"/>
                          <a:gd name="connsiteX11" fmla="*/ 0 w 424647"/>
                          <a:gd name="connsiteY11" fmla="*/ 67437 h 179276"/>
                          <a:gd name="connsiteX0" fmla="*/ 0 w 424647"/>
                          <a:gd name="connsiteY0" fmla="*/ 71619 h 183458"/>
                          <a:gd name="connsiteX1" fmla="*/ 67437 w 424647"/>
                          <a:gd name="connsiteY1" fmla="*/ 4182 h 183458"/>
                          <a:gd name="connsiteX2" fmla="*/ 209592 w 424647"/>
                          <a:gd name="connsiteY2" fmla="*/ 0 h 183458"/>
                          <a:gd name="connsiteX3" fmla="*/ 357210 w 424647"/>
                          <a:gd name="connsiteY3" fmla="*/ 4182 h 183458"/>
                          <a:gd name="connsiteX4" fmla="*/ 424647 w 424647"/>
                          <a:gd name="connsiteY4" fmla="*/ 71619 h 183458"/>
                          <a:gd name="connsiteX5" fmla="*/ 424647 w 424647"/>
                          <a:gd name="connsiteY5" fmla="*/ 114089 h 183458"/>
                          <a:gd name="connsiteX6" fmla="*/ 357210 w 424647"/>
                          <a:gd name="connsiteY6" fmla="*/ 181526 h 183458"/>
                          <a:gd name="connsiteX7" fmla="*/ 272364 w 424647"/>
                          <a:gd name="connsiteY7" fmla="*/ 183458 h 183458"/>
                          <a:gd name="connsiteX8" fmla="*/ 199861 w 424647"/>
                          <a:gd name="connsiteY8" fmla="*/ 182894 h 183458"/>
                          <a:gd name="connsiteX9" fmla="*/ 137586 w 424647"/>
                          <a:gd name="connsiteY9" fmla="*/ 183458 h 183458"/>
                          <a:gd name="connsiteX10" fmla="*/ 67437 w 424647"/>
                          <a:gd name="connsiteY10" fmla="*/ 181526 h 183458"/>
                          <a:gd name="connsiteX11" fmla="*/ 0 w 424647"/>
                          <a:gd name="connsiteY11" fmla="*/ 114089 h 183458"/>
                          <a:gd name="connsiteX12" fmla="*/ 0 w 424647"/>
                          <a:gd name="connsiteY12" fmla="*/ 71619 h 183458"/>
                          <a:gd name="connsiteX0" fmla="*/ 0 w 424647"/>
                          <a:gd name="connsiteY0" fmla="*/ 71619 h 183458"/>
                          <a:gd name="connsiteX1" fmla="*/ 67437 w 424647"/>
                          <a:gd name="connsiteY1" fmla="*/ 4182 h 183458"/>
                          <a:gd name="connsiteX2" fmla="*/ 209592 w 424647"/>
                          <a:gd name="connsiteY2" fmla="*/ 0 h 183458"/>
                          <a:gd name="connsiteX3" fmla="*/ 357210 w 424647"/>
                          <a:gd name="connsiteY3" fmla="*/ 4182 h 183458"/>
                          <a:gd name="connsiteX4" fmla="*/ 424647 w 424647"/>
                          <a:gd name="connsiteY4" fmla="*/ 71619 h 183458"/>
                          <a:gd name="connsiteX5" fmla="*/ 424647 w 424647"/>
                          <a:gd name="connsiteY5" fmla="*/ 114089 h 183458"/>
                          <a:gd name="connsiteX6" fmla="*/ 357210 w 424647"/>
                          <a:gd name="connsiteY6" fmla="*/ 181526 h 183458"/>
                          <a:gd name="connsiteX7" fmla="*/ 272364 w 424647"/>
                          <a:gd name="connsiteY7" fmla="*/ 183458 h 183458"/>
                          <a:gd name="connsiteX8" fmla="*/ 211495 w 424647"/>
                          <a:gd name="connsiteY8" fmla="*/ 182894 h 183458"/>
                          <a:gd name="connsiteX9" fmla="*/ 137586 w 424647"/>
                          <a:gd name="connsiteY9" fmla="*/ 183458 h 183458"/>
                          <a:gd name="connsiteX10" fmla="*/ 67437 w 424647"/>
                          <a:gd name="connsiteY10" fmla="*/ 181526 h 183458"/>
                          <a:gd name="connsiteX11" fmla="*/ 0 w 424647"/>
                          <a:gd name="connsiteY11" fmla="*/ 114089 h 183458"/>
                          <a:gd name="connsiteX12" fmla="*/ 0 w 424647"/>
                          <a:gd name="connsiteY12" fmla="*/ 71619 h 183458"/>
                          <a:gd name="connsiteX0" fmla="*/ 0 w 424647"/>
                          <a:gd name="connsiteY0" fmla="*/ 71619 h 183458"/>
                          <a:gd name="connsiteX1" fmla="*/ 67437 w 424647"/>
                          <a:gd name="connsiteY1" fmla="*/ 4182 h 183458"/>
                          <a:gd name="connsiteX2" fmla="*/ 129497 w 424647"/>
                          <a:gd name="connsiteY2" fmla="*/ 1941 h 183458"/>
                          <a:gd name="connsiteX3" fmla="*/ 209592 w 424647"/>
                          <a:gd name="connsiteY3" fmla="*/ 0 h 183458"/>
                          <a:gd name="connsiteX4" fmla="*/ 357210 w 424647"/>
                          <a:gd name="connsiteY4" fmla="*/ 4182 h 183458"/>
                          <a:gd name="connsiteX5" fmla="*/ 424647 w 424647"/>
                          <a:gd name="connsiteY5" fmla="*/ 71619 h 183458"/>
                          <a:gd name="connsiteX6" fmla="*/ 424647 w 424647"/>
                          <a:gd name="connsiteY6" fmla="*/ 114089 h 183458"/>
                          <a:gd name="connsiteX7" fmla="*/ 357210 w 424647"/>
                          <a:gd name="connsiteY7" fmla="*/ 181526 h 183458"/>
                          <a:gd name="connsiteX8" fmla="*/ 272364 w 424647"/>
                          <a:gd name="connsiteY8" fmla="*/ 183458 h 183458"/>
                          <a:gd name="connsiteX9" fmla="*/ 211495 w 424647"/>
                          <a:gd name="connsiteY9" fmla="*/ 182894 h 183458"/>
                          <a:gd name="connsiteX10" fmla="*/ 137586 w 424647"/>
                          <a:gd name="connsiteY10" fmla="*/ 183458 h 183458"/>
                          <a:gd name="connsiteX11" fmla="*/ 67437 w 424647"/>
                          <a:gd name="connsiteY11" fmla="*/ 181526 h 183458"/>
                          <a:gd name="connsiteX12" fmla="*/ 0 w 424647"/>
                          <a:gd name="connsiteY12" fmla="*/ 114089 h 183458"/>
                          <a:gd name="connsiteX13" fmla="*/ 0 w 424647"/>
                          <a:gd name="connsiteY13" fmla="*/ 71619 h 183458"/>
                          <a:gd name="connsiteX0" fmla="*/ 0 w 424647"/>
                          <a:gd name="connsiteY0" fmla="*/ 71619 h 183458"/>
                          <a:gd name="connsiteX1" fmla="*/ 67437 w 424647"/>
                          <a:gd name="connsiteY1" fmla="*/ 4182 h 183458"/>
                          <a:gd name="connsiteX2" fmla="*/ 129497 w 424647"/>
                          <a:gd name="connsiteY2" fmla="*/ 1941 h 183458"/>
                          <a:gd name="connsiteX3" fmla="*/ 209592 w 424647"/>
                          <a:gd name="connsiteY3" fmla="*/ 0 h 183458"/>
                          <a:gd name="connsiteX4" fmla="*/ 277833 w 424647"/>
                          <a:gd name="connsiteY4" fmla="*/ 1941 h 183458"/>
                          <a:gd name="connsiteX5" fmla="*/ 357210 w 424647"/>
                          <a:gd name="connsiteY5" fmla="*/ 4182 h 183458"/>
                          <a:gd name="connsiteX6" fmla="*/ 424647 w 424647"/>
                          <a:gd name="connsiteY6" fmla="*/ 71619 h 183458"/>
                          <a:gd name="connsiteX7" fmla="*/ 424647 w 424647"/>
                          <a:gd name="connsiteY7" fmla="*/ 114089 h 183458"/>
                          <a:gd name="connsiteX8" fmla="*/ 357210 w 424647"/>
                          <a:gd name="connsiteY8" fmla="*/ 181526 h 183458"/>
                          <a:gd name="connsiteX9" fmla="*/ 272364 w 424647"/>
                          <a:gd name="connsiteY9" fmla="*/ 183458 h 183458"/>
                          <a:gd name="connsiteX10" fmla="*/ 211495 w 424647"/>
                          <a:gd name="connsiteY10" fmla="*/ 182894 h 183458"/>
                          <a:gd name="connsiteX11" fmla="*/ 137586 w 424647"/>
                          <a:gd name="connsiteY11" fmla="*/ 183458 h 183458"/>
                          <a:gd name="connsiteX12" fmla="*/ 67437 w 424647"/>
                          <a:gd name="connsiteY12" fmla="*/ 181526 h 183458"/>
                          <a:gd name="connsiteX13" fmla="*/ 0 w 424647"/>
                          <a:gd name="connsiteY13" fmla="*/ 114089 h 183458"/>
                          <a:gd name="connsiteX14" fmla="*/ 0 w 424647"/>
                          <a:gd name="connsiteY14" fmla="*/ 71619 h 183458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  <a:cxn ang="0">
                            <a:pos x="connsiteX5" y="connsiteY5"/>
                          </a:cxn>
                          <a:cxn ang="0">
                            <a:pos x="connsiteX6" y="connsiteY6"/>
                          </a:cxn>
                          <a:cxn ang="0">
                            <a:pos x="connsiteX7" y="connsiteY7"/>
                          </a:cxn>
                          <a:cxn ang="0">
                            <a:pos x="connsiteX8" y="connsiteY8"/>
                          </a:cxn>
                          <a:cxn ang="0">
                            <a:pos x="connsiteX9" y="connsiteY9"/>
                          </a:cxn>
                          <a:cxn ang="0">
                            <a:pos x="connsiteX10" y="connsiteY10"/>
                          </a:cxn>
                          <a:cxn ang="0">
                            <a:pos x="connsiteX11" y="connsiteY11"/>
                          </a:cxn>
                          <a:cxn ang="0">
                            <a:pos x="connsiteX12" y="connsiteY12"/>
                          </a:cxn>
                          <a:cxn ang="0">
                            <a:pos x="connsiteX13" y="connsiteY13"/>
                          </a:cxn>
                          <a:cxn ang="0">
                            <a:pos x="connsiteX14" y="connsiteY14"/>
                          </a:cxn>
                        </a:cxnLst>
                        <a:rect l="l" t="t" r="r" b="b"/>
                        <a:pathLst>
                          <a:path w="424647" h="183458">
                            <a:moveTo>
                              <a:pt x="0" y="71619"/>
                            </a:moveTo>
                            <a:cubicBezTo>
                              <a:pt x="0" y="34375"/>
                              <a:pt x="30193" y="4182"/>
                              <a:pt x="67437" y="4182"/>
                            </a:cubicBezTo>
                            <a:lnTo>
                              <a:pt x="129497" y="1941"/>
                            </a:lnTo>
                            <a:lnTo>
                              <a:pt x="209592" y="0"/>
                            </a:lnTo>
                            <a:lnTo>
                              <a:pt x="277833" y="1941"/>
                            </a:lnTo>
                            <a:lnTo>
                              <a:pt x="357210" y="4182"/>
                            </a:lnTo>
                            <a:cubicBezTo>
                              <a:pt x="394454" y="4182"/>
                              <a:pt x="424647" y="34375"/>
                              <a:pt x="424647" y="71619"/>
                            </a:cubicBezTo>
                            <a:lnTo>
                              <a:pt x="424647" y="114089"/>
                            </a:lnTo>
                            <a:cubicBezTo>
                              <a:pt x="424647" y="151333"/>
                              <a:pt x="394454" y="181526"/>
                              <a:pt x="357210" y="181526"/>
                            </a:cubicBezTo>
                            <a:lnTo>
                              <a:pt x="272364" y="183458"/>
                            </a:lnTo>
                            <a:lnTo>
                              <a:pt x="211495" y="182894"/>
                            </a:lnTo>
                            <a:lnTo>
                              <a:pt x="137586" y="183458"/>
                            </a:lnTo>
                            <a:lnTo>
                              <a:pt x="67437" y="181526"/>
                            </a:lnTo>
                            <a:cubicBezTo>
                              <a:pt x="30193" y="181526"/>
                              <a:pt x="0" y="151333"/>
                              <a:pt x="0" y="114089"/>
                            </a:cubicBezTo>
                            <a:lnTo>
                              <a:pt x="0" y="71619"/>
                            </a:lnTo>
                            <a:close/>
                          </a:path>
                        </a:pathLst>
                      </a:custGeom>
                      <a:blipFill>
                        <a:blip r:embed="rId18"/>
                        <a:stretch>
                          <a:fillRect/>
                        </a:stretch>
                      </a:blipFill>
                      <a:ln w="19050">
                        <a:noFill/>
                      </a:ln>
                    </p:spPr>
                    <p:txBody>
                      <a:bodyPr/>
                      <a:lstStyle/>
                      <a:p>
                        <a:r>
                          <a:rPr lang="en-NZ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p:cxnSp>
                <p:nvCxnSpPr>
                  <p:cNvPr id="59" name="Straight Arrow Connector 58">
                    <a:extLst>
                      <a:ext uri="{FF2B5EF4-FFF2-40B4-BE49-F238E27FC236}">
                        <a16:creationId xmlns:a16="http://schemas.microsoft.com/office/drawing/2014/main" id="{DC7B6D41-0BD8-89E6-E0CB-2FF81F91E92A}"/>
                      </a:ext>
                    </a:extLst>
                  </p:cNvPr>
                  <p:cNvCxnSpPr>
                    <a:cxnSpLocks noChangeAspect="1"/>
                  </p:cNvCxnSpPr>
                  <p:nvPr/>
                </p:nvCxnSpPr>
                <p:spPr>
                  <a:xfrm flipH="1">
                    <a:off x="7399450" y="4372483"/>
                    <a:ext cx="684000" cy="0"/>
                  </a:xfrm>
                  <a:prstGeom prst="straightConnector1">
                    <a:avLst/>
                  </a:prstGeom>
                  <a:ln w="12700">
                    <a:solidFill>
                      <a:schemeClr val="accent1"/>
                    </a:solidFill>
                    <a:headEnd type="none" w="sm" len="sm"/>
                    <a:tailEnd type="stealth" w="sm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87" name="Straight Arrow Connector 86">
                  <a:extLst>
                    <a:ext uri="{FF2B5EF4-FFF2-40B4-BE49-F238E27FC236}">
                      <a16:creationId xmlns:a16="http://schemas.microsoft.com/office/drawing/2014/main" id="{D6DF3512-C0E1-30A8-31F5-ACFB72D4CA54}"/>
                    </a:ext>
                  </a:extLst>
                </p:cNvPr>
                <p:cNvCxnSpPr>
                  <a:cxnSpLocks noChangeAspect="1"/>
                </p:cNvCxnSpPr>
                <p:nvPr/>
              </p:nvCxnSpPr>
              <p:spPr>
                <a:xfrm>
                  <a:off x="6125340" y="4202970"/>
                  <a:ext cx="216000" cy="0"/>
                </a:xfrm>
                <a:prstGeom prst="straightConnector1">
                  <a:avLst/>
                </a:prstGeom>
                <a:ln w="19050">
                  <a:solidFill>
                    <a:srgbClr val="FF00FF"/>
                  </a:solidFill>
                  <a:headEnd type="stealth" w="sm" len="med"/>
                  <a:tailEnd type="stealth" w="sm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90" name="TextBox 89">
                      <a:extLst>
                        <a:ext uri="{FF2B5EF4-FFF2-40B4-BE49-F238E27FC236}">
                          <a16:creationId xmlns:a16="http://schemas.microsoft.com/office/drawing/2014/main" id="{4D2F6E60-EDEB-3392-18D1-BC59BA8BCACC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7974662" y="4112970"/>
                      <a:ext cx="216000" cy="180000"/>
                    </a:xfrm>
                    <a:custGeom>
                      <a:avLst/>
                      <a:gdLst>
                        <a:gd name="connsiteX0" fmla="*/ 0 w 424647"/>
                        <a:gd name="connsiteY0" fmla="*/ 67437 h 177344"/>
                        <a:gd name="connsiteX1" fmla="*/ 67437 w 424647"/>
                        <a:gd name="connsiteY1" fmla="*/ 0 h 177344"/>
                        <a:gd name="connsiteX2" fmla="*/ 357210 w 424647"/>
                        <a:gd name="connsiteY2" fmla="*/ 0 h 177344"/>
                        <a:gd name="connsiteX3" fmla="*/ 424647 w 424647"/>
                        <a:gd name="connsiteY3" fmla="*/ 67437 h 177344"/>
                        <a:gd name="connsiteX4" fmla="*/ 424647 w 424647"/>
                        <a:gd name="connsiteY4" fmla="*/ 109907 h 177344"/>
                        <a:gd name="connsiteX5" fmla="*/ 357210 w 424647"/>
                        <a:gd name="connsiteY5" fmla="*/ 177344 h 177344"/>
                        <a:gd name="connsiteX6" fmla="*/ 67437 w 424647"/>
                        <a:gd name="connsiteY6" fmla="*/ 177344 h 177344"/>
                        <a:gd name="connsiteX7" fmla="*/ 0 w 424647"/>
                        <a:gd name="connsiteY7" fmla="*/ 109907 h 177344"/>
                        <a:gd name="connsiteX8" fmla="*/ 0 w 424647"/>
                        <a:gd name="connsiteY8" fmla="*/ 67437 h 177344"/>
                        <a:gd name="connsiteX0" fmla="*/ 0 w 424647"/>
                        <a:gd name="connsiteY0" fmla="*/ 67437 h 177344"/>
                        <a:gd name="connsiteX1" fmla="*/ 67437 w 424647"/>
                        <a:gd name="connsiteY1" fmla="*/ 0 h 177344"/>
                        <a:gd name="connsiteX2" fmla="*/ 357210 w 424647"/>
                        <a:gd name="connsiteY2" fmla="*/ 0 h 177344"/>
                        <a:gd name="connsiteX3" fmla="*/ 424647 w 424647"/>
                        <a:gd name="connsiteY3" fmla="*/ 67437 h 177344"/>
                        <a:gd name="connsiteX4" fmla="*/ 424647 w 424647"/>
                        <a:gd name="connsiteY4" fmla="*/ 109907 h 177344"/>
                        <a:gd name="connsiteX5" fmla="*/ 357210 w 424647"/>
                        <a:gd name="connsiteY5" fmla="*/ 177344 h 177344"/>
                        <a:gd name="connsiteX6" fmla="*/ 137586 w 424647"/>
                        <a:gd name="connsiteY6" fmla="*/ 174513 h 177344"/>
                        <a:gd name="connsiteX7" fmla="*/ 67437 w 424647"/>
                        <a:gd name="connsiteY7" fmla="*/ 177344 h 177344"/>
                        <a:gd name="connsiteX8" fmla="*/ 0 w 424647"/>
                        <a:gd name="connsiteY8" fmla="*/ 109907 h 177344"/>
                        <a:gd name="connsiteX9" fmla="*/ 0 w 424647"/>
                        <a:gd name="connsiteY9" fmla="*/ 67437 h 177344"/>
                        <a:gd name="connsiteX0" fmla="*/ 0 w 424647"/>
                        <a:gd name="connsiteY0" fmla="*/ 67437 h 177344"/>
                        <a:gd name="connsiteX1" fmla="*/ 67437 w 424647"/>
                        <a:gd name="connsiteY1" fmla="*/ 0 h 177344"/>
                        <a:gd name="connsiteX2" fmla="*/ 357210 w 424647"/>
                        <a:gd name="connsiteY2" fmla="*/ 0 h 177344"/>
                        <a:gd name="connsiteX3" fmla="*/ 424647 w 424647"/>
                        <a:gd name="connsiteY3" fmla="*/ 67437 h 177344"/>
                        <a:gd name="connsiteX4" fmla="*/ 424647 w 424647"/>
                        <a:gd name="connsiteY4" fmla="*/ 109907 h 177344"/>
                        <a:gd name="connsiteX5" fmla="*/ 357210 w 424647"/>
                        <a:gd name="connsiteY5" fmla="*/ 177344 h 177344"/>
                        <a:gd name="connsiteX6" fmla="*/ 274746 w 424647"/>
                        <a:gd name="connsiteY6" fmla="*/ 174513 h 177344"/>
                        <a:gd name="connsiteX7" fmla="*/ 137586 w 424647"/>
                        <a:gd name="connsiteY7" fmla="*/ 174513 h 177344"/>
                        <a:gd name="connsiteX8" fmla="*/ 67437 w 424647"/>
                        <a:gd name="connsiteY8" fmla="*/ 177344 h 177344"/>
                        <a:gd name="connsiteX9" fmla="*/ 0 w 424647"/>
                        <a:gd name="connsiteY9" fmla="*/ 109907 h 177344"/>
                        <a:gd name="connsiteX10" fmla="*/ 0 w 424647"/>
                        <a:gd name="connsiteY10" fmla="*/ 67437 h 177344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4746 w 424647"/>
                        <a:gd name="connsiteY6" fmla="*/ 174513 h 179276"/>
                        <a:gd name="connsiteX7" fmla="*/ 137586 w 424647"/>
                        <a:gd name="connsiteY7" fmla="*/ 179276 h 179276"/>
                        <a:gd name="connsiteX8" fmla="*/ 67437 w 424647"/>
                        <a:gd name="connsiteY8" fmla="*/ 177344 h 179276"/>
                        <a:gd name="connsiteX9" fmla="*/ 0 w 424647"/>
                        <a:gd name="connsiteY9" fmla="*/ 109907 h 179276"/>
                        <a:gd name="connsiteX10" fmla="*/ 0 w 424647"/>
                        <a:gd name="connsiteY10" fmla="*/ 67437 h 179276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2364 w 424647"/>
                        <a:gd name="connsiteY6" fmla="*/ 179276 h 179276"/>
                        <a:gd name="connsiteX7" fmla="*/ 137586 w 424647"/>
                        <a:gd name="connsiteY7" fmla="*/ 179276 h 179276"/>
                        <a:gd name="connsiteX8" fmla="*/ 67437 w 424647"/>
                        <a:gd name="connsiteY8" fmla="*/ 177344 h 179276"/>
                        <a:gd name="connsiteX9" fmla="*/ 0 w 424647"/>
                        <a:gd name="connsiteY9" fmla="*/ 109907 h 179276"/>
                        <a:gd name="connsiteX10" fmla="*/ 0 w 424647"/>
                        <a:gd name="connsiteY10" fmla="*/ 67437 h 179276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2364 w 424647"/>
                        <a:gd name="connsiteY6" fmla="*/ 179276 h 179276"/>
                        <a:gd name="connsiteX7" fmla="*/ 137586 w 424647"/>
                        <a:gd name="connsiteY7" fmla="*/ 179276 h 179276"/>
                        <a:gd name="connsiteX8" fmla="*/ 67437 w 424647"/>
                        <a:gd name="connsiteY8" fmla="*/ 177344 h 179276"/>
                        <a:gd name="connsiteX9" fmla="*/ 0 w 424647"/>
                        <a:gd name="connsiteY9" fmla="*/ 109907 h 179276"/>
                        <a:gd name="connsiteX10" fmla="*/ 0 w 424647"/>
                        <a:gd name="connsiteY10" fmla="*/ 67437 h 179276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2364 w 424647"/>
                        <a:gd name="connsiteY6" fmla="*/ 179276 h 179276"/>
                        <a:gd name="connsiteX7" fmla="*/ 137586 w 424647"/>
                        <a:gd name="connsiteY7" fmla="*/ 179276 h 179276"/>
                        <a:gd name="connsiteX8" fmla="*/ 67437 w 424647"/>
                        <a:gd name="connsiteY8" fmla="*/ 177344 h 179276"/>
                        <a:gd name="connsiteX9" fmla="*/ 0 w 424647"/>
                        <a:gd name="connsiteY9" fmla="*/ 109907 h 179276"/>
                        <a:gd name="connsiteX10" fmla="*/ 0 w 424647"/>
                        <a:gd name="connsiteY10" fmla="*/ 67437 h 179276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2364 w 424647"/>
                        <a:gd name="connsiteY6" fmla="*/ 179276 h 179276"/>
                        <a:gd name="connsiteX7" fmla="*/ 199861 w 424647"/>
                        <a:gd name="connsiteY7" fmla="*/ 178712 h 179276"/>
                        <a:gd name="connsiteX8" fmla="*/ 137586 w 424647"/>
                        <a:gd name="connsiteY8" fmla="*/ 179276 h 179276"/>
                        <a:gd name="connsiteX9" fmla="*/ 67437 w 424647"/>
                        <a:gd name="connsiteY9" fmla="*/ 177344 h 179276"/>
                        <a:gd name="connsiteX10" fmla="*/ 0 w 424647"/>
                        <a:gd name="connsiteY10" fmla="*/ 109907 h 179276"/>
                        <a:gd name="connsiteX11" fmla="*/ 0 w 424647"/>
                        <a:gd name="connsiteY11" fmla="*/ 67437 h 179276"/>
                        <a:gd name="connsiteX0" fmla="*/ 0 w 424647"/>
                        <a:gd name="connsiteY0" fmla="*/ 71619 h 183458"/>
                        <a:gd name="connsiteX1" fmla="*/ 67437 w 424647"/>
                        <a:gd name="connsiteY1" fmla="*/ 4182 h 183458"/>
                        <a:gd name="connsiteX2" fmla="*/ 209592 w 424647"/>
                        <a:gd name="connsiteY2" fmla="*/ 0 h 183458"/>
                        <a:gd name="connsiteX3" fmla="*/ 357210 w 424647"/>
                        <a:gd name="connsiteY3" fmla="*/ 4182 h 183458"/>
                        <a:gd name="connsiteX4" fmla="*/ 424647 w 424647"/>
                        <a:gd name="connsiteY4" fmla="*/ 71619 h 183458"/>
                        <a:gd name="connsiteX5" fmla="*/ 424647 w 424647"/>
                        <a:gd name="connsiteY5" fmla="*/ 114089 h 183458"/>
                        <a:gd name="connsiteX6" fmla="*/ 357210 w 424647"/>
                        <a:gd name="connsiteY6" fmla="*/ 181526 h 183458"/>
                        <a:gd name="connsiteX7" fmla="*/ 272364 w 424647"/>
                        <a:gd name="connsiteY7" fmla="*/ 183458 h 183458"/>
                        <a:gd name="connsiteX8" fmla="*/ 199861 w 424647"/>
                        <a:gd name="connsiteY8" fmla="*/ 182894 h 183458"/>
                        <a:gd name="connsiteX9" fmla="*/ 137586 w 424647"/>
                        <a:gd name="connsiteY9" fmla="*/ 183458 h 183458"/>
                        <a:gd name="connsiteX10" fmla="*/ 67437 w 424647"/>
                        <a:gd name="connsiteY10" fmla="*/ 181526 h 183458"/>
                        <a:gd name="connsiteX11" fmla="*/ 0 w 424647"/>
                        <a:gd name="connsiteY11" fmla="*/ 114089 h 183458"/>
                        <a:gd name="connsiteX12" fmla="*/ 0 w 424647"/>
                        <a:gd name="connsiteY12" fmla="*/ 71619 h 183458"/>
                        <a:gd name="connsiteX0" fmla="*/ 0 w 424647"/>
                        <a:gd name="connsiteY0" fmla="*/ 71619 h 183458"/>
                        <a:gd name="connsiteX1" fmla="*/ 67437 w 424647"/>
                        <a:gd name="connsiteY1" fmla="*/ 4182 h 183458"/>
                        <a:gd name="connsiteX2" fmla="*/ 209592 w 424647"/>
                        <a:gd name="connsiteY2" fmla="*/ 0 h 183458"/>
                        <a:gd name="connsiteX3" fmla="*/ 357210 w 424647"/>
                        <a:gd name="connsiteY3" fmla="*/ 4182 h 183458"/>
                        <a:gd name="connsiteX4" fmla="*/ 424647 w 424647"/>
                        <a:gd name="connsiteY4" fmla="*/ 71619 h 183458"/>
                        <a:gd name="connsiteX5" fmla="*/ 424647 w 424647"/>
                        <a:gd name="connsiteY5" fmla="*/ 114089 h 183458"/>
                        <a:gd name="connsiteX6" fmla="*/ 357210 w 424647"/>
                        <a:gd name="connsiteY6" fmla="*/ 181526 h 183458"/>
                        <a:gd name="connsiteX7" fmla="*/ 272364 w 424647"/>
                        <a:gd name="connsiteY7" fmla="*/ 183458 h 183458"/>
                        <a:gd name="connsiteX8" fmla="*/ 211495 w 424647"/>
                        <a:gd name="connsiteY8" fmla="*/ 182894 h 183458"/>
                        <a:gd name="connsiteX9" fmla="*/ 137586 w 424647"/>
                        <a:gd name="connsiteY9" fmla="*/ 183458 h 183458"/>
                        <a:gd name="connsiteX10" fmla="*/ 67437 w 424647"/>
                        <a:gd name="connsiteY10" fmla="*/ 181526 h 183458"/>
                        <a:gd name="connsiteX11" fmla="*/ 0 w 424647"/>
                        <a:gd name="connsiteY11" fmla="*/ 114089 h 183458"/>
                        <a:gd name="connsiteX12" fmla="*/ 0 w 424647"/>
                        <a:gd name="connsiteY12" fmla="*/ 71619 h 183458"/>
                        <a:gd name="connsiteX0" fmla="*/ 0 w 424647"/>
                        <a:gd name="connsiteY0" fmla="*/ 71619 h 183458"/>
                        <a:gd name="connsiteX1" fmla="*/ 67437 w 424647"/>
                        <a:gd name="connsiteY1" fmla="*/ 4182 h 183458"/>
                        <a:gd name="connsiteX2" fmla="*/ 129497 w 424647"/>
                        <a:gd name="connsiteY2" fmla="*/ 1941 h 183458"/>
                        <a:gd name="connsiteX3" fmla="*/ 209592 w 424647"/>
                        <a:gd name="connsiteY3" fmla="*/ 0 h 183458"/>
                        <a:gd name="connsiteX4" fmla="*/ 357210 w 424647"/>
                        <a:gd name="connsiteY4" fmla="*/ 4182 h 183458"/>
                        <a:gd name="connsiteX5" fmla="*/ 424647 w 424647"/>
                        <a:gd name="connsiteY5" fmla="*/ 71619 h 183458"/>
                        <a:gd name="connsiteX6" fmla="*/ 424647 w 424647"/>
                        <a:gd name="connsiteY6" fmla="*/ 114089 h 183458"/>
                        <a:gd name="connsiteX7" fmla="*/ 357210 w 424647"/>
                        <a:gd name="connsiteY7" fmla="*/ 181526 h 183458"/>
                        <a:gd name="connsiteX8" fmla="*/ 272364 w 424647"/>
                        <a:gd name="connsiteY8" fmla="*/ 183458 h 183458"/>
                        <a:gd name="connsiteX9" fmla="*/ 211495 w 424647"/>
                        <a:gd name="connsiteY9" fmla="*/ 182894 h 183458"/>
                        <a:gd name="connsiteX10" fmla="*/ 137586 w 424647"/>
                        <a:gd name="connsiteY10" fmla="*/ 183458 h 183458"/>
                        <a:gd name="connsiteX11" fmla="*/ 67437 w 424647"/>
                        <a:gd name="connsiteY11" fmla="*/ 181526 h 183458"/>
                        <a:gd name="connsiteX12" fmla="*/ 0 w 424647"/>
                        <a:gd name="connsiteY12" fmla="*/ 114089 h 183458"/>
                        <a:gd name="connsiteX13" fmla="*/ 0 w 424647"/>
                        <a:gd name="connsiteY13" fmla="*/ 71619 h 183458"/>
                        <a:gd name="connsiteX0" fmla="*/ 0 w 424647"/>
                        <a:gd name="connsiteY0" fmla="*/ 71619 h 183458"/>
                        <a:gd name="connsiteX1" fmla="*/ 67437 w 424647"/>
                        <a:gd name="connsiteY1" fmla="*/ 4182 h 183458"/>
                        <a:gd name="connsiteX2" fmla="*/ 129497 w 424647"/>
                        <a:gd name="connsiteY2" fmla="*/ 1941 h 183458"/>
                        <a:gd name="connsiteX3" fmla="*/ 209592 w 424647"/>
                        <a:gd name="connsiteY3" fmla="*/ 0 h 183458"/>
                        <a:gd name="connsiteX4" fmla="*/ 277833 w 424647"/>
                        <a:gd name="connsiteY4" fmla="*/ 1941 h 183458"/>
                        <a:gd name="connsiteX5" fmla="*/ 357210 w 424647"/>
                        <a:gd name="connsiteY5" fmla="*/ 4182 h 183458"/>
                        <a:gd name="connsiteX6" fmla="*/ 424647 w 424647"/>
                        <a:gd name="connsiteY6" fmla="*/ 71619 h 183458"/>
                        <a:gd name="connsiteX7" fmla="*/ 424647 w 424647"/>
                        <a:gd name="connsiteY7" fmla="*/ 114089 h 183458"/>
                        <a:gd name="connsiteX8" fmla="*/ 357210 w 424647"/>
                        <a:gd name="connsiteY8" fmla="*/ 181526 h 183458"/>
                        <a:gd name="connsiteX9" fmla="*/ 272364 w 424647"/>
                        <a:gd name="connsiteY9" fmla="*/ 183458 h 183458"/>
                        <a:gd name="connsiteX10" fmla="*/ 211495 w 424647"/>
                        <a:gd name="connsiteY10" fmla="*/ 182894 h 183458"/>
                        <a:gd name="connsiteX11" fmla="*/ 137586 w 424647"/>
                        <a:gd name="connsiteY11" fmla="*/ 183458 h 183458"/>
                        <a:gd name="connsiteX12" fmla="*/ 67437 w 424647"/>
                        <a:gd name="connsiteY12" fmla="*/ 181526 h 183458"/>
                        <a:gd name="connsiteX13" fmla="*/ 0 w 424647"/>
                        <a:gd name="connsiteY13" fmla="*/ 114089 h 183458"/>
                        <a:gd name="connsiteX14" fmla="*/ 0 w 424647"/>
                        <a:gd name="connsiteY14" fmla="*/ 71619 h 18345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</a:cxnLst>
                      <a:rect l="l" t="t" r="r" b="b"/>
                      <a:pathLst>
                        <a:path w="424647" h="183458">
                          <a:moveTo>
                            <a:pt x="0" y="71619"/>
                          </a:moveTo>
                          <a:cubicBezTo>
                            <a:pt x="0" y="34375"/>
                            <a:pt x="30193" y="4182"/>
                            <a:pt x="67437" y="4182"/>
                          </a:cubicBezTo>
                          <a:lnTo>
                            <a:pt x="129497" y="1941"/>
                          </a:lnTo>
                          <a:lnTo>
                            <a:pt x="209592" y="0"/>
                          </a:lnTo>
                          <a:lnTo>
                            <a:pt x="277833" y="1941"/>
                          </a:lnTo>
                          <a:lnTo>
                            <a:pt x="357210" y="4182"/>
                          </a:lnTo>
                          <a:cubicBezTo>
                            <a:pt x="394454" y="4182"/>
                            <a:pt x="424647" y="34375"/>
                            <a:pt x="424647" y="71619"/>
                          </a:cubicBezTo>
                          <a:lnTo>
                            <a:pt x="424647" y="114089"/>
                          </a:lnTo>
                          <a:cubicBezTo>
                            <a:pt x="424647" y="151333"/>
                            <a:pt x="394454" y="181526"/>
                            <a:pt x="357210" y="181526"/>
                          </a:cubicBezTo>
                          <a:lnTo>
                            <a:pt x="272364" y="183458"/>
                          </a:lnTo>
                          <a:lnTo>
                            <a:pt x="211495" y="182894"/>
                          </a:lnTo>
                          <a:lnTo>
                            <a:pt x="137586" y="183458"/>
                          </a:lnTo>
                          <a:lnTo>
                            <a:pt x="67437" y="181526"/>
                          </a:lnTo>
                          <a:cubicBezTo>
                            <a:pt x="30193" y="181526"/>
                            <a:pt x="0" y="151333"/>
                            <a:pt x="0" y="114089"/>
                          </a:cubicBezTo>
                          <a:lnTo>
                            <a:pt x="0" y="71619"/>
                          </a:lnTo>
                          <a:close/>
                        </a:path>
                      </a:pathLst>
                    </a:custGeom>
                    <a:solidFill>
                      <a:schemeClr val="accent6">
                        <a:lumMod val="20000"/>
                        <a:lumOff val="80000"/>
                      </a:schemeClr>
                    </a:solidFill>
                    <a:ln w="19050">
                      <a:noFill/>
                    </a:ln>
                  </p:spPr>
                  <p:txBody>
                    <a:bodyPr wrap="square" lIns="0" tIns="36000" rIns="0" bIns="36000" rtlCol="0" anchor="ctr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Sup>
                              <m:sSubSupPr>
                                <m:ctrlPr>
                                  <a:rPr lang="en-NZ" sz="900" i="1" kern="12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NZ" sz="900" i="1" kern="120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en-NZ" sz="900" b="0" i="1" kern="12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𝑚</m:t>
                                </m:r>
                              </m:sub>
                              <m:sup>
                                <m:r>
                                  <a:rPr lang="en-NZ" sz="900" b="0" i="1" kern="12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5</m:t>
                                </m:r>
                              </m:sup>
                            </m:sSubSup>
                          </m:oMath>
                        </m:oMathPara>
                      </a14:m>
                      <a:endParaRPr lang="en-NZ" sz="900" dirty="0"/>
                    </a:p>
                  </p:txBody>
                </p:sp>
              </mc:Choice>
              <mc:Fallback xmlns="">
                <p:sp>
                  <p:nvSpPr>
                    <p:cNvPr id="90" name="TextBox 89">
                      <a:extLst>
                        <a:ext uri="{FF2B5EF4-FFF2-40B4-BE49-F238E27FC236}">
                          <a16:creationId xmlns:a16="http://schemas.microsoft.com/office/drawing/2014/main" id="{4D2F6E60-EDEB-3392-18D1-BC59BA8BCACC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974662" y="4112970"/>
                      <a:ext cx="216000" cy="180000"/>
                    </a:xfrm>
                    <a:custGeom>
                      <a:avLst/>
                      <a:gdLst>
                        <a:gd name="connsiteX0" fmla="*/ 0 w 424647"/>
                        <a:gd name="connsiteY0" fmla="*/ 67437 h 177344"/>
                        <a:gd name="connsiteX1" fmla="*/ 67437 w 424647"/>
                        <a:gd name="connsiteY1" fmla="*/ 0 h 177344"/>
                        <a:gd name="connsiteX2" fmla="*/ 357210 w 424647"/>
                        <a:gd name="connsiteY2" fmla="*/ 0 h 177344"/>
                        <a:gd name="connsiteX3" fmla="*/ 424647 w 424647"/>
                        <a:gd name="connsiteY3" fmla="*/ 67437 h 177344"/>
                        <a:gd name="connsiteX4" fmla="*/ 424647 w 424647"/>
                        <a:gd name="connsiteY4" fmla="*/ 109907 h 177344"/>
                        <a:gd name="connsiteX5" fmla="*/ 357210 w 424647"/>
                        <a:gd name="connsiteY5" fmla="*/ 177344 h 177344"/>
                        <a:gd name="connsiteX6" fmla="*/ 67437 w 424647"/>
                        <a:gd name="connsiteY6" fmla="*/ 177344 h 177344"/>
                        <a:gd name="connsiteX7" fmla="*/ 0 w 424647"/>
                        <a:gd name="connsiteY7" fmla="*/ 109907 h 177344"/>
                        <a:gd name="connsiteX8" fmla="*/ 0 w 424647"/>
                        <a:gd name="connsiteY8" fmla="*/ 67437 h 177344"/>
                        <a:gd name="connsiteX0" fmla="*/ 0 w 424647"/>
                        <a:gd name="connsiteY0" fmla="*/ 67437 h 177344"/>
                        <a:gd name="connsiteX1" fmla="*/ 67437 w 424647"/>
                        <a:gd name="connsiteY1" fmla="*/ 0 h 177344"/>
                        <a:gd name="connsiteX2" fmla="*/ 357210 w 424647"/>
                        <a:gd name="connsiteY2" fmla="*/ 0 h 177344"/>
                        <a:gd name="connsiteX3" fmla="*/ 424647 w 424647"/>
                        <a:gd name="connsiteY3" fmla="*/ 67437 h 177344"/>
                        <a:gd name="connsiteX4" fmla="*/ 424647 w 424647"/>
                        <a:gd name="connsiteY4" fmla="*/ 109907 h 177344"/>
                        <a:gd name="connsiteX5" fmla="*/ 357210 w 424647"/>
                        <a:gd name="connsiteY5" fmla="*/ 177344 h 177344"/>
                        <a:gd name="connsiteX6" fmla="*/ 137586 w 424647"/>
                        <a:gd name="connsiteY6" fmla="*/ 174513 h 177344"/>
                        <a:gd name="connsiteX7" fmla="*/ 67437 w 424647"/>
                        <a:gd name="connsiteY7" fmla="*/ 177344 h 177344"/>
                        <a:gd name="connsiteX8" fmla="*/ 0 w 424647"/>
                        <a:gd name="connsiteY8" fmla="*/ 109907 h 177344"/>
                        <a:gd name="connsiteX9" fmla="*/ 0 w 424647"/>
                        <a:gd name="connsiteY9" fmla="*/ 67437 h 177344"/>
                        <a:gd name="connsiteX0" fmla="*/ 0 w 424647"/>
                        <a:gd name="connsiteY0" fmla="*/ 67437 h 177344"/>
                        <a:gd name="connsiteX1" fmla="*/ 67437 w 424647"/>
                        <a:gd name="connsiteY1" fmla="*/ 0 h 177344"/>
                        <a:gd name="connsiteX2" fmla="*/ 357210 w 424647"/>
                        <a:gd name="connsiteY2" fmla="*/ 0 h 177344"/>
                        <a:gd name="connsiteX3" fmla="*/ 424647 w 424647"/>
                        <a:gd name="connsiteY3" fmla="*/ 67437 h 177344"/>
                        <a:gd name="connsiteX4" fmla="*/ 424647 w 424647"/>
                        <a:gd name="connsiteY4" fmla="*/ 109907 h 177344"/>
                        <a:gd name="connsiteX5" fmla="*/ 357210 w 424647"/>
                        <a:gd name="connsiteY5" fmla="*/ 177344 h 177344"/>
                        <a:gd name="connsiteX6" fmla="*/ 274746 w 424647"/>
                        <a:gd name="connsiteY6" fmla="*/ 174513 h 177344"/>
                        <a:gd name="connsiteX7" fmla="*/ 137586 w 424647"/>
                        <a:gd name="connsiteY7" fmla="*/ 174513 h 177344"/>
                        <a:gd name="connsiteX8" fmla="*/ 67437 w 424647"/>
                        <a:gd name="connsiteY8" fmla="*/ 177344 h 177344"/>
                        <a:gd name="connsiteX9" fmla="*/ 0 w 424647"/>
                        <a:gd name="connsiteY9" fmla="*/ 109907 h 177344"/>
                        <a:gd name="connsiteX10" fmla="*/ 0 w 424647"/>
                        <a:gd name="connsiteY10" fmla="*/ 67437 h 177344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4746 w 424647"/>
                        <a:gd name="connsiteY6" fmla="*/ 174513 h 179276"/>
                        <a:gd name="connsiteX7" fmla="*/ 137586 w 424647"/>
                        <a:gd name="connsiteY7" fmla="*/ 179276 h 179276"/>
                        <a:gd name="connsiteX8" fmla="*/ 67437 w 424647"/>
                        <a:gd name="connsiteY8" fmla="*/ 177344 h 179276"/>
                        <a:gd name="connsiteX9" fmla="*/ 0 w 424647"/>
                        <a:gd name="connsiteY9" fmla="*/ 109907 h 179276"/>
                        <a:gd name="connsiteX10" fmla="*/ 0 w 424647"/>
                        <a:gd name="connsiteY10" fmla="*/ 67437 h 179276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2364 w 424647"/>
                        <a:gd name="connsiteY6" fmla="*/ 179276 h 179276"/>
                        <a:gd name="connsiteX7" fmla="*/ 137586 w 424647"/>
                        <a:gd name="connsiteY7" fmla="*/ 179276 h 179276"/>
                        <a:gd name="connsiteX8" fmla="*/ 67437 w 424647"/>
                        <a:gd name="connsiteY8" fmla="*/ 177344 h 179276"/>
                        <a:gd name="connsiteX9" fmla="*/ 0 w 424647"/>
                        <a:gd name="connsiteY9" fmla="*/ 109907 h 179276"/>
                        <a:gd name="connsiteX10" fmla="*/ 0 w 424647"/>
                        <a:gd name="connsiteY10" fmla="*/ 67437 h 179276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2364 w 424647"/>
                        <a:gd name="connsiteY6" fmla="*/ 179276 h 179276"/>
                        <a:gd name="connsiteX7" fmla="*/ 137586 w 424647"/>
                        <a:gd name="connsiteY7" fmla="*/ 179276 h 179276"/>
                        <a:gd name="connsiteX8" fmla="*/ 67437 w 424647"/>
                        <a:gd name="connsiteY8" fmla="*/ 177344 h 179276"/>
                        <a:gd name="connsiteX9" fmla="*/ 0 w 424647"/>
                        <a:gd name="connsiteY9" fmla="*/ 109907 h 179276"/>
                        <a:gd name="connsiteX10" fmla="*/ 0 w 424647"/>
                        <a:gd name="connsiteY10" fmla="*/ 67437 h 179276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2364 w 424647"/>
                        <a:gd name="connsiteY6" fmla="*/ 179276 h 179276"/>
                        <a:gd name="connsiteX7" fmla="*/ 137586 w 424647"/>
                        <a:gd name="connsiteY7" fmla="*/ 179276 h 179276"/>
                        <a:gd name="connsiteX8" fmla="*/ 67437 w 424647"/>
                        <a:gd name="connsiteY8" fmla="*/ 177344 h 179276"/>
                        <a:gd name="connsiteX9" fmla="*/ 0 w 424647"/>
                        <a:gd name="connsiteY9" fmla="*/ 109907 h 179276"/>
                        <a:gd name="connsiteX10" fmla="*/ 0 w 424647"/>
                        <a:gd name="connsiteY10" fmla="*/ 67437 h 179276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2364 w 424647"/>
                        <a:gd name="connsiteY6" fmla="*/ 179276 h 179276"/>
                        <a:gd name="connsiteX7" fmla="*/ 199861 w 424647"/>
                        <a:gd name="connsiteY7" fmla="*/ 178712 h 179276"/>
                        <a:gd name="connsiteX8" fmla="*/ 137586 w 424647"/>
                        <a:gd name="connsiteY8" fmla="*/ 179276 h 179276"/>
                        <a:gd name="connsiteX9" fmla="*/ 67437 w 424647"/>
                        <a:gd name="connsiteY9" fmla="*/ 177344 h 179276"/>
                        <a:gd name="connsiteX10" fmla="*/ 0 w 424647"/>
                        <a:gd name="connsiteY10" fmla="*/ 109907 h 179276"/>
                        <a:gd name="connsiteX11" fmla="*/ 0 w 424647"/>
                        <a:gd name="connsiteY11" fmla="*/ 67437 h 179276"/>
                        <a:gd name="connsiteX0" fmla="*/ 0 w 424647"/>
                        <a:gd name="connsiteY0" fmla="*/ 71619 h 183458"/>
                        <a:gd name="connsiteX1" fmla="*/ 67437 w 424647"/>
                        <a:gd name="connsiteY1" fmla="*/ 4182 h 183458"/>
                        <a:gd name="connsiteX2" fmla="*/ 209592 w 424647"/>
                        <a:gd name="connsiteY2" fmla="*/ 0 h 183458"/>
                        <a:gd name="connsiteX3" fmla="*/ 357210 w 424647"/>
                        <a:gd name="connsiteY3" fmla="*/ 4182 h 183458"/>
                        <a:gd name="connsiteX4" fmla="*/ 424647 w 424647"/>
                        <a:gd name="connsiteY4" fmla="*/ 71619 h 183458"/>
                        <a:gd name="connsiteX5" fmla="*/ 424647 w 424647"/>
                        <a:gd name="connsiteY5" fmla="*/ 114089 h 183458"/>
                        <a:gd name="connsiteX6" fmla="*/ 357210 w 424647"/>
                        <a:gd name="connsiteY6" fmla="*/ 181526 h 183458"/>
                        <a:gd name="connsiteX7" fmla="*/ 272364 w 424647"/>
                        <a:gd name="connsiteY7" fmla="*/ 183458 h 183458"/>
                        <a:gd name="connsiteX8" fmla="*/ 199861 w 424647"/>
                        <a:gd name="connsiteY8" fmla="*/ 182894 h 183458"/>
                        <a:gd name="connsiteX9" fmla="*/ 137586 w 424647"/>
                        <a:gd name="connsiteY9" fmla="*/ 183458 h 183458"/>
                        <a:gd name="connsiteX10" fmla="*/ 67437 w 424647"/>
                        <a:gd name="connsiteY10" fmla="*/ 181526 h 183458"/>
                        <a:gd name="connsiteX11" fmla="*/ 0 w 424647"/>
                        <a:gd name="connsiteY11" fmla="*/ 114089 h 183458"/>
                        <a:gd name="connsiteX12" fmla="*/ 0 w 424647"/>
                        <a:gd name="connsiteY12" fmla="*/ 71619 h 183458"/>
                        <a:gd name="connsiteX0" fmla="*/ 0 w 424647"/>
                        <a:gd name="connsiteY0" fmla="*/ 71619 h 183458"/>
                        <a:gd name="connsiteX1" fmla="*/ 67437 w 424647"/>
                        <a:gd name="connsiteY1" fmla="*/ 4182 h 183458"/>
                        <a:gd name="connsiteX2" fmla="*/ 209592 w 424647"/>
                        <a:gd name="connsiteY2" fmla="*/ 0 h 183458"/>
                        <a:gd name="connsiteX3" fmla="*/ 357210 w 424647"/>
                        <a:gd name="connsiteY3" fmla="*/ 4182 h 183458"/>
                        <a:gd name="connsiteX4" fmla="*/ 424647 w 424647"/>
                        <a:gd name="connsiteY4" fmla="*/ 71619 h 183458"/>
                        <a:gd name="connsiteX5" fmla="*/ 424647 w 424647"/>
                        <a:gd name="connsiteY5" fmla="*/ 114089 h 183458"/>
                        <a:gd name="connsiteX6" fmla="*/ 357210 w 424647"/>
                        <a:gd name="connsiteY6" fmla="*/ 181526 h 183458"/>
                        <a:gd name="connsiteX7" fmla="*/ 272364 w 424647"/>
                        <a:gd name="connsiteY7" fmla="*/ 183458 h 183458"/>
                        <a:gd name="connsiteX8" fmla="*/ 211495 w 424647"/>
                        <a:gd name="connsiteY8" fmla="*/ 182894 h 183458"/>
                        <a:gd name="connsiteX9" fmla="*/ 137586 w 424647"/>
                        <a:gd name="connsiteY9" fmla="*/ 183458 h 183458"/>
                        <a:gd name="connsiteX10" fmla="*/ 67437 w 424647"/>
                        <a:gd name="connsiteY10" fmla="*/ 181526 h 183458"/>
                        <a:gd name="connsiteX11" fmla="*/ 0 w 424647"/>
                        <a:gd name="connsiteY11" fmla="*/ 114089 h 183458"/>
                        <a:gd name="connsiteX12" fmla="*/ 0 w 424647"/>
                        <a:gd name="connsiteY12" fmla="*/ 71619 h 183458"/>
                        <a:gd name="connsiteX0" fmla="*/ 0 w 424647"/>
                        <a:gd name="connsiteY0" fmla="*/ 71619 h 183458"/>
                        <a:gd name="connsiteX1" fmla="*/ 67437 w 424647"/>
                        <a:gd name="connsiteY1" fmla="*/ 4182 h 183458"/>
                        <a:gd name="connsiteX2" fmla="*/ 129497 w 424647"/>
                        <a:gd name="connsiteY2" fmla="*/ 1941 h 183458"/>
                        <a:gd name="connsiteX3" fmla="*/ 209592 w 424647"/>
                        <a:gd name="connsiteY3" fmla="*/ 0 h 183458"/>
                        <a:gd name="connsiteX4" fmla="*/ 357210 w 424647"/>
                        <a:gd name="connsiteY4" fmla="*/ 4182 h 183458"/>
                        <a:gd name="connsiteX5" fmla="*/ 424647 w 424647"/>
                        <a:gd name="connsiteY5" fmla="*/ 71619 h 183458"/>
                        <a:gd name="connsiteX6" fmla="*/ 424647 w 424647"/>
                        <a:gd name="connsiteY6" fmla="*/ 114089 h 183458"/>
                        <a:gd name="connsiteX7" fmla="*/ 357210 w 424647"/>
                        <a:gd name="connsiteY7" fmla="*/ 181526 h 183458"/>
                        <a:gd name="connsiteX8" fmla="*/ 272364 w 424647"/>
                        <a:gd name="connsiteY8" fmla="*/ 183458 h 183458"/>
                        <a:gd name="connsiteX9" fmla="*/ 211495 w 424647"/>
                        <a:gd name="connsiteY9" fmla="*/ 182894 h 183458"/>
                        <a:gd name="connsiteX10" fmla="*/ 137586 w 424647"/>
                        <a:gd name="connsiteY10" fmla="*/ 183458 h 183458"/>
                        <a:gd name="connsiteX11" fmla="*/ 67437 w 424647"/>
                        <a:gd name="connsiteY11" fmla="*/ 181526 h 183458"/>
                        <a:gd name="connsiteX12" fmla="*/ 0 w 424647"/>
                        <a:gd name="connsiteY12" fmla="*/ 114089 h 183458"/>
                        <a:gd name="connsiteX13" fmla="*/ 0 w 424647"/>
                        <a:gd name="connsiteY13" fmla="*/ 71619 h 183458"/>
                        <a:gd name="connsiteX0" fmla="*/ 0 w 424647"/>
                        <a:gd name="connsiteY0" fmla="*/ 71619 h 183458"/>
                        <a:gd name="connsiteX1" fmla="*/ 67437 w 424647"/>
                        <a:gd name="connsiteY1" fmla="*/ 4182 h 183458"/>
                        <a:gd name="connsiteX2" fmla="*/ 129497 w 424647"/>
                        <a:gd name="connsiteY2" fmla="*/ 1941 h 183458"/>
                        <a:gd name="connsiteX3" fmla="*/ 209592 w 424647"/>
                        <a:gd name="connsiteY3" fmla="*/ 0 h 183458"/>
                        <a:gd name="connsiteX4" fmla="*/ 277833 w 424647"/>
                        <a:gd name="connsiteY4" fmla="*/ 1941 h 183458"/>
                        <a:gd name="connsiteX5" fmla="*/ 357210 w 424647"/>
                        <a:gd name="connsiteY5" fmla="*/ 4182 h 183458"/>
                        <a:gd name="connsiteX6" fmla="*/ 424647 w 424647"/>
                        <a:gd name="connsiteY6" fmla="*/ 71619 h 183458"/>
                        <a:gd name="connsiteX7" fmla="*/ 424647 w 424647"/>
                        <a:gd name="connsiteY7" fmla="*/ 114089 h 183458"/>
                        <a:gd name="connsiteX8" fmla="*/ 357210 w 424647"/>
                        <a:gd name="connsiteY8" fmla="*/ 181526 h 183458"/>
                        <a:gd name="connsiteX9" fmla="*/ 272364 w 424647"/>
                        <a:gd name="connsiteY9" fmla="*/ 183458 h 183458"/>
                        <a:gd name="connsiteX10" fmla="*/ 211495 w 424647"/>
                        <a:gd name="connsiteY10" fmla="*/ 182894 h 183458"/>
                        <a:gd name="connsiteX11" fmla="*/ 137586 w 424647"/>
                        <a:gd name="connsiteY11" fmla="*/ 183458 h 183458"/>
                        <a:gd name="connsiteX12" fmla="*/ 67437 w 424647"/>
                        <a:gd name="connsiteY12" fmla="*/ 181526 h 183458"/>
                        <a:gd name="connsiteX13" fmla="*/ 0 w 424647"/>
                        <a:gd name="connsiteY13" fmla="*/ 114089 h 183458"/>
                        <a:gd name="connsiteX14" fmla="*/ 0 w 424647"/>
                        <a:gd name="connsiteY14" fmla="*/ 71619 h 18345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</a:cxnLst>
                      <a:rect l="l" t="t" r="r" b="b"/>
                      <a:pathLst>
                        <a:path w="424647" h="183458">
                          <a:moveTo>
                            <a:pt x="0" y="71619"/>
                          </a:moveTo>
                          <a:cubicBezTo>
                            <a:pt x="0" y="34375"/>
                            <a:pt x="30193" y="4182"/>
                            <a:pt x="67437" y="4182"/>
                          </a:cubicBezTo>
                          <a:lnTo>
                            <a:pt x="129497" y="1941"/>
                          </a:lnTo>
                          <a:lnTo>
                            <a:pt x="209592" y="0"/>
                          </a:lnTo>
                          <a:lnTo>
                            <a:pt x="277833" y="1941"/>
                          </a:lnTo>
                          <a:lnTo>
                            <a:pt x="357210" y="4182"/>
                          </a:lnTo>
                          <a:cubicBezTo>
                            <a:pt x="394454" y="4182"/>
                            <a:pt x="424647" y="34375"/>
                            <a:pt x="424647" y="71619"/>
                          </a:cubicBezTo>
                          <a:lnTo>
                            <a:pt x="424647" y="114089"/>
                          </a:lnTo>
                          <a:cubicBezTo>
                            <a:pt x="424647" y="151333"/>
                            <a:pt x="394454" y="181526"/>
                            <a:pt x="357210" y="181526"/>
                          </a:cubicBezTo>
                          <a:lnTo>
                            <a:pt x="272364" y="183458"/>
                          </a:lnTo>
                          <a:lnTo>
                            <a:pt x="211495" y="182894"/>
                          </a:lnTo>
                          <a:lnTo>
                            <a:pt x="137586" y="183458"/>
                          </a:lnTo>
                          <a:lnTo>
                            <a:pt x="67437" y="181526"/>
                          </a:lnTo>
                          <a:cubicBezTo>
                            <a:pt x="30193" y="181526"/>
                            <a:pt x="0" y="151333"/>
                            <a:pt x="0" y="114089"/>
                          </a:cubicBezTo>
                          <a:lnTo>
                            <a:pt x="0" y="71619"/>
                          </a:lnTo>
                          <a:close/>
                        </a:path>
                      </a:pathLst>
                    </a:custGeom>
                    <a:blipFill>
                      <a:blip r:embed="rId19"/>
                      <a:stretch>
                        <a:fillRect/>
                      </a:stretch>
                    </a:blipFill>
                    <a:ln w="19050">
                      <a:noFill/>
                    </a:ln>
                  </p:spPr>
                  <p:txBody>
                    <a:bodyPr/>
                    <a:lstStyle/>
                    <a:p>
                      <a:r>
                        <a:rPr lang="en-NZ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91" name="Straight Arrow Connector 90">
                  <a:extLst>
                    <a:ext uri="{FF2B5EF4-FFF2-40B4-BE49-F238E27FC236}">
                      <a16:creationId xmlns:a16="http://schemas.microsoft.com/office/drawing/2014/main" id="{28FDBCB8-3117-9304-A8A8-4E0C055487F8}"/>
                    </a:ext>
                  </a:extLst>
                </p:cNvPr>
                <p:cNvCxnSpPr>
                  <a:cxnSpLocks noChangeAspect="1"/>
                </p:cNvCxnSpPr>
                <p:nvPr/>
              </p:nvCxnSpPr>
              <p:spPr>
                <a:xfrm flipH="1">
                  <a:off x="8180882" y="4202970"/>
                  <a:ext cx="144000" cy="0"/>
                </a:xfrm>
                <a:prstGeom prst="straightConnector1">
                  <a:avLst/>
                </a:prstGeom>
                <a:ln w="12700">
                  <a:solidFill>
                    <a:schemeClr val="accent1"/>
                  </a:solidFill>
                  <a:headEnd type="none" w="sm" len="sm"/>
                  <a:tailEnd type="stealth" w="sm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01" name="Group 100">
                  <a:extLst>
                    <a:ext uri="{FF2B5EF4-FFF2-40B4-BE49-F238E27FC236}">
                      <a16:creationId xmlns:a16="http://schemas.microsoft.com/office/drawing/2014/main" id="{7BDFC685-BD80-5A2B-0FF2-250759815522}"/>
                    </a:ext>
                  </a:extLst>
                </p:cNvPr>
                <p:cNvGrpSpPr/>
                <p:nvPr/>
              </p:nvGrpSpPr>
              <p:grpSpPr>
                <a:xfrm>
                  <a:off x="9446744" y="4112970"/>
                  <a:ext cx="769649" cy="180000"/>
                  <a:chOff x="8725571" y="3633036"/>
                  <a:chExt cx="769649" cy="180000"/>
                </a:xfrm>
              </p:grpSpPr>
              <p:grpSp>
                <p:nvGrpSpPr>
                  <p:cNvPr id="96" name="Group 95">
                    <a:extLst>
                      <a:ext uri="{FF2B5EF4-FFF2-40B4-BE49-F238E27FC236}">
                        <a16:creationId xmlns:a16="http://schemas.microsoft.com/office/drawing/2014/main" id="{36F05C31-C42F-F5AF-6317-F7E87E976E96}"/>
                      </a:ext>
                    </a:extLst>
                  </p:cNvPr>
                  <p:cNvGrpSpPr/>
                  <p:nvPr/>
                </p:nvGrpSpPr>
                <p:grpSpPr>
                  <a:xfrm>
                    <a:off x="8725571" y="3633036"/>
                    <a:ext cx="540000" cy="180000"/>
                    <a:chOff x="8134324" y="2856411"/>
                    <a:chExt cx="540000" cy="180000"/>
                  </a:xfrm>
                </p:grpSpPr>
                <p:cxnSp>
                  <p:nvCxnSpPr>
                    <p:cNvPr id="97" name="Straight Arrow Connector 96">
                      <a:extLst>
                        <a:ext uri="{FF2B5EF4-FFF2-40B4-BE49-F238E27FC236}">
                          <a16:creationId xmlns:a16="http://schemas.microsoft.com/office/drawing/2014/main" id="{8CC2C57D-7515-7838-9512-809405163B5F}"/>
                        </a:ext>
                      </a:extLst>
                    </p:cNvPr>
                    <p:cNvCxnSpPr>
                      <a:cxnSpLocks noChangeAspect="1"/>
                    </p:cNvCxnSpPr>
                    <p:nvPr/>
                  </p:nvCxnSpPr>
                  <p:spPr>
                    <a:xfrm flipH="1">
                      <a:off x="8134324" y="2946411"/>
                      <a:ext cx="540000" cy="0"/>
                    </a:xfrm>
                    <a:prstGeom prst="straightConnector1">
                      <a:avLst/>
                    </a:prstGeom>
                    <a:ln w="12700">
                      <a:solidFill>
                        <a:schemeClr val="accent1"/>
                      </a:solidFill>
                      <a:headEnd type="none" w="sm" len="sm"/>
                      <a:tailEnd type="stealth" w="sm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98" name="Rectangle: Rounded Corners 97">
                          <a:extLst>
                            <a:ext uri="{FF2B5EF4-FFF2-40B4-BE49-F238E27FC236}">
                              <a16:creationId xmlns:a16="http://schemas.microsoft.com/office/drawing/2014/main" id="{1DB48FE1-23E5-2667-D48B-5B3E8A304089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8279237" y="2856411"/>
                          <a:ext cx="288000" cy="180000"/>
                        </a:xfrm>
                        <a:prstGeom prst="roundRect">
                          <a:avLst>
                            <a:gd name="adj" fmla="val 22549"/>
                          </a:avLst>
                        </a:prstGeom>
                        <a:gradFill flip="none" rotWithShape="1">
                          <a:gsLst>
                            <a:gs pos="53900">
                              <a:schemeClr val="bg1"/>
                            </a:gs>
                            <a:gs pos="11000">
                              <a:srgbClr val="FFCC66"/>
                            </a:gs>
                            <a:gs pos="89000">
                              <a:srgbClr val="FFCC66"/>
                            </a:gs>
                          </a:gsLst>
                          <a:lin ang="0" scaled="1"/>
                          <a:tileRect/>
                        </a:gradFill>
                      </p:spPr>
                      <p:style>
                        <a:lnRef idx="2">
                          <a:schemeClr val="accent1">
                            <a:shade val="15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NZ" sz="900" i="1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NZ" sz="900" i="1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𝑅𝑒</m:t>
                                    </m:r>
                                  </m:e>
                                  <m:sub>
                                    <m:r>
                                      <a:rPr lang="en-NZ" sz="900" b="0" i="1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𝑚</m:t>
                                    </m:r>
                                  </m:sub>
                                  <m:sup>
                                    <m:r>
                                      <a:rPr lang="en-NZ" sz="900" b="0" i="1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4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NZ" sz="900" b="1" dirty="0">
                            <a:solidFill>
                              <a:schemeClr val="accent4">
                                <a:lumMod val="50000"/>
                              </a:schemeClr>
                            </a:solidFill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98" name="Rectangle: Rounded Corners 97">
                          <a:extLst>
                            <a:ext uri="{FF2B5EF4-FFF2-40B4-BE49-F238E27FC236}">
                              <a16:creationId xmlns:a16="http://schemas.microsoft.com/office/drawing/2014/main" id="{1DB48FE1-23E5-2667-D48B-5B3E8A304089}"/>
                            </a:ext>
                          </a:extLst>
                        </p:cNvPr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8279237" y="2856411"/>
                          <a:ext cx="288000" cy="180000"/>
                        </a:xfrm>
                        <a:prstGeom prst="roundRect">
                          <a:avLst>
                            <a:gd name="adj" fmla="val 22549"/>
                          </a:avLst>
                        </a:prstGeom>
                        <a:blipFill>
                          <a:blip r:embed="rId20"/>
                          <a:stretch>
                            <a:fillRect l="-4082"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n-NZ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99" name="TextBox 98">
                        <a:extLst>
                          <a:ext uri="{FF2B5EF4-FFF2-40B4-BE49-F238E27FC236}">
                            <a16:creationId xmlns:a16="http://schemas.microsoft.com/office/drawing/2014/main" id="{82C58B27-E651-5107-AE11-1DB26267523E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9279220" y="3633036"/>
                        <a:ext cx="216000" cy="180000"/>
                      </a:xfrm>
                      <a:custGeom>
                        <a:avLst/>
                        <a:gdLst>
                          <a:gd name="connsiteX0" fmla="*/ 0 w 424647"/>
                          <a:gd name="connsiteY0" fmla="*/ 67437 h 177344"/>
                          <a:gd name="connsiteX1" fmla="*/ 67437 w 424647"/>
                          <a:gd name="connsiteY1" fmla="*/ 0 h 177344"/>
                          <a:gd name="connsiteX2" fmla="*/ 357210 w 424647"/>
                          <a:gd name="connsiteY2" fmla="*/ 0 h 177344"/>
                          <a:gd name="connsiteX3" fmla="*/ 424647 w 424647"/>
                          <a:gd name="connsiteY3" fmla="*/ 67437 h 177344"/>
                          <a:gd name="connsiteX4" fmla="*/ 424647 w 424647"/>
                          <a:gd name="connsiteY4" fmla="*/ 109907 h 177344"/>
                          <a:gd name="connsiteX5" fmla="*/ 357210 w 424647"/>
                          <a:gd name="connsiteY5" fmla="*/ 177344 h 177344"/>
                          <a:gd name="connsiteX6" fmla="*/ 67437 w 424647"/>
                          <a:gd name="connsiteY6" fmla="*/ 177344 h 177344"/>
                          <a:gd name="connsiteX7" fmla="*/ 0 w 424647"/>
                          <a:gd name="connsiteY7" fmla="*/ 109907 h 177344"/>
                          <a:gd name="connsiteX8" fmla="*/ 0 w 424647"/>
                          <a:gd name="connsiteY8" fmla="*/ 67437 h 177344"/>
                          <a:gd name="connsiteX0" fmla="*/ 0 w 424647"/>
                          <a:gd name="connsiteY0" fmla="*/ 67437 h 177344"/>
                          <a:gd name="connsiteX1" fmla="*/ 67437 w 424647"/>
                          <a:gd name="connsiteY1" fmla="*/ 0 h 177344"/>
                          <a:gd name="connsiteX2" fmla="*/ 357210 w 424647"/>
                          <a:gd name="connsiteY2" fmla="*/ 0 h 177344"/>
                          <a:gd name="connsiteX3" fmla="*/ 424647 w 424647"/>
                          <a:gd name="connsiteY3" fmla="*/ 67437 h 177344"/>
                          <a:gd name="connsiteX4" fmla="*/ 424647 w 424647"/>
                          <a:gd name="connsiteY4" fmla="*/ 109907 h 177344"/>
                          <a:gd name="connsiteX5" fmla="*/ 357210 w 424647"/>
                          <a:gd name="connsiteY5" fmla="*/ 177344 h 177344"/>
                          <a:gd name="connsiteX6" fmla="*/ 137586 w 424647"/>
                          <a:gd name="connsiteY6" fmla="*/ 174513 h 177344"/>
                          <a:gd name="connsiteX7" fmla="*/ 67437 w 424647"/>
                          <a:gd name="connsiteY7" fmla="*/ 177344 h 177344"/>
                          <a:gd name="connsiteX8" fmla="*/ 0 w 424647"/>
                          <a:gd name="connsiteY8" fmla="*/ 109907 h 177344"/>
                          <a:gd name="connsiteX9" fmla="*/ 0 w 424647"/>
                          <a:gd name="connsiteY9" fmla="*/ 67437 h 177344"/>
                          <a:gd name="connsiteX0" fmla="*/ 0 w 424647"/>
                          <a:gd name="connsiteY0" fmla="*/ 67437 h 177344"/>
                          <a:gd name="connsiteX1" fmla="*/ 67437 w 424647"/>
                          <a:gd name="connsiteY1" fmla="*/ 0 h 177344"/>
                          <a:gd name="connsiteX2" fmla="*/ 357210 w 424647"/>
                          <a:gd name="connsiteY2" fmla="*/ 0 h 177344"/>
                          <a:gd name="connsiteX3" fmla="*/ 424647 w 424647"/>
                          <a:gd name="connsiteY3" fmla="*/ 67437 h 177344"/>
                          <a:gd name="connsiteX4" fmla="*/ 424647 w 424647"/>
                          <a:gd name="connsiteY4" fmla="*/ 109907 h 177344"/>
                          <a:gd name="connsiteX5" fmla="*/ 357210 w 424647"/>
                          <a:gd name="connsiteY5" fmla="*/ 177344 h 177344"/>
                          <a:gd name="connsiteX6" fmla="*/ 274746 w 424647"/>
                          <a:gd name="connsiteY6" fmla="*/ 174513 h 177344"/>
                          <a:gd name="connsiteX7" fmla="*/ 137586 w 424647"/>
                          <a:gd name="connsiteY7" fmla="*/ 174513 h 177344"/>
                          <a:gd name="connsiteX8" fmla="*/ 67437 w 424647"/>
                          <a:gd name="connsiteY8" fmla="*/ 177344 h 177344"/>
                          <a:gd name="connsiteX9" fmla="*/ 0 w 424647"/>
                          <a:gd name="connsiteY9" fmla="*/ 109907 h 177344"/>
                          <a:gd name="connsiteX10" fmla="*/ 0 w 424647"/>
                          <a:gd name="connsiteY10" fmla="*/ 67437 h 177344"/>
                          <a:gd name="connsiteX0" fmla="*/ 0 w 424647"/>
                          <a:gd name="connsiteY0" fmla="*/ 67437 h 179276"/>
                          <a:gd name="connsiteX1" fmla="*/ 67437 w 424647"/>
                          <a:gd name="connsiteY1" fmla="*/ 0 h 179276"/>
                          <a:gd name="connsiteX2" fmla="*/ 357210 w 424647"/>
                          <a:gd name="connsiteY2" fmla="*/ 0 h 179276"/>
                          <a:gd name="connsiteX3" fmla="*/ 424647 w 424647"/>
                          <a:gd name="connsiteY3" fmla="*/ 67437 h 179276"/>
                          <a:gd name="connsiteX4" fmla="*/ 424647 w 424647"/>
                          <a:gd name="connsiteY4" fmla="*/ 109907 h 179276"/>
                          <a:gd name="connsiteX5" fmla="*/ 357210 w 424647"/>
                          <a:gd name="connsiteY5" fmla="*/ 177344 h 179276"/>
                          <a:gd name="connsiteX6" fmla="*/ 274746 w 424647"/>
                          <a:gd name="connsiteY6" fmla="*/ 174513 h 179276"/>
                          <a:gd name="connsiteX7" fmla="*/ 137586 w 424647"/>
                          <a:gd name="connsiteY7" fmla="*/ 179276 h 179276"/>
                          <a:gd name="connsiteX8" fmla="*/ 67437 w 424647"/>
                          <a:gd name="connsiteY8" fmla="*/ 177344 h 179276"/>
                          <a:gd name="connsiteX9" fmla="*/ 0 w 424647"/>
                          <a:gd name="connsiteY9" fmla="*/ 109907 h 179276"/>
                          <a:gd name="connsiteX10" fmla="*/ 0 w 424647"/>
                          <a:gd name="connsiteY10" fmla="*/ 67437 h 179276"/>
                          <a:gd name="connsiteX0" fmla="*/ 0 w 424647"/>
                          <a:gd name="connsiteY0" fmla="*/ 67437 h 179276"/>
                          <a:gd name="connsiteX1" fmla="*/ 67437 w 424647"/>
                          <a:gd name="connsiteY1" fmla="*/ 0 h 179276"/>
                          <a:gd name="connsiteX2" fmla="*/ 357210 w 424647"/>
                          <a:gd name="connsiteY2" fmla="*/ 0 h 179276"/>
                          <a:gd name="connsiteX3" fmla="*/ 424647 w 424647"/>
                          <a:gd name="connsiteY3" fmla="*/ 67437 h 179276"/>
                          <a:gd name="connsiteX4" fmla="*/ 424647 w 424647"/>
                          <a:gd name="connsiteY4" fmla="*/ 109907 h 179276"/>
                          <a:gd name="connsiteX5" fmla="*/ 357210 w 424647"/>
                          <a:gd name="connsiteY5" fmla="*/ 177344 h 179276"/>
                          <a:gd name="connsiteX6" fmla="*/ 272364 w 424647"/>
                          <a:gd name="connsiteY6" fmla="*/ 179276 h 179276"/>
                          <a:gd name="connsiteX7" fmla="*/ 137586 w 424647"/>
                          <a:gd name="connsiteY7" fmla="*/ 179276 h 179276"/>
                          <a:gd name="connsiteX8" fmla="*/ 67437 w 424647"/>
                          <a:gd name="connsiteY8" fmla="*/ 177344 h 179276"/>
                          <a:gd name="connsiteX9" fmla="*/ 0 w 424647"/>
                          <a:gd name="connsiteY9" fmla="*/ 109907 h 179276"/>
                          <a:gd name="connsiteX10" fmla="*/ 0 w 424647"/>
                          <a:gd name="connsiteY10" fmla="*/ 67437 h 179276"/>
                          <a:gd name="connsiteX0" fmla="*/ 0 w 424647"/>
                          <a:gd name="connsiteY0" fmla="*/ 67437 h 179276"/>
                          <a:gd name="connsiteX1" fmla="*/ 67437 w 424647"/>
                          <a:gd name="connsiteY1" fmla="*/ 0 h 179276"/>
                          <a:gd name="connsiteX2" fmla="*/ 357210 w 424647"/>
                          <a:gd name="connsiteY2" fmla="*/ 0 h 179276"/>
                          <a:gd name="connsiteX3" fmla="*/ 424647 w 424647"/>
                          <a:gd name="connsiteY3" fmla="*/ 67437 h 179276"/>
                          <a:gd name="connsiteX4" fmla="*/ 424647 w 424647"/>
                          <a:gd name="connsiteY4" fmla="*/ 109907 h 179276"/>
                          <a:gd name="connsiteX5" fmla="*/ 357210 w 424647"/>
                          <a:gd name="connsiteY5" fmla="*/ 177344 h 179276"/>
                          <a:gd name="connsiteX6" fmla="*/ 272364 w 424647"/>
                          <a:gd name="connsiteY6" fmla="*/ 179276 h 179276"/>
                          <a:gd name="connsiteX7" fmla="*/ 137586 w 424647"/>
                          <a:gd name="connsiteY7" fmla="*/ 179276 h 179276"/>
                          <a:gd name="connsiteX8" fmla="*/ 67437 w 424647"/>
                          <a:gd name="connsiteY8" fmla="*/ 177344 h 179276"/>
                          <a:gd name="connsiteX9" fmla="*/ 0 w 424647"/>
                          <a:gd name="connsiteY9" fmla="*/ 109907 h 179276"/>
                          <a:gd name="connsiteX10" fmla="*/ 0 w 424647"/>
                          <a:gd name="connsiteY10" fmla="*/ 67437 h 179276"/>
                          <a:gd name="connsiteX0" fmla="*/ 0 w 424647"/>
                          <a:gd name="connsiteY0" fmla="*/ 67437 h 179276"/>
                          <a:gd name="connsiteX1" fmla="*/ 67437 w 424647"/>
                          <a:gd name="connsiteY1" fmla="*/ 0 h 179276"/>
                          <a:gd name="connsiteX2" fmla="*/ 357210 w 424647"/>
                          <a:gd name="connsiteY2" fmla="*/ 0 h 179276"/>
                          <a:gd name="connsiteX3" fmla="*/ 424647 w 424647"/>
                          <a:gd name="connsiteY3" fmla="*/ 67437 h 179276"/>
                          <a:gd name="connsiteX4" fmla="*/ 424647 w 424647"/>
                          <a:gd name="connsiteY4" fmla="*/ 109907 h 179276"/>
                          <a:gd name="connsiteX5" fmla="*/ 357210 w 424647"/>
                          <a:gd name="connsiteY5" fmla="*/ 177344 h 179276"/>
                          <a:gd name="connsiteX6" fmla="*/ 272364 w 424647"/>
                          <a:gd name="connsiteY6" fmla="*/ 179276 h 179276"/>
                          <a:gd name="connsiteX7" fmla="*/ 137586 w 424647"/>
                          <a:gd name="connsiteY7" fmla="*/ 179276 h 179276"/>
                          <a:gd name="connsiteX8" fmla="*/ 67437 w 424647"/>
                          <a:gd name="connsiteY8" fmla="*/ 177344 h 179276"/>
                          <a:gd name="connsiteX9" fmla="*/ 0 w 424647"/>
                          <a:gd name="connsiteY9" fmla="*/ 109907 h 179276"/>
                          <a:gd name="connsiteX10" fmla="*/ 0 w 424647"/>
                          <a:gd name="connsiteY10" fmla="*/ 67437 h 179276"/>
                          <a:gd name="connsiteX0" fmla="*/ 0 w 424647"/>
                          <a:gd name="connsiteY0" fmla="*/ 67437 h 179276"/>
                          <a:gd name="connsiteX1" fmla="*/ 67437 w 424647"/>
                          <a:gd name="connsiteY1" fmla="*/ 0 h 179276"/>
                          <a:gd name="connsiteX2" fmla="*/ 357210 w 424647"/>
                          <a:gd name="connsiteY2" fmla="*/ 0 h 179276"/>
                          <a:gd name="connsiteX3" fmla="*/ 424647 w 424647"/>
                          <a:gd name="connsiteY3" fmla="*/ 67437 h 179276"/>
                          <a:gd name="connsiteX4" fmla="*/ 424647 w 424647"/>
                          <a:gd name="connsiteY4" fmla="*/ 109907 h 179276"/>
                          <a:gd name="connsiteX5" fmla="*/ 357210 w 424647"/>
                          <a:gd name="connsiteY5" fmla="*/ 177344 h 179276"/>
                          <a:gd name="connsiteX6" fmla="*/ 272364 w 424647"/>
                          <a:gd name="connsiteY6" fmla="*/ 179276 h 179276"/>
                          <a:gd name="connsiteX7" fmla="*/ 199861 w 424647"/>
                          <a:gd name="connsiteY7" fmla="*/ 178712 h 179276"/>
                          <a:gd name="connsiteX8" fmla="*/ 137586 w 424647"/>
                          <a:gd name="connsiteY8" fmla="*/ 179276 h 179276"/>
                          <a:gd name="connsiteX9" fmla="*/ 67437 w 424647"/>
                          <a:gd name="connsiteY9" fmla="*/ 177344 h 179276"/>
                          <a:gd name="connsiteX10" fmla="*/ 0 w 424647"/>
                          <a:gd name="connsiteY10" fmla="*/ 109907 h 179276"/>
                          <a:gd name="connsiteX11" fmla="*/ 0 w 424647"/>
                          <a:gd name="connsiteY11" fmla="*/ 67437 h 179276"/>
                          <a:gd name="connsiteX0" fmla="*/ 0 w 424647"/>
                          <a:gd name="connsiteY0" fmla="*/ 71619 h 183458"/>
                          <a:gd name="connsiteX1" fmla="*/ 67437 w 424647"/>
                          <a:gd name="connsiteY1" fmla="*/ 4182 h 183458"/>
                          <a:gd name="connsiteX2" fmla="*/ 209592 w 424647"/>
                          <a:gd name="connsiteY2" fmla="*/ 0 h 183458"/>
                          <a:gd name="connsiteX3" fmla="*/ 357210 w 424647"/>
                          <a:gd name="connsiteY3" fmla="*/ 4182 h 183458"/>
                          <a:gd name="connsiteX4" fmla="*/ 424647 w 424647"/>
                          <a:gd name="connsiteY4" fmla="*/ 71619 h 183458"/>
                          <a:gd name="connsiteX5" fmla="*/ 424647 w 424647"/>
                          <a:gd name="connsiteY5" fmla="*/ 114089 h 183458"/>
                          <a:gd name="connsiteX6" fmla="*/ 357210 w 424647"/>
                          <a:gd name="connsiteY6" fmla="*/ 181526 h 183458"/>
                          <a:gd name="connsiteX7" fmla="*/ 272364 w 424647"/>
                          <a:gd name="connsiteY7" fmla="*/ 183458 h 183458"/>
                          <a:gd name="connsiteX8" fmla="*/ 199861 w 424647"/>
                          <a:gd name="connsiteY8" fmla="*/ 182894 h 183458"/>
                          <a:gd name="connsiteX9" fmla="*/ 137586 w 424647"/>
                          <a:gd name="connsiteY9" fmla="*/ 183458 h 183458"/>
                          <a:gd name="connsiteX10" fmla="*/ 67437 w 424647"/>
                          <a:gd name="connsiteY10" fmla="*/ 181526 h 183458"/>
                          <a:gd name="connsiteX11" fmla="*/ 0 w 424647"/>
                          <a:gd name="connsiteY11" fmla="*/ 114089 h 183458"/>
                          <a:gd name="connsiteX12" fmla="*/ 0 w 424647"/>
                          <a:gd name="connsiteY12" fmla="*/ 71619 h 183458"/>
                          <a:gd name="connsiteX0" fmla="*/ 0 w 424647"/>
                          <a:gd name="connsiteY0" fmla="*/ 71619 h 183458"/>
                          <a:gd name="connsiteX1" fmla="*/ 67437 w 424647"/>
                          <a:gd name="connsiteY1" fmla="*/ 4182 h 183458"/>
                          <a:gd name="connsiteX2" fmla="*/ 209592 w 424647"/>
                          <a:gd name="connsiteY2" fmla="*/ 0 h 183458"/>
                          <a:gd name="connsiteX3" fmla="*/ 357210 w 424647"/>
                          <a:gd name="connsiteY3" fmla="*/ 4182 h 183458"/>
                          <a:gd name="connsiteX4" fmla="*/ 424647 w 424647"/>
                          <a:gd name="connsiteY4" fmla="*/ 71619 h 183458"/>
                          <a:gd name="connsiteX5" fmla="*/ 424647 w 424647"/>
                          <a:gd name="connsiteY5" fmla="*/ 114089 h 183458"/>
                          <a:gd name="connsiteX6" fmla="*/ 357210 w 424647"/>
                          <a:gd name="connsiteY6" fmla="*/ 181526 h 183458"/>
                          <a:gd name="connsiteX7" fmla="*/ 272364 w 424647"/>
                          <a:gd name="connsiteY7" fmla="*/ 183458 h 183458"/>
                          <a:gd name="connsiteX8" fmla="*/ 211495 w 424647"/>
                          <a:gd name="connsiteY8" fmla="*/ 182894 h 183458"/>
                          <a:gd name="connsiteX9" fmla="*/ 137586 w 424647"/>
                          <a:gd name="connsiteY9" fmla="*/ 183458 h 183458"/>
                          <a:gd name="connsiteX10" fmla="*/ 67437 w 424647"/>
                          <a:gd name="connsiteY10" fmla="*/ 181526 h 183458"/>
                          <a:gd name="connsiteX11" fmla="*/ 0 w 424647"/>
                          <a:gd name="connsiteY11" fmla="*/ 114089 h 183458"/>
                          <a:gd name="connsiteX12" fmla="*/ 0 w 424647"/>
                          <a:gd name="connsiteY12" fmla="*/ 71619 h 183458"/>
                          <a:gd name="connsiteX0" fmla="*/ 0 w 424647"/>
                          <a:gd name="connsiteY0" fmla="*/ 71619 h 183458"/>
                          <a:gd name="connsiteX1" fmla="*/ 67437 w 424647"/>
                          <a:gd name="connsiteY1" fmla="*/ 4182 h 183458"/>
                          <a:gd name="connsiteX2" fmla="*/ 129497 w 424647"/>
                          <a:gd name="connsiteY2" fmla="*/ 1941 h 183458"/>
                          <a:gd name="connsiteX3" fmla="*/ 209592 w 424647"/>
                          <a:gd name="connsiteY3" fmla="*/ 0 h 183458"/>
                          <a:gd name="connsiteX4" fmla="*/ 357210 w 424647"/>
                          <a:gd name="connsiteY4" fmla="*/ 4182 h 183458"/>
                          <a:gd name="connsiteX5" fmla="*/ 424647 w 424647"/>
                          <a:gd name="connsiteY5" fmla="*/ 71619 h 183458"/>
                          <a:gd name="connsiteX6" fmla="*/ 424647 w 424647"/>
                          <a:gd name="connsiteY6" fmla="*/ 114089 h 183458"/>
                          <a:gd name="connsiteX7" fmla="*/ 357210 w 424647"/>
                          <a:gd name="connsiteY7" fmla="*/ 181526 h 183458"/>
                          <a:gd name="connsiteX8" fmla="*/ 272364 w 424647"/>
                          <a:gd name="connsiteY8" fmla="*/ 183458 h 183458"/>
                          <a:gd name="connsiteX9" fmla="*/ 211495 w 424647"/>
                          <a:gd name="connsiteY9" fmla="*/ 182894 h 183458"/>
                          <a:gd name="connsiteX10" fmla="*/ 137586 w 424647"/>
                          <a:gd name="connsiteY10" fmla="*/ 183458 h 183458"/>
                          <a:gd name="connsiteX11" fmla="*/ 67437 w 424647"/>
                          <a:gd name="connsiteY11" fmla="*/ 181526 h 183458"/>
                          <a:gd name="connsiteX12" fmla="*/ 0 w 424647"/>
                          <a:gd name="connsiteY12" fmla="*/ 114089 h 183458"/>
                          <a:gd name="connsiteX13" fmla="*/ 0 w 424647"/>
                          <a:gd name="connsiteY13" fmla="*/ 71619 h 183458"/>
                          <a:gd name="connsiteX0" fmla="*/ 0 w 424647"/>
                          <a:gd name="connsiteY0" fmla="*/ 71619 h 183458"/>
                          <a:gd name="connsiteX1" fmla="*/ 67437 w 424647"/>
                          <a:gd name="connsiteY1" fmla="*/ 4182 h 183458"/>
                          <a:gd name="connsiteX2" fmla="*/ 129497 w 424647"/>
                          <a:gd name="connsiteY2" fmla="*/ 1941 h 183458"/>
                          <a:gd name="connsiteX3" fmla="*/ 209592 w 424647"/>
                          <a:gd name="connsiteY3" fmla="*/ 0 h 183458"/>
                          <a:gd name="connsiteX4" fmla="*/ 277833 w 424647"/>
                          <a:gd name="connsiteY4" fmla="*/ 1941 h 183458"/>
                          <a:gd name="connsiteX5" fmla="*/ 357210 w 424647"/>
                          <a:gd name="connsiteY5" fmla="*/ 4182 h 183458"/>
                          <a:gd name="connsiteX6" fmla="*/ 424647 w 424647"/>
                          <a:gd name="connsiteY6" fmla="*/ 71619 h 183458"/>
                          <a:gd name="connsiteX7" fmla="*/ 424647 w 424647"/>
                          <a:gd name="connsiteY7" fmla="*/ 114089 h 183458"/>
                          <a:gd name="connsiteX8" fmla="*/ 357210 w 424647"/>
                          <a:gd name="connsiteY8" fmla="*/ 181526 h 183458"/>
                          <a:gd name="connsiteX9" fmla="*/ 272364 w 424647"/>
                          <a:gd name="connsiteY9" fmla="*/ 183458 h 183458"/>
                          <a:gd name="connsiteX10" fmla="*/ 211495 w 424647"/>
                          <a:gd name="connsiteY10" fmla="*/ 182894 h 183458"/>
                          <a:gd name="connsiteX11" fmla="*/ 137586 w 424647"/>
                          <a:gd name="connsiteY11" fmla="*/ 183458 h 183458"/>
                          <a:gd name="connsiteX12" fmla="*/ 67437 w 424647"/>
                          <a:gd name="connsiteY12" fmla="*/ 181526 h 183458"/>
                          <a:gd name="connsiteX13" fmla="*/ 0 w 424647"/>
                          <a:gd name="connsiteY13" fmla="*/ 114089 h 183458"/>
                          <a:gd name="connsiteX14" fmla="*/ 0 w 424647"/>
                          <a:gd name="connsiteY14" fmla="*/ 71619 h 183458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  <a:cxn ang="0">
                            <a:pos x="connsiteX5" y="connsiteY5"/>
                          </a:cxn>
                          <a:cxn ang="0">
                            <a:pos x="connsiteX6" y="connsiteY6"/>
                          </a:cxn>
                          <a:cxn ang="0">
                            <a:pos x="connsiteX7" y="connsiteY7"/>
                          </a:cxn>
                          <a:cxn ang="0">
                            <a:pos x="connsiteX8" y="connsiteY8"/>
                          </a:cxn>
                          <a:cxn ang="0">
                            <a:pos x="connsiteX9" y="connsiteY9"/>
                          </a:cxn>
                          <a:cxn ang="0">
                            <a:pos x="connsiteX10" y="connsiteY10"/>
                          </a:cxn>
                          <a:cxn ang="0">
                            <a:pos x="connsiteX11" y="connsiteY11"/>
                          </a:cxn>
                          <a:cxn ang="0">
                            <a:pos x="connsiteX12" y="connsiteY12"/>
                          </a:cxn>
                          <a:cxn ang="0">
                            <a:pos x="connsiteX13" y="connsiteY13"/>
                          </a:cxn>
                          <a:cxn ang="0">
                            <a:pos x="connsiteX14" y="connsiteY14"/>
                          </a:cxn>
                        </a:cxnLst>
                        <a:rect l="l" t="t" r="r" b="b"/>
                        <a:pathLst>
                          <a:path w="424647" h="183458">
                            <a:moveTo>
                              <a:pt x="0" y="71619"/>
                            </a:moveTo>
                            <a:cubicBezTo>
                              <a:pt x="0" y="34375"/>
                              <a:pt x="30193" y="4182"/>
                              <a:pt x="67437" y="4182"/>
                            </a:cubicBezTo>
                            <a:lnTo>
                              <a:pt x="129497" y="1941"/>
                            </a:lnTo>
                            <a:lnTo>
                              <a:pt x="209592" y="0"/>
                            </a:lnTo>
                            <a:lnTo>
                              <a:pt x="277833" y="1941"/>
                            </a:lnTo>
                            <a:lnTo>
                              <a:pt x="357210" y="4182"/>
                            </a:lnTo>
                            <a:cubicBezTo>
                              <a:pt x="394454" y="4182"/>
                              <a:pt x="424647" y="34375"/>
                              <a:pt x="424647" y="71619"/>
                            </a:cubicBezTo>
                            <a:lnTo>
                              <a:pt x="424647" y="114089"/>
                            </a:lnTo>
                            <a:cubicBezTo>
                              <a:pt x="424647" y="151333"/>
                              <a:pt x="394454" y="181526"/>
                              <a:pt x="357210" y="181526"/>
                            </a:cubicBezTo>
                            <a:lnTo>
                              <a:pt x="272364" y="183458"/>
                            </a:lnTo>
                            <a:lnTo>
                              <a:pt x="211495" y="182894"/>
                            </a:lnTo>
                            <a:lnTo>
                              <a:pt x="137586" y="183458"/>
                            </a:lnTo>
                            <a:lnTo>
                              <a:pt x="67437" y="181526"/>
                            </a:lnTo>
                            <a:cubicBezTo>
                              <a:pt x="30193" y="181526"/>
                              <a:pt x="0" y="151333"/>
                              <a:pt x="0" y="114089"/>
                            </a:cubicBezTo>
                            <a:lnTo>
                              <a:pt x="0" y="71619"/>
                            </a:lnTo>
                            <a:close/>
                          </a:path>
                        </a:pathLst>
                      </a:custGeom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ln w="19050">
                        <a:noFill/>
                      </a:ln>
                    </p:spPr>
                    <p:txBody>
                      <a:bodyPr wrap="square" lIns="0" tIns="36000" rIns="0" bIns="36000" rtlCol="0" anchor="ctr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NZ" sz="900" i="1" kern="120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NZ" sz="900" i="1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NZ" sz="900" b="0" i="1" kern="120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𝑚</m:t>
                                  </m:r>
                                </m:sub>
                                <m:sup>
                                  <m:r>
                                    <a:rPr lang="en-NZ" sz="900" b="0" i="1" kern="120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4</m:t>
                                  </m:r>
                                </m:sup>
                              </m:sSubSup>
                            </m:oMath>
                          </m:oMathPara>
                        </a14:m>
                        <a:endParaRPr lang="en-NZ" sz="900" dirty="0"/>
                      </a:p>
                    </p:txBody>
                  </p:sp>
                </mc:Choice>
                <mc:Fallback xmlns="">
                  <p:sp>
                    <p:nvSpPr>
                      <p:cNvPr id="99" name="TextBox 98">
                        <a:extLst>
                          <a:ext uri="{FF2B5EF4-FFF2-40B4-BE49-F238E27FC236}">
                            <a16:creationId xmlns:a16="http://schemas.microsoft.com/office/drawing/2014/main" id="{82C58B27-E651-5107-AE11-1DB26267523E}"/>
                          </a:ext>
                        </a:extLst>
                      </p:cNvPr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9279220" y="3633036"/>
                        <a:ext cx="216000" cy="180000"/>
                      </a:xfrm>
                      <a:custGeom>
                        <a:avLst/>
                        <a:gdLst>
                          <a:gd name="connsiteX0" fmla="*/ 0 w 424647"/>
                          <a:gd name="connsiteY0" fmla="*/ 67437 h 177344"/>
                          <a:gd name="connsiteX1" fmla="*/ 67437 w 424647"/>
                          <a:gd name="connsiteY1" fmla="*/ 0 h 177344"/>
                          <a:gd name="connsiteX2" fmla="*/ 357210 w 424647"/>
                          <a:gd name="connsiteY2" fmla="*/ 0 h 177344"/>
                          <a:gd name="connsiteX3" fmla="*/ 424647 w 424647"/>
                          <a:gd name="connsiteY3" fmla="*/ 67437 h 177344"/>
                          <a:gd name="connsiteX4" fmla="*/ 424647 w 424647"/>
                          <a:gd name="connsiteY4" fmla="*/ 109907 h 177344"/>
                          <a:gd name="connsiteX5" fmla="*/ 357210 w 424647"/>
                          <a:gd name="connsiteY5" fmla="*/ 177344 h 177344"/>
                          <a:gd name="connsiteX6" fmla="*/ 67437 w 424647"/>
                          <a:gd name="connsiteY6" fmla="*/ 177344 h 177344"/>
                          <a:gd name="connsiteX7" fmla="*/ 0 w 424647"/>
                          <a:gd name="connsiteY7" fmla="*/ 109907 h 177344"/>
                          <a:gd name="connsiteX8" fmla="*/ 0 w 424647"/>
                          <a:gd name="connsiteY8" fmla="*/ 67437 h 177344"/>
                          <a:gd name="connsiteX0" fmla="*/ 0 w 424647"/>
                          <a:gd name="connsiteY0" fmla="*/ 67437 h 177344"/>
                          <a:gd name="connsiteX1" fmla="*/ 67437 w 424647"/>
                          <a:gd name="connsiteY1" fmla="*/ 0 h 177344"/>
                          <a:gd name="connsiteX2" fmla="*/ 357210 w 424647"/>
                          <a:gd name="connsiteY2" fmla="*/ 0 h 177344"/>
                          <a:gd name="connsiteX3" fmla="*/ 424647 w 424647"/>
                          <a:gd name="connsiteY3" fmla="*/ 67437 h 177344"/>
                          <a:gd name="connsiteX4" fmla="*/ 424647 w 424647"/>
                          <a:gd name="connsiteY4" fmla="*/ 109907 h 177344"/>
                          <a:gd name="connsiteX5" fmla="*/ 357210 w 424647"/>
                          <a:gd name="connsiteY5" fmla="*/ 177344 h 177344"/>
                          <a:gd name="connsiteX6" fmla="*/ 137586 w 424647"/>
                          <a:gd name="connsiteY6" fmla="*/ 174513 h 177344"/>
                          <a:gd name="connsiteX7" fmla="*/ 67437 w 424647"/>
                          <a:gd name="connsiteY7" fmla="*/ 177344 h 177344"/>
                          <a:gd name="connsiteX8" fmla="*/ 0 w 424647"/>
                          <a:gd name="connsiteY8" fmla="*/ 109907 h 177344"/>
                          <a:gd name="connsiteX9" fmla="*/ 0 w 424647"/>
                          <a:gd name="connsiteY9" fmla="*/ 67437 h 177344"/>
                          <a:gd name="connsiteX0" fmla="*/ 0 w 424647"/>
                          <a:gd name="connsiteY0" fmla="*/ 67437 h 177344"/>
                          <a:gd name="connsiteX1" fmla="*/ 67437 w 424647"/>
                          <a:gd name="connsiteY1" fmla="*/ 0 h 177344"/>
                          <a:gd name="connsiteX2" fmla="*/ 357210 w 424647"/>
                          <a:gd name="connsiteY2" fmla="*/ 0 h 177344"/>
                          <a:gd name="connsiteX3" fmla="*/ 424647 w 424647"/>
                          <a:gd name="connsiteY3" fmla="*/ 67437 h 177344"/>
                          <a:gd name="connsiteX4" fmla="*/ 424647 w 424647"/>
                          <a:gd name="connsiteY4" fmla="*/ 109907 h 177344"/>
                          <a:gd name="connsiteX5" fmla="*/ 357210 w 424647"/>
                          <a:gd name="connsiteY5" fmla="*/ 177344 h 177344"/>
                          <a:gd name="connsiteX6" fmla="*/ 274746 w 424647"/>
                          <a:gd name="connsiteY6" fmla="*/ 174513 h 177344"/>
                          <a:gd name="connsiteX7" fmla="*/ 137586 w 424647"/>
                          <a:gd name="connsiteY7" fmla="*/ 174513 h 177344"/>
                          <a:gd name="connsiteX8" fmla="*/ 67437 w 424647"/>
                          <a:gd name="connsiteY8" fmla="*/ 177344 h 177344"/>
                          <a:gd name="connsiteX9" fmla="*/ 0 w 424647"/>
                          <a:gd name="connsiteY9" fmla="*/ 109907 h 177344"/>
                          <a:gd name="connsiteX10" fmla="*/ 0 w 424647"/>
                          <a:gd name="connsiteY10" fmla="*/ 67437 h 177344"/>
                          <a:gd name="connsiteX0" fmla="*/ 0 w 424647"/>
                          <a:gd name="connsiteY0" fmla="*/ 67437 h 179276"/>
                          <a:gd name="connsiteX1" fmla="*/ 67437 w 424647"/>
                          <a:gd name="connsiteY1" fmla="*/ 0 h 179276"/>
                          <a:gd name="connsiteX2" fmla="*/ 357210 w 424647"/>
                          <a:gd name="connsiteY2" fmla="*/ 0 h 179276"/>
                          <a:gd name="connsiteX3" fmla="*/ 424647 w 424647"/>
                          <a:gd name="connsiteY3" fmla="*/ 67437 h 179276"/>
                          <a:gd name="connsiteX4" fmla="*/ 424647 w 424647"/>
                          <a:gd name="connsiteY4" fmla="*/ 109907 h 179276"/>
                          <a:gd name="connsiteX5" fmla="*/ 357210 w 424647"/>
                          <a:gd name="connsiteY5" fmla="*/ 177344 h 179276"/>
                          <a:gd name="connsiteX6" fmla="*/ 274746 w 424647"/>
                          <a:gd name="connsiteY6" fmla="*/ 174513 h 179276"/>
                          <a:gd name="connsiteX7" fmla="*/ 137586 w 424647"/>
                          <a:gd name="connsiteY7" fmla="*/ 179276 h 179276"/>
                          <a:gd name="connsiteX8" fmla="*/ 67437 w 424647"/>
                          <a:gd name="connsiteY8" fmla="*/ 177344 h 179276"/>
                          <a:gd name="connsiteX9" fmla="*/ 0 w 424647"/>
                          <a:gd name="connsiteY9" fmla="*/ 109907 h 179276"/>
                          <a:gd name="connsiteX10" fmla="*/ 0 w 424647"/>
                          <a:gd name="connsiteY10" fmla="*/ 67437 h 179276"/>
                          <a:gd name="connsiteX0" fmla="*/ 0 w 424647"/>
                          <a:gd name="connsiteY0" fmla="*/ 67437 h 179276"/>
                          <a:gd name="connsiteX1" fmla="*/ 67437 w 424647"/>
                          <a:gd name="connsiteY1" fmla="*/ 0 h 179276"/>
                          <a:gd name="connsiteX2" fmla="*/ 357210 w 424647"/>
                          <a:gd name="connsiteY2" fmla="*/ 0 h 179276"/>
                          <a:gd name="connsiteX3" fmla="*/ 424647 w 424647"/>
                          <a:gd name="connsiteY3" fmla="*/ 67437 h 179276"/>
                          <a:gd name="connsiteX4" fmla="*/ 424647 w 424647"/>
                          <a:gd name="connsiteY4" fmla="*/ 109907 h 179276"/>
                          <a:gd name="connsiteX5" fmla="*/ 357210 w 424647"/>
                          <a:gd name="connsiteY5" fmla="*/ 177344 h 179276"/>
                          <a:gd name="connsiteX6" fmla="*/ 272364 w 424647"/>
                          <a:gd name="connsiteY6" fmla="*/ 179276 h 179276"/>
                          <a:gd name="connsiteX7" fmla="*/ 137586 w 424647"/>
                          <a:gd name="connsiteY7" fmla="*/ 179276 h 179276"/>
                          <a:gd name="connsiteX8" fmla="*/ 67437 w 424647"/>
                          <a:gd name="connsiteY8" fmla="*/ 177344 h 179276"/>
                          <a:gd name="connsiteX9" fmla="*/ 0 w 424647"/>
                          <a:gd name="connsiteY9" fmla="*/ 109907 h 179276"/>
                          <a:gd name="connsiteX10" fmla="*/ 0 w 424647"/>
                          <a:gd name="connsiteY10" fmla="*/ 67437 h 179276"/>
                          <a:gd name="connsiteX0" fmla="*/ 0 w 424647"/>
                          <a:gd name="connsiteY0" fmla="*/ 67437 h 179276"/>
                          <a:gd name="connsiteX1" fmla="*/ 67437 w 424647"/>
                          <a:gd name="connsiteY1" fmla="*/ 0 h 179276"/>
                          <a:gd name="connsiteX2" fmla="*/ 357210 w 424647"/>
                          <a:gd name="connsiteY2" fmla="*/ 0 h 179276"/>
                          <a:gd name="connsiteX3" fmla="*/ 424647 w 424647"/>
                          <a:gd name="connsiteY3" fmla="*/ 67437 h 179276"/>
                          <a:gd name="connsiteX4" fmla="*/ 424647 w 424647"/>
                          <a:gd name="connsiteY4" fmla="*/ 109907 h 179276"/>
                          <a:gd name="connsiteX5" fmla="*/ 357210 w 424647"/>
                          <a:gd name="connsiteY5" fmla="*/ 177344 h 179276"/>
                          <a:gd name="connsiteX6" fmla="*/ 272364 w 424647"/>
                          <a:gd name="connsiteY6" fmla="*/ 179276 h 179276"/>
                          <a:gd name="connsiteX7" fmla="*/ 137586 w 424647"/>
                          <a:gd name="connsiteY7" fmla="*/ 179276 h 179276"/>
                          <a:gd name="connsiteX8" fmla="*/ 67437 w 424647"/>
                          <a:gd name="connsiteY8" fmla="*/ 177344 h 179276"/>
                          <a:gd name="connsiteX9" fmla="*/ 0 w 424647"/>
                          <a:gd name="connsiteY9" fmla="*/ 109907 h 179276"/>
                          <a:gd name="connsiteX10" fmla="*/ 0 w 424647"/>
                          <a:gd name="connsiteY10" fmla="*/ 67437 h 179276"/>
                          <a:gd name="connsiteX0" fmla="*/ 0 w 424647"/>
                          <a:gd name="connsiteY0" fmla="*/ 67437 h 179276"/>
                          <a:gd name="connsiteX1" fmla="*/ 67437 w 424647"/>
                          <a:gd name="connsiteY1" fmla="*/ 0 h 179276"/>
                          <a:gd name="connsiteX2" fmla="*/ 357210 w 424647"/>
                          <a:gd name="connsiteY2" fmla="*/ 0 h 179276"/>
                          <a:gd name="connsiteX3" fmla="*/ 424647 w 424647"/>
                          <a:gd name="connsiteY3" fmla="*/ 67437 h 179276"/>
                          <a:gd name="connsiteX4" fmla="*/ 424647 w 424647"/>
                          <a:gd name="connsiteY4" fmla="*/ 109907 h 179276"/>
                          <a:gd name="connsiteX5" fmla="*/ 357210 w 424647"/>
                          <a:gd name="connsiteY5" fmla="*/ 177344 h 179276"/>
                          <a:gd name="connsiteX6" fmla="*/ 272364 w 424647"/>
                          <a:gd name="connsiteY6" fmla="*/ 179276 h 179276"/>
                          <a:gd name="connsiteX7" fmla="*/ 137586 w 424647"/>
                          <a:gd name="connsiteY7" fmla="*/ 179276 h 179276"/>
                          <a:gd name="connsiteX8" fmla="*/ 67437 w 424647"/>
                          <a:gd name="connsiteY8" fmla="*/ 177344 h 179276"/>
                          <a:gd name="connsiteX9" fmla="*/ 0 w 424647"/>
                          <a:gd name="connsiteY9" fmla="*/ 109907 h 179276"/>
                          <a:gd name="connsiteX10" fmla="*/ 0 w 424647"/>
                          <a:gd name="connsiteY10" fmla="*/ 67437 h 179276"/>
                          <a:gd name="connsiteX0" fmla="*/ 0 w 424647"/>
                          <a:gd name="connsiteY0" fmla="*/ 67437 h 179276"/>
                          <a:gd name="connsiteX1" fmla="*/ 67437 w 424647"/>
                          <a:gd name="connsiteY1" fmla="*/ 0 h 179276"/>
                          <a:gd name="connsiteX2" fmla="*/ 357210 w 424647"/>
                          <a:gd name="connsiteY2" fmla="*/ 0 h 179276"/>
                          <a:gd name="connsiteX3" fmla="*/ 424647 w 424647"/>
                          <a:gd name="connsiteY3" fmla="*/ 67437 h 179276"/>
                          <a:gd name="connsiteX4" fmla="*/ 424647 w 424647"/>
                          <a:gd name="connsiteY4" fmla="*/ 109907 h 179276"/>
                          <a:gd name="connsiteX5" fmla="*/ 357210 w 424647"/>
                          <a:gd name="connsiteY5" fmla="*/ 177344 h 179276"/>
                          <a:gd name="connsiteX6" fmla="*/ 272364 w 424647"/>
                          <a:gd name="connsiteY6" fmla="*/ 179276 h 179276"/>
                          <a:gd name="connsiteX7" fmla="*/ 199861 w 424647"/>
                          <a:gd name="connsiteY7" fmla="*/ 178712 h 179276"/>
                          <a:gd name="connsiteX8" fmla="*/ 137586 w 424647"/>
                          <a:gd name="connsiteY8" fmla="*/ 179276 h 179276"/>
                          <a:gd name="connsiteX9" fmla="*/ 67437 w 424647"/>
                          <a:gd name="connsiteY9" fmla="*/ 177344 h 179276"/>
                          <a:gd name="connsiteX10" fmla="*/ 0 w 424647"/>
                          <a:gd name="connsiteY10" fmla="*/ 109907 h 179276"/>
                          <a:gd name="connsiteX11" fmla="*/ 0 w 424647"/>
                          <a:gd name="connsiteY11" fmla="*/ 67437 h 179276"/>
                          <a:gd name="connsiteX0" fmla="*/ 0 w 424647"/>
                          <a:gd name="connsiteY0" fmla="*/ 71619 h 183458"/>
                          <a:gd name="connsiteX1" fmla="*/ 67437 w 424647"/>
                          <a:gd name="connsiteY1" fmla="*/ 4182 h 183458"/>
                          <a:gd name="connsiteX2" fmla="*/ 209592 w 424647"/>
                          <a:gd name="connsiteY2" fmla="*/ 0 h 183458"/>
                          <a:gd name="connsiteX3" fmla="*/ 357210 w 424647"/>
                          <a:gd name="connsiteY3" fmla="*/ 4182 h 183458"/>
                          <a:gd name="connsiteX4" fmla="*/ 424647 w 424647"/>
                          <a:gd name="connsiteY4" fmla="*/ 71619 h 183458"/>
                          <a:gd name="connsiteX5" fmla="*/ 424647 w 424647"/>
                          <a:gd name="connsiteY5" fmla="*/ 114089 h 183458"/>
                          <a:gd name="connsiteX6" fmla="*/ 357210 w 424647"/>
                          <a:gd name="connsiteY6" fmla="*/ 181526 h 183458"/>
                          <a:gd name="connsiteX7" fmla="*/ 272364 w 424647"/>
                          <a:gd name="connsiteY7" fmla="*/ 183458 h 183458"/>
                          <a:gd name="connsiteX8" fmla="*/ 199861 w 424647"/>
                          <a:gd name="connsiteY8" fmla="*/ 182894 h 183458"/>
                          <a:gd name="connsiteX9" fmla="*/ 137586 w 424647"/>
                          <a:gd name="connsiteY9" fmla="*/ 183458 h 183458"/>
                          <a:gd name="connsiteX10" fmla="*/ 67437 w 424647"/>
                          <a:gd name="connsiteY10" fmla="*/ 181526 h 183458"/>
                          <a:gd name="connsiteX11" fmla="*/ 0 w 424647"/>
                          <a:gd name="connsiteY11" fmla="*/ 114089 h 183458"/>
                          <a:gd name="connsiteX12" fmla="*/ 0 w 424647"/>
                          <a:gd name="connsiteY12" fmla="*/ 71619 h 183458"/>
                          <a:gd name="connsiteX0" fmla="*/ 0 w 424647"/>
                          <a:gd name="connsiteY0" fmla="*/ 71619 h 183458"/>
                          <a:gd name="connsiteX1" fmla="*/ 67437 w 424647"/>
                          <a:gd name="connsiteY1" fmla="*/ 4182 h 183458"/>
                          <a:gd name="connsiteX2" fmla="*/ 209592 w 424647"/>
                          <a:gd name="connsiteY2" fmla="*/ 0 h 183458"/>
                          <a:gd name="connsiteX3" fmla="*/ 357210 w 424647"/>
                          <a:gd name="connsiteY3" fmla="*/ 4182 h 183458"/>
                          <a:gd name="connsiteX4" fmla="*/ 424647 w 424647"/>
                          <a:gd name="connsiteY4" fmla="*/ 71619 h 183458"/>
                          <a:gd name="connsiteX5" fmla="*/ 424647 w 424647"/>
                          <a:gd name="connsiteY5" fmla="*/ 114089 h 183458"/>
                          <a:gd name="connsiteX6" fmla="*/ 357210 w 424647"/>
                          <a:gd name="connsiteY6" fmla="*/ 181526 h 183458"/>
                          <a:gd name="connsiteX7" fmla="*/ 272364 w 424647"/>
                          <a:gd name="connsiteY7" fmla="*/ 183458 h 183458"/>
                          <a:gd name="connsiteX8" fmla="*/ 211495 w 424647"/>
                          <a:gd name="connsiteY8" fmla="*/ 182894 h 183458"/>
                          <a:gd name="connsiteX9" fmla="*/ 137586 w 424647"/>
                          <a:gd name="connsiteY9" fmla="*/ 183458 h 183458"/>
                          <a:gd name="connsiteX10" fmla="*/ 67437 w 424647"/>
                          <a:gd name="connsiteY10" fmla="*/ 181526 h 183458"/>
                          <a:gd name="connsiteX11" fmla="*/ 0 w 424647"/>
                          <a:gd name="connsiteY11" fmla="*/ 114089 h 183458"/>
                          <a:gd name="connsiteX12" fmla="*/ 0 w 424647"/>
                          <a:gd name="connsiteY12" fmla="*/ 71619 h 183458"/>
                          <a:gd name="connsiteX0" fmla="*/ 0 w 424647"/>
                          <a:gd name="connsiteY0" fmla="*/ 71619 h 183458"/>
                          <a:gd name="connsiteX1" fmla="*/ 67437 w 424647"/>
                          <a:gd name="connsiteY1" fmla="*/ 4182 h 183458"/>
                          <a:gd name="connsiteX2" fmla="*/ 129497 w 424647"/>
                          <a:gd name="connsiteY2" fmla="*/ 1941 h 183458"/>
                          <a:gd name="connsiteX3" fmla="*/ 209592 w 424647"/>
                          <a:gd name="connsiteY3" fmla="*/ 0 h 183458"/>
                          <a:gd name="connsiteX4" fmla="*/ 357210 w 424647"/>
                          <a:gd name="connsiteY4" fmla="*/ 4182 h 183458"/>
                          <a:gd name="connsiteX5" fmla="*/ 424647 w 424647"/>
                          <a:gd name="connsiteY5" fmla="*/ 71619 h 183458"/>
                          <a:gd name="connsiteX6" fmla="*/ 424647 w 424647"/>
                          <a:gd name="connsiteY6" fmla="*/ 114089 h 183458"/>
                          <a:gd name="connsiteX7" fmla="*/ 357210 w 424647"/>
                          <a:gd name="connsiteY7" fmla="*/ 181526 h 183458"/>
                          <a:gd name="connsiteX8" fmla="*/ 272364 w 424647"/>
                          <a:gd name="connsiteY8" fmla="*/ 183458 h 183458"/>
                          <a:gd name="connsiteX9" fmla="*/ 211495 w 424647"/>
                          <a:gd name="connsiteY9" fmla="*/ 182894 h 183458"/>
                          <a:gd name="connsiteX10" fmla="*/ 137586 w 424647"/>
                          <a:gd name="connsiteY10" fmla="*/ 183458 h 183458"/>
                          <a:gd name="connsiteX11" fmla="*/ 67437 w 424647"/>
                          <a:gd name="connsiteY11" fmla="*/ 181526 h 183458"/>
                          <a:gd name="connsiteX12" fmla="*/ 0 w 424647"/>
                          <a:gd name="connsiteY12" fmla="*/ 114089 h 183458"/>
                          <a:gd name="connsiteX13" fmla="*/ 0 w 424647"/>
                          <a:gd name="connsiteY13" fmla="*/ 71619 h 183458"/>
                          <a:gd name="connsiteX0" fmla="*/ 0 w 424647"/>
                          <a:gd name="connsiteY0" fmla="*/ 71619 h 183458"/>
                          <a:gd name="connsiteX1" fmla="*/ 67437 w 424647"/>
                          <a:gd name="connsiteY1" fmla="*/ 4182 h 183458"/>
                          <a:gd name="connsiteX2" fmla="*/ 129497 w 424647"/>
                          <a:gd name="connsiteY2" fmla="*/ 1941 h 183458"/>
                          <a:gd name="connsiteX3" fmla="*/ 209592 w 424647"/>
                          <a:gd name="connsiteY3" fmla="*/ 0 h 183458"/>
                          <a:gd name="connsiteX4" fmla="*/ 277833 w 424647"/>
                          <a:gd name="connsiteY4" fmla="*/ 1941 h 183458"/>
                          <a:gd name="connsiteX5" fmla="*/ 357210 w 424647"/>
                          <a:gd name="connsiteY5" fmla="*/ 4182 h 183458"/>
                          <a:gd name="connsiteX6" fmla="*/ 424647 w 424647"/>
                          <a:gd name="connsiteY6" fmla="*/ 71619 h 183458"/>
                          <a:gd name="connsiteX7" fmla="*/ 424647 w 424647"/>
                          <a:gd name="connsiteY7" fmla="*/ 114089 h 183458"/>
                          <a:gd name="connsiteX8" fmla="*/ 357210 w 424647"/>
                          <a:gd name="connsiteY8" fmla="*/ 181526 h 183458"/>
                          <a:gd name="connsiteX9" fmla="*/ 272364 w 424647"/>
                          <a:gd name="connsiteY9" fmla="*/ 183458 h 183458"/>
                          <a:gd name="connsiteX10" fmla="*/ 211495 w 424647"/>
                          <a:gd name="connsiteY10" fmla="*/ 182894 h 183458"/>
                          <a:gd name="connsiteX11" fmla="*/ 137586 w 424647"/>
                          <a:gd name="connsiteY11" fmla="*/ 183458 h 183458"/>
                          <a:gd name="connsiteX12" fmla="*/ 67437 w 424647"/>
                          <a:gd name="connsiteY12" fmla="*/ 181526 h 183458"/>
                          <a:gd name="connsiteX13" fmla="*/ 0 w 424647"/>
                          <a:gd name="connsiteY13" fmla="*/ 114089 h 183458"/>
                          <a:gd name="connsiteX14" fmla="*/ 0 w 424647"/>
                          <a:gd name="connsiteY14" fmla="*/ 71619 h 183458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  <a:cxn ang="0">
                            <a:pos x="connsiteX5" y="connsiteY5"/>
                          </a:cxn>
                          <a:cxn ang="0">
                            <a:pos x="connsiteX6" y="connsiteY6"/>
                          </a:cxn>
                          <a:cxn ang="0">
                            <a:pos x="connsiteX7" y="connsiteY7"/>
                          </a:cxn>
                          <a:cxn ang="0">
                            <a:pos x="connsiteX8" y="connsiteY8"/>
                          </a:cxn>
                          <a:cxn ang="0">
                            <a:pos x="connsiteX9" y="connsiteY9"/>
                          </a:cxn>
                          <a:cxn ang="0">
                            <a:pos x="connsiteX10" y="connsiteY10"/>
                          </a:cxn>
                          <a:cxn ang="0">
                            <a:pos x="connsiteX11" y="connsiteY11"/>
                          </a:cxn>
                          <a:cxn ang="0">
                            <a:pos x="connsiteX12" y="connsiteY12"/>
                          </a:cxn>
                          <a:cxn ang="0">
                            <a:pos x="connsiteX13" y="connsiteY13"/>
                          </a:cxn>
                          <a:cxn ang="0">
                            <a:pos x="connsiteX14" y="connsiteY14"/>
                          </a:cxn>
                        </a:cxnLst>
                        <a:rect l="l" t="t" r="r" b="b"/>
                        <a:pathLst>
                          <a:path w="424647" h="183458">
                            <a:moveTo>
                              <a:pt x="0" y="71619"/>
                            </a:moveTo>
                            <a:cubicBezTo>
                              <a:pt x="0" y="34375"/>
                              <a:pt x="30193" y="4182"/>
                              <a:pt x="67437" y="4182"/>
                            </a:cubicBezTo>
                            <a:lnTo>
                              <a:pt x="129497" y="1941"/>
                            </a:lnTo>
                            <a:lnTo>
                              <a:pt x="209592" y="0"/>
                            </a:lnTo>
                            <a:lnTo>
                              <a:pt x="277833" y="1941"/>
                            </a:lnTo>
                            <a:lnTo>
                              <a:pt x="357210" y="4182"/>
                            </a:lnTo>
                            <a:cubicBezTo>
                              <a:pt x="394454" y="4182"/>
                              <a:pt x="424647" y="34375"/>
                              <a:pt x="424647" y="71619"/>
                            </a:cubicBezTo>
                            <a:lnTo>
                              <a:pt x="424647" y="114089"/>
                            </a:lnTo>
                            <a:cubicBezTo>
                              <a:pt x="424647" y="151333"/>
                              <a:pt x="394454" y="181526"/>
                              <a:pt x="357210" y="181526"/>
                            </a:cubicBezTo>
                            <a:lnTo>
                              <a:pt x="272364" y="183458"/>
                            </a:lnTo>
                            <a:lnTo>
                              <a:pt x="211495" y="182894"/>
                            </a:lnTo>
                            <a:lnTo>
                              <a:pt x="137586" y="183458"/>
                            </a:lnTo>
                            <a:lnTo>
                              <a:pt x="67437" y="181526"/>
                            </a:lnTo>
                            <a:cubicBezTo>
                              <a:pt x="30193" y="181526"/>
                              <a:pt x="0" y="151333"/>
                              <a:pt x="0" y="114089"/>
                            </a:cubicBezTo>
                            <a:lnTo>
                              <a:pt x="0" y="71619"/>
                            </a:lnTo>
                            <a:close/>
                          </a:path>
                        </a:pathLst>
                      </a:custGeom>
                      <a:blipFill>
                        <a:blip r:embed="rId21"/>
                        <a:stretch>
                          <a:fillRect/>
                        </a:stretch>
                      </a:blipFill>
                      <a:ln w="19050">
                        <a:noFill/>
                      </a:ln>
                    </p:spPr>
                    <p:txBody>
                      <a:bodyPr/>
                      <a:lstStyle/>
                      <a:p>
                        <a:r>
                          <a:rPr lang="en-NZ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p:cxnSp>
              <p:nvCxnSpPr>
                <p:cNvPr id="104" name="Straight Arrow Connector 103">
                  <a:extLst>
                    <a:ext uri="{FF2B5EF4-FFF2-40B4-BE49-F238E27FC236}">
                      <a16:creationId xmlns:a16="http://schemas.microsoft.com/office/drawing/2014/main" id="{380A9A79-43D2-82A0-03DA-6E649232B245}"/>
                    </a:ext>
                  </a:extLst>
                </p:cNvPr>
                <p:cNvCxnSpPr>
                  <a:cxnSpLocks noChangeAspect="1"/>
                </p:cNvCxnSpPr>
                <p:nvPr/>
              </p:nvCxnSpPr>
              <p:spPr>
                <a:xfrm flipH="1">
                  <a:off x="6567584" y="4202970"/>
                  <a:ext cx="648000" cy="0"/>
                </a:xfrm>
                <a:prstGeom prst="straightConnector1">
                  <a:avLst/>
                </a:prstGeom>
                <a:ln w="12700">
                  <a:solidFill>
                    <a:schemeClr val="accent1"/>
                  </a:solidFill>
                  <a:headEnd type="none" w="sm" len="sm"/>
                  <a:tailEnd type="stealth" w="sm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Arrow Connector 113">
                  <a:extLst>
                    <a:ext uri="{FF2B5EF4-FFF2-40B4-BE49-F238E27FC236}">
                      <a16:creationId xmlns:a16="http://schemas.microsoft.com/office/drawing/2014/main" id="{60D21182-C43E-A2C0-B05A-4BB852C0A0B8}"/>
                    </a:ext>
                  </a:extLst>
                </p:cNvPr>
                <p:cNvCxnSpPr>
                  <a:cxnSpLocks noChangeAspect="1"/>
                </p:cNvCxnSpPr>
                <p:nvPr/>
              </p:nvCxnSpPr>
              <p:spPr>
                <a:xfrm flipH="1">
                  <a:off x="10215656" y="4202970"/>
                  <a:ext cx="180000" cy="0"/>
                </a:xfrm>
                <a:prstGeom prst="straightConnector1">
                  <a:avLst/>
                </a:prstGeom>
                <a:ln w="12700">
                  <a:solidFill>
                    <a:schemeClr val="accent1"/>
                  </a:solidFill>
                  <a:headEnd type="none" w="sm" len="sm"/>
                  <a:tailEnd type="stealth" w="sm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4" name="Group 193">
                <a:extLst>
                  <a:ext uri="{FF2B5EF4-FFF2-40B4-BE49-F238E27FC236}">
                    <a16:creationId xmlns:a16="http://schemas.microsoft.com/office/drawing/2014/main" id="{C3A2C6C2-5232-3D08-2D96-E9604B39024C}"/>
                  </a:ext>
                </a:extLst>
              </p:cNvPr>
              <p:cNvGrpSpPr/>
              <p:nvPr/>
            </p:nvGrpSpPr>
            <p:grpSpPr>
              <a:xfrm>
                <a:off x="8662976" y="1913554"/>
                <a:ext cx="1155857" cy="2582201"/>
                <a:chOff x="8662976" y="1913554"/>
                <a:chExt cx="1155857" cy="2582201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" name="TextBox 2">
                      <a:extLst>
                        <a:ext uri="{FF2B5EF4-FFF2-40B4-BE49-F238E27FC236}">
                          <a16:creationId xmlns:a16="http://schemas.microsoft.com/office/drawing/2014/main" id="{13A4B6E9-61F3-6606-31FB-48E3F16D3391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9419249" y="2266556"/>
                      <a:ext cx="216000" cy="180000"/>
                    </a:xfrm>
                    <a:prstGeom prst="roundRect">
                      <a:avLst>
                        <a:gd name="adj" fmla="val 38026"/>
                      </a:avLst>
                    </a:prstGeom>
                    <a:solidFill>
                      <a:schemeClr val="accent6">
                        <a:lumMod val="20000"/>
                        <a:lumOff val="80000"/>
                      </a:schemeClr>
                    </a:solidFill>
                    <a:ln w="12700">
                      <a:solidFill>
                        <a:srgbClr val="FF0000"/>
                      </a:solidFill>
                    </a:ln>
                  </p:spPr>
                  <p:txBody>
                    <a:bodyPr wrap="square" lIns="0" tIns="0" rIns="0" bIns="0" rtlCol="0" anchor="ctr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Sup>
                              <m:sSubSupPr>
                                <m:ctrlPr>
                                  <a:rPr lang="en-NZ" sz="900" i="1" kern="12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NZ" sz="900" i="1" kern="120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en-NZ" sz="900" b="0" i="1" kern="12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𝑖</m:t>
                                </m:r>
                              </m:sub>
                              <m:sup>
                                <m:sSub>
                                  <m:sSubPr>
                                    <m:ctrlPr>
                                      <a:rPr lang="en-NZ" sz="9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NZ" sz="9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NZ" sz="9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sup>
                            </m:sSubSup>
                          </m:oMath>
                        </m:oMathPara>
                      </a14:m>
                      <a:endParaRPr lang="en-NZ" sz="900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3" name="TextBox 2">
                      <a:extLst>
                        <a:ext uri="{FF2B5EF4-FFF2-40B4-BE49-F238E27FC236}">
                          <a16:creationId xmlns:a16="http://schemas.microsoft.com/office/drawing/2014/main" id="{13A4B6E9-61F3-6606-31FB-48E3F16D3391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9419249" y="2266556"/>
                      <a:ext cx="216000" cy="180000"/>
                    </a:xfrm>
                    <a:prstGeom prst="roundRect">
                      <a:avLst>
                        <a:gd name="adj" fmla="val 38026"/>
                      </a:avLst>
                    </a:prstGeom>
                    <a:blipFill>
                      <a:blip r:embed="rId22"/>
                      <a:stretch>
                        <a:fillRect b="-9677"/>
                      </a:stretch>
                    </a:blipFill>
                    <a:ln w="12700">
                      <a:solidFill>
                        <a:srgbClr val="FF0000"/>
                      </a:solidFill>
                    </a:ln>
                  </p:spPr>
                  <p:txBody>
                    <a:bodyPr/>
                    <a:lstStyle/>
                    <a:p>
                      <a:r>
                        <a:rPr lang="en-NZ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grpSp>
              <p:nvGrpSpPr>
                <p:cNvPr id="189" name="Group 188">
                  <a:extLst>
                    <a:ext uri="{FF2B5EF4-FFF2-40B4-BE49-F238E27FC236}">
                      <a16:creationId xmlns:a16="http://schemas.microsoft.com/office/drawing/2014/main" id="{26E47142-FC73-6709-35D2-CFE3316A5D63}"/>
                    </a:ext>
                  </a:extLst>
                </p:cNvPr>
                <p:cNvGrpSpPr/>
                <p:nvPr/>
              </p:nvGrpSpPr>
              <p:grpSpPr>
                <a:xfrm>
                  <a:off x="8718909" y="3368910"/>
                  <a:ext cx="504836" cy="792000"/>
                  <a:chOff x="8718909" y="3368910"/>
                  <a:chExt cx="504836" cy="792000"/>
                </a:xfrm>
              </p:grpSpPr>
              <p:cxnSp>
                <p:nvCxnSpPr>
                  <p:cNvPr id="102" name="Connector: Elbow 101">
                    <a:extLst>
                      <a:ext uri="{FF2B5EF4-FFF2-40B4-BE49-F238E27FC236}">
                        <a16:creationId xmlns:a16="http://schemas.microsoft.com/office/drawing/2014/main" id="{B87CF823-66E7-F6CB-3EB4-DB32F10BF77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 flipH="1">
                    <a:off x="8574909" y="3512910"/>
                    <a:ext cx="792000" cy="504000"/>
                  </a:xfrm>
                  <a:prstGeom prst="bentConnector3">
                    <a:avLst>
                      <a:gd name="adj1" fmla="val 100258"/>
                    </a:avLst>
                  </a:prstGeom>
                  <a:ln w="12700">
                    <a:headEnd type="stealth" w="sm" len="med"/>
                    <a:tailEnd type="none" w="sm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3" name="Connector: Elbow 102">
                    <a:extLst>
                      <a:ext uri="{FF2B5EF4-FFF2-40B4-BE49-F238E27FC236}">
                        <a16:creationId xmlns:a16="http://schemas.microsoft.com/office/drawing/2014/main" id="{EABF6D79-B961-CCBA-454C-CEF8C6F4079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 flipH="1">
                    <a:off x="8809745" y="3719069"/>
                    <a:ext cx="756000" cy="72000"/>
                  </a:xfrm>
                  <a:prstGeom prst="bentConnector3">
                    <a:avLst>
                      <a:gd name="adj1" fmla="val 100258"/>
                    </a:avLst>
                  </a:prstGeom>
                  <a:ln w="12700">
                    <a:headEnd type="stealth" w="sm" len="med"/>
                    <a:tailEnd type="none" w="sm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5" name="Straight Arrow Connector 104">
                    <a:extLst>
                      <a:ext uri="{FF2B5EF4-FFF2-40B4-BE49-F238E27FC236}">
                        <a16:creationId xmlns:a16="http://schemas.microsoft.com/office/drawing/2014/main" id="{7A2A9781-F2BF-0EBD-3460-AA0F9C57269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9097878" y="3380666"/>
                    <a:ext cx="0" cy="756000"/>
                  </a:xfrm>
                  <a:prstGeom prst="straightConnector1">
                    <a:avLst/>
                  </a:prstGeom>
                  <a:ln w="12700">
                    <a:solidFill>
                      <a:srgbClr val="0070C0"/>
                    </a:solidFill>
                    <a:headEnd w="sm" len="sm"/>
                    <a:tailEnd type="stealth" w="sm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90" name="Group 189">
                  <a:extLst>
                    <a:ext uri="{FF2B5EF4-FFF2-40B4-BE49-F238E27FC236}">
                      <a16:creationId xmlns:a16="http://schemas.microsoft.com/office/drawing/2014/main" id="{D80ABD61-4262-21E4-D847-F4A9106E0C4F}"/>
                    </a:ext>
                  </a:extLst>
                </p:cNvPr>
                <p:cNvGrpSpPr/>
                <p:nvPr/>
              </p:nvGrpSpPr>
              <p:grpSpPr>
                <a:xfrm>
                  <a:off x="8662976" y="3377827"/>
                  <a:ext cx="578522" cy="1117928"/>
                  <a:chOff x="8662976" y="3377827"/>
                  <a:chExt cx="578522" cy="1117928"/>
                </a:xfrm>
              </p:grpSpPr>
              <p:grpSp>
                <p:nvGrpSpPr>
                  <p:cNvPr id="188" name="Group 187">
                    <a:extLst>
                      <a:ext uri="{FF2B5EF4-FFF2-40B4-BE49-F238E27FC236}">
                        <a16:creationId xmlns:a16="http://schemas.microsoft.com/office/drawing/2014/main" id="{C44DFA0B-4354-36F9-FB68-F8F8C1B33521}"/>
                      </a:ext>
                    </a:extLst>
                  </p:cNvPr>
                  <p:cNvGrpSpPr/>
                  <p:nvPr/>
                </p:nvGrpSpPr>
                <p:grpSpPr>
                  <a:xfrm>
                    <a:off x="8662976" y="3377827"/>
                    <a:ext cx="576442" cy="1117928"/>
                    <a:chOff x="8662976" y="3377827"/>
                    <a:chExt cx="576442" cy="1117928"/>
                  </a:xfrm>
                </p:grpSpPr>
                <p:cxnSp>
                  <p:nvCxnSpPr>
                    <p:cNvPr id="81" name="Connector: Elbow 80">
                      <a:extLst>
                        <a:ext uri="{FF2B5EF4-FFF2-40B4-BE49-F238E27FC236}">
                          <a16:creationId xmlns:a16="http://schemas.microsoft.com/office/drawing/2014/main" id="{E8D12EDF-9270-2938-C728-E14E21FD7BB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16200000" flipH="1">
                      <a:off x="8825418" y="4081755"/>
                      <a:ext cx="252000" cy="576000"/>
                    </a:xfrm>
                    <a:prstGeom prst="bentConnector3">
                      <a:avLst>
                        <a:gd name="adj1" fmla="val 99621"/>
                      </a:avLst>
                    </a:prstGeom>
                    <a:ln w="12700">
                      <a:headEnd type="none" w="sm" len="med"/>
                      <a:tailEnd type="none" w="sm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6" name="Straight Arrow Connector 105">
                      <a:extLst>
                        <a:ext uri="{FF2B5EF4-FFF2-40B4-BE49-F238E27FC236}">
                          <a16:creationId xmlns:a16="http://schemas.microsoft.com/office/drawing/2014/main" id="{B2C18D75-7A46-AA84-653A-EC33E7B50B2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8662976" y="3377827"/>
                      <a:ext cx="0" cy="792000"/>
                    </a:xfrm>
                    <a:prstGeom prst="straightConnector1">
                      <a:avLst/>
                    </a:prstGeom>
                    <a:ln w="12700">
                      <a:solidFill>
                        <a:srgbClr val="0070C0"/>
                      </a:solidFill>
                      <a:headEnd w="sm" len="sm"/>
                      <a:tailEnd type="stealth" w="sm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07" name="Connector: Elbow 106">
                    <a:extLst>
                      <a:ext uri="{FF2B5EF4-FFF2-40B4-BE49-F238E27FC236}">
                        <a16:creationId xmlns:a16="http://schemas.microsoft.com/office/drawing/2014/main" id="{C2C82E6A-B628-245A-5C6D-1A53B06CC5A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 flipH="1">
                    <a:off x="9043498" y="4272044"/>
                    <a:ext cx="252000" cy="144000"/>
                  </a:xfrm>
                  <a:prstGeom prst="bentConnector3">
                    <a:avLst>
                      <a:gd name="adj1" fmla="val 99621"/>
                    </a:avLst>
                  </a:prstGeom>
                  <a:ln w="12700">
                    <a:headEnd type="none" w="sm" len="med"/>
                    <a:tailEnd type="none" w="sm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79" name="Group 178">
                  <a:extLst>
                    <a:ext uri="{FF2B5EF4-FFF2-40B4-BE49-F238E27FC236}">
                      <a16:creationId xmlns:a16="http://schemas.microsoft.com/office/drawing/2014/main" id="{8D762821-CBC7-03E0-9645-4B78B1C1F388}"/>
                    </a:ext>
                  </a:extLst>
                </p:cNvPr>
                <p:cNvGrpSpPr/>
                <p:nvPr/>
              </p:nvGrpSpPr>
              <p:grpSpPr>
                <a:xfrm>
                  <a:off x="8931399" y="1913554"/>
                  <a:ext cx="396000" cy="1455733"/>
                  <a:chOff x="8931399" y="1913554"/>
                  <a:chExt cx="396000" cy="1455733"/>
                </a:xfrm>
              </p:grpSpPr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21" name="TextBox 20">
                        <a:extLst>
                          <a:ext uri="{FF2B5EF4-FFF2-40B4-BE49-F238E27FC236}">
                            <a16:creationId xmlns:a16="http://schemas.microsoft.com/office/drawing/2014/main" id="{EEAE991F-1576-DCBD-84CF-1E5F454459E8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8931399" y="1913554"/>
                        <a:ext cx="396000" cy="216000"/>
                      </a:xfrm>
                      <a:prstGeom prst="roundRect">
                        <a:avLst>
                          <a:gd name="adj" fmla="val 38026"/>
                        </a:avLst>
                      </a:prstGeom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ln w="12700">
                        <a:solidFill>
                          <a:srgbClr val="FF0000"/>
                        </a:solidFill>
                      </a:ln>
                    </p:spPr>
                    <p:txBody>
                      <a:bodyPr wrap="square" lIns="0" tIns="0" rIns="0" bIns="0" rtlCol="0" anchor="ctr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NZ" sz="900" i="1" kern="120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NZ" sz="900" i="1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𝑞</m:t>
                                  </m:r>
                                </m:e>
                                <m:sub>
                                  <m:r>
                                    <a:rPr lang="en-NZ" sz="900" b="0" i="1" kern="120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𝑖</m:t>
                                  </m:r>
                                </m:sub>
                                <m:sup>
                                  <m:sSub>
                                    <m:sSubPr>
                                      <m:ctrlPr>
                                        <a:rPr lang="en-NZ" sz="9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NZ" sz="9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𝐺</m:t>
                                      </m:r>
                                    </m:e>
                                    <m:sub>
                                      <m:r>
                                        <a:rPr lang="en-NZ" sz="90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𝛼</m:t>
                                      </m:r>
                                    </m:sub>
                                  </m:sSub>
                                  <m:r>
                                    <a:rPr lang="en-NZ" sz="9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𝐺𝐷𝑃</m:t>
                                  </m:r>
                                </m:sup>
                              </m:sSubSup>
                            </m:oMath>
                          </m:oMathPara>
                        </a14:m>
                        <a:endParaRPr lang="en-NZ" sz="900" dirty="0">
                          <a:solidFill>
                            <a:schemeClr val="tx1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21" name="TextBox 20">
                        <a:extLst>
                          <a:ext uri="{FF2B5EF4-FFF2-40B4-BE49-F238E27FC236}">
                            <a16:creationId xmlns:a16="http://schemas.microsoft.com/office/drawing/2014/main" id="{EEAE991F-1576-DCBD-84CF-1E5F454459E8}"/>
                          </a:ext>
                        </a:extLst>
                      </p:cNvPr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8931399" y="1913554"/>
                        <a:ext cx="396000" cy="216000"/>
                      </a:xfrm>
                      <a:prstGeom prst="roundRect">
                        <a:avLst>
                          <a:gd name="adj" fmla="val 38026"/>
                        </a:avLst>
                      </a:prstGeom>
                      <a:blipFill>
                        <a:blip r:embed="rId23"/>
                        <a:stretch>
                          <a:fillRect l="-2985"/>
                        </a:stretch>
                      </a:blipFill>
                      <a:ln w="12700">
                        <a:solidFill>
                          <a:srgbClr val="FF0000"/>
                        </a:solidFill>
                      </a:ln>
                    </p:spPr>
                    <p:txBody>
                      <a:bodyPr/>
                      <a:lstStyle/>
                      <a:p>
                        <a:r>
                          <a:rPr lang="en-NZ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29" name="TextBox 28">
                        <a:extLst>
                          <a:ext uri="{FF2B5EF4-FFF2-40B4-BE49-F238E27FC236}">
                            <a16:creationId xmlns:a16="http://schemas.microsoft.com/office/drawing/2014/main" id="{BCB52C89-5705-C167-6CE2-1EB5AB5073C7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8931399" y="3153287"/>
                        <a:ext cx="396000" cy="216000"/>
                      </a:xfrm>
                      <a:prstGeom prst="roundRect">
                        <a:avLst>
                          <a:gd name="adj" fmla="val 38026"/>
                        </a:avLst>
                      </a:prstGeom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ln w="12700">
                        <a:solidFill>
                          <a:srgbClr val="FF0000"/>
                        </a:solidFill>
                      </a:ln>
                    </p:spPr>
                    <p:txBody>
                      <a:bodyPr wrap="square" lIns="0" tIns="0" rIns="0" bIns="0" rtlCol="0" anchor="ctr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NZ" sz="900" i="1" kern="120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NZ" sz="900" i="1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𝑞</m:t>
                                  </m:r>
                                </m:e>
                                <m:sub>
                                  <m:r>
                                    <a:rPr lang="en-NZ" sz="900" b="0" i="1" kern="120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𝑖</m:t>
                                  </m:r>
                                </m:sub>
                                <m:sup>
                                  <m:sSub>
                                    <m:sSubPr>
                                      <m:ctrlPr>
                                        <a:rPr lang="en-NZ" sz="9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NZ" sz="9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𝐺</m:t>
                                      </m:r>
                                    </m:e>
                                    <m:sub>
                                      <m:r>
                                        <a:rPr lang="en-NZ" sz="90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𝛼</m:t>
                                      </m:r>
                                    </m:sub>
                                  </m:sSub>
                                  <m:r>
                                    <a:rPr lang="en-NZ" sz="9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𝐺𝑇𝑃</m:t>
                                  </m:r>
                                </m:sup>
                              </m:sSubSup>
                            </m:oMath>
                          </m:oMathPara>
                        </a14:m>
                        <a:endParaRPr lang="en-NZ" sz="900" dirty="0">
                          <a:solidFill>
                            <a:schemeClr val="tx1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29" name="TextBox 28">
                        <a:extLst>
                          <a:ext uri="{FF2B5EF4-FFF2-40B4-BE49-F238E27FC236}">
                            <a16:creationId xmlns:a16="http://schemas.microsoft.com/office/drawing/2014/main" id="{BCB52C89-5705-C167-6CE2-1EB5AB5073C7}"/>
                          </a:ext>
                        </a:extLst>
                      </p:cNvPr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8931399" y="3153287"/>
                        <a:ext cx="396000" cy="216000"/>
                      </a:xfrm>
                      <a:prstGeom prst="roundRect">
                        <a:avLst>
                          <a:gd name="adj" fmla="val 38026"/>
                        </a:avLst>
                      </a:prstGeom>
                      <a:blipFill>
                        <a:blip r:embed="rId24"/>
                        <a:stretch>
                          <a:fillRect l="-1493"/>
                        </a:stretch>
                      </a:blipFill>
                      <a:ln w="12700">
                        <a:solidFill>
                          <a:srgbClr val="FF0000"/>
                        </a:solidFill>
                      </a:ln>
                    </p:spPr>
                    <p:txBody>
                      <a:bodyPr/>
                      <a:lstStyle/>
                      <a:p>
                        <a:r>
                          <a:rPr lang="en-NZ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p:grpSp>
                <p:nvGrpSpPr>
                  <p:cNvPr id="122" name="Group 121">
                    <a:extLst>
                      <a:ext uri="{FF2B5EF4-FFF2-40B4-BE49-F238E27FC236}">
                        <a16:creationId xmlns:a16="http://schemas.microsoft.com/office/drawing/2014/main" id="{4F165E19-A565-7952-60FD-55E81B48EBFB}"/>
                      </a:ext>
                    </a:extLst>
                  </p:cNvPr>
                  <p:cNvGrpSpPr/>
                  <p:nvPr/>
                </p:nvGrpSpPr>
                <p:grpSpPr>
                  <a:xfrm>
                    <a:off x="8985399" y="2131404"/>
                    <a:ext cx="288000" cy="1008412"/>
                    <a:chOff x="8993851" y="2131404"/>
                    <a:chExt cx="288000" cy="1008412"/>
                  </a:xfrm>
                </p:grpSpPr>
                <p:grpSp>
                  <p:nvGrpSpPr>
                    <p:cNvPr id="58" name="Group 57">
                      <a:extLst>
                        <a:ext uri="{FF2B5EF4-FFF2-40B4-BE49-F238E27FC236}">
                          <a16:creationId xmlns:a16="http://schemas.microsoft.com/office/drawing/2014/main" id="{136B0407-079D-2430-620D-5A4361BE74F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8993851" y="2431628"/>
                      <a:ext cx="288000" cy="432000"/>
                      <a:chOff x="7188681" y="2894726"/>
                      <a:chExt cx="288000" cy="432000"/>
                    </a:xfrm>
                  </p:grpSpPr>
                  <p:cxnSp>
                    <p:nvCxnSpPr>
                      <p:cNvPr id="47" name="Straight Arrow Connector 46">
                        <a:extLst>
                          <a:ext uri="{FF2B5EF4-FFF2-40B4-BE49-F238E27FC236}">
                            <a16:creationId xmlns:a16="http://schemas.microsoft.com/office/drawing/2014/main" id="{27774637-5B06-92F4-E7B6-29612639D68A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7328328" y="2894726"/>
                        <a:ext cx="0" cy="432000"/>
                      </a:xfrm>
                      <a:prstGeom prst="straightConnector1">
                        <a:avLst/>
                      </a:prstGeom>
                      <a:ln w="12700">
                        <a:solidFill>
                          <a:srgbClr val="0070C0"/>
                        </a:solidFill>
                        <a:headEnd w="sm" len="sm"/>
                        <a:tailEnd type="stealth" w="sm" len="med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mc:AlternateContent xmlns:mc="http://schemas.openxmlformats.org/markup-compatibility/2006" xmlns:a14="http://schemas.microsoft.com/office/drawing/2010/main">
                    <mc:Choice Requires="a14">
                      <p:sp>
                        <p:nvSpPr>
                          <p:cNvPr id="10" name="Rectangle: Rounded Corners 9">
                            <a:extLst>
                              <a:ext uri="{FF2B5EF4-FFF2-40B4-BE49-F238E27FC236}">
                                <a16:creationId xmlns:a16="http://schemas.microsoft.com/office/drawing/2014/main" id="{DDA944EC-A2EC-B0B6-49EA-29AEF80EAA92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7188681" y="3007079"/>
                            <a:ext cx="288000" cy="180000"/>
                          </a:xfrm>
                          <a:prstGeom prst="roundRect">
                            <a:avLst>
                              <a:gd name="adj" fmla="val 22549"/>
                            </a:avLst>
                          </a:prstGeom>
                          <a:gradFill flip="none" rotWithShape="1">
                            <a:gsLst>
                              <a:gs pos="53900">
                                <a:schemeClr val="bg1"/>
                              </a:gs>
                              <a:gs pos="11000">
                                <a:srgbClr val="FFCC66"/>
                              </a:gs>
                              <a:gs pos="89000">
                                <a:srgbClr val="FFCC66"/>
                              </a:gs>
                            </a:gsLst>
                            <a:lin ang="0" scaled="1"/>
                            <a:tileRect/>
                          </a:gradFill>
                        </p:spPr>
                        <p:style>
                          <a:lnRef idx="2">
                            <a:schemeClr val="accent1">
                              <a:shade val="15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14:m>
                              <m:oMathPara xmlns:m="http://schemas.openxmlformats.org/officeDocument/2006/math">
                                <m:oMathParaPr>
                                  <m:jc m:val="center"/>
                                </m:oMathParaPr>
                                <m:oMath xmlns:m="http://schemas.openxmlformats.org/officeDocument/2006/math">
                                  <m:sSubSup>
                                    <m:sSubSupPr>
                                      <m:ctrlPr>
                                        <a:rPr lang="en-NZ" sz="900" i="1" kern="1200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NZ" sz="900" i="1" kern="120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𝑅𝑒</m:t>
                                      </m:r>
                                    </m:e>
                                    <m:sub>
                                      <m:r>
                                        <a:rPr lang="en-NZ" sz="900" b="0" i="1" kern="1200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𝑚</m:t>
                                      </m:r>
                                    </m:sub>
                                    <m:sup>
                                      <m:r>
                                        <a:rPr lang="en-NZ" sz="900" b="0" i="1" kern="1200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8</m:t>
                                      </m:r>
                                    </m:sup>
                                  </m:sSubSup>
                                </m:oMath>
                              </m:oMathPara>
                            </a14:m>
                            <a:endParaRPr lang="en-NZ" sz="900" b="1" dirty="0">
                              <a:solidFill>
                                <a:schemeClr val="accent4">
                                  <a:lumMod val="50000"/>
                                </a:schemeClr>
                              </a:solidFill>
                            </a:endParaRPr>
                          </a:p>
                        </p:txBody>
                      </p:sp>
                    </mc:Choice>
                    <mc:Fallback xmlns="">
                      <p:sp>
                        <p:nvSpPr>
                          <p:cNvPr id="10" name="Rectangle: Rounded Corners 9">
                            <a:extLst>
                              <a:ext uri="{FF2B5EF4-FFF2-40B4-BE49-F238E27FC236}">
                                <a16:creationId xmlns:a16="http://schemas.microsoft.com/office/drawing/2014/main" id="{DDA944EC-A2EC-B0B6-49EA-29AEF80EAA92}"/>
                              </a:ext>
                            </a:extLst>
                          </p:cNvPr>
                          <p:cNvSpPr>
                            <a:spLocks noRot="1" noChangeAspect="1" noMove="1" noResize="1" noEditPoints="1" noAdjustHandles="1" noChangeArrowheads="1" noChangeShapeType="1" noTextEdit="1"/>
                          </p:cNvSpPr>
                          <p:nvPr/>
                        </p:nvSpPr>
                        <p:spPr>
                          <a:xfrm>
                            <a:off x="7188681" y="3007079"/>
                            <a:ext cx="288000" cy="180000"/>
                          </a:xfrm>
                          <a:prstGeom prst="roundRect">
                            <a:avLst>
                              <a:gd name="adj" fmla="val 22549"/>
                            </a:avLst>
                          </a:prstGeom>
                          <a:blipFill>
                            <a:blip r:embed="rId25"/>
                            <a:stretch>
                              <a:fillRect l="-4082"/>
                            </a:stretch>
                          </a:blipFill>
                        </p:spPr>
                        <p:txBody>
                          <a:bodyPr/>
                          <a:lstStyle/>
                          <a:p>
                            <a:r>
                              <a:rPr lang="en-NZ">
                                <a:noFill/>
                              </a:rPr>
                              <a:t> </a:t>
                            </a:r>
                          </a:p>
                        </p:txBody>
                      </p:sp>
                    </mc:Fallback>
                  </mc:AlternateContent>
                </p:grp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37" name="TextBox 36">
                          <a:extLst>
                            <a:ext uri="{FF2B5EF4-FFF2-40B4-BE49-F238E27FC236}">
                              <a16:creationId xmlns:a16="http://schemas.microsoft.com/office/drawing/2014/main" id="{9FB1FE1B-CF6F-E248-82F6-4ED3E9F85DC9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9025498" y="2271460"/>
                          <a:ext cx="216000" cy="180000"/>
                        </a:xfrm>
                        <a:custGeom>
                          <a:avLst/>
                          <a:gdLst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67437 w 424647"/>
                            <a:gd name="connsiteY6" fmla="*/ 177344 h 177344"/>
                            <a:gd name="connsiteX7" fmla="*/ 0 w 424647"/>
                            <a:gd name="connsiteY7" fmla="*/ 109907 h 177344"/>
                            <a:gd name="connsiteX8" fmla="*/ 0 w 424647"/>
                            <a:gd name="connsiteY8" fmla="*/ 67437 h 177344"/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137586 w 424647"/>
                            <a:gd name="connsiteY6" fmla="*/ 174513 h 177344"/>
                            <a:gd name="connsiteX7" fmla="*/ 67437 w 424647"/>
                            <a:gd name="connsiteY7" fmla="*/ 177344 h 177344"/>
                            <a:gd name="connsiteX8" fmla="*/ 0 w 424647"/>
                            <a:gd name="connsiteY8" fmla="*/ 109907 h 177344"/>
                            <a:gd name="connsiteX9" fmla="*/ 0 w 424647"/>
                            <a:gd name="connsiteY9" fmla="*/ 67437 h 177344"/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274746 w 424647"/>
                            <a:gd name="connsiteY6" fmla="*/ 174513 h 177344"/>
                            <a:gd name="connsiteX7" fmla="*/ 137586 w 424647"/>
                            <a:gd name="connsiteY7" fmla="*/ 174513 h 177344"/>
                            <a:gd name="connsiteX8" fmla="*/ 67437 w 424647"/>
                            <a:gd name="connsiteY8" fmla="*/ 177344 h 177344"/>
                            <a:gd name="connsiteX9" fmla="*/ 0 w 424647"/>
                            <a:gd name="connsiteY9" fmla="*/ 109907 h 177344"/>
                            <a:gd name="connsiteX10" fmla="*/ 0 w 424647"/>
                            <a:gd name="connsiteY10" fmla="*/ 67437 h 177344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4746 w 424647"/>
                            <a:gd name="connsiteY6" fmla="*/ 174513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99861 w 424647"/>
                            <a:gd name="connsiteY7" fmla="*/ 178712 h 179276"/>
                            <a:gd name="connsiteX8" fmla="*/ 137586 w 424647"/>
                            <a:gd name="connsiteY8" fmla="*/ 179276 h 179276"/>
                            <a:gd name="connsiteX9" fmla="*/ 67437 w 424647"/>
                            <a:gd name="connsiteY9" fmla="*/ 177344 h 179276"/>
                            <a:gd name="connsiteX10" fmla="*/ 0 w 424647"/>
                            <a:gd name="connsiteY10" fmla="*/ 109907 h 179276"/>
                            <a:gd name="connsiteX11" fmla="*/ 0 w 424647"/>
                            <a:gd name="connsiteY11" fmla="*/ 67437 h 179276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209592 w 424647"/>
                            <a:gd name="connsiteY2" fmla="*/ 0 h 183458"/>
                            <a:gd name="connsiteX3" fmla="*/ 357210 w 424647"/>
                            <a:gd name="connsiteY3" fmla="*/ 4182 h 183458"/>
                            <a:gd name="connsiteX4" fmla="*/ 424647 w 424647"/>
                            <a:gd name="connsiteY4" fmla="*/ 71619 h 183458"/>
                            <a:gd name="connsiteX5" fmla="*/ 424647 w 424647"/>
                            <a:gd name="connsiteY5" fmla="*/ 114089 h 183458"/>
                            <a:gd name="connsiteX6" fmla="*/ 357210 w 424647"/>
                            <a:gd name="connsiteY6" fmla="*/ 181526 h 183458"/>
                            <a:gd name="connsiteX7" fmla="*/ 272364 w 424647"/>
                            <a:gd name="connsiteY7" fmla="*/ 183458 h 183458"/>
                            <a:gd name="connsiteX8" fmla="*/ 199861 w 424647"/>
                            <a:gd name="connsiteY8" fmla="*/ 182894 h 183458"/>
                            <a:gd name="connsiteX9" fmla="*/ 137586 w 424647"/>
                            <a:gd name="connsiteY9" fmla="*/ 183458 h 183458"/>
                            <a:gd name="connsiteX10" fmla="*/ 67437 w 424647"/>
                            <a:gd name="connsiteY10" fmla="*/ 181526 h 183458"/>
                            <a:gd name="connsiteX11" fmla="*/ 0 w 424647"/>
                            <a:gd name="connsiteY11" fmla="*/ 114089 h 183458"/>
                            <a:gd name="connsiteX12" fmla="*/ 0 w 424647"/>
                            <a:gd name="connsiteY12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209592 w 424647"/>
                            <a:gd name="connsiteY2" fmla="*/ 0 h 183458"/>
                            <a:gd name="connsiteX3" fmla="*/ 357210 w 424647"/>
                            <a:gd name="connsiteY3" fmla="*/ 4182 h 183458"/>
                            <a:gd name="connsiteX4" fmla="*/ 424647 w 424647"/>
                            <a:gd name="connsiteY4" fmla="*/ 71619 h 183458"/>
                            <a:gd name="connsiteX5" fmla="*/ 424647 w 424647"/>
                            <a:gd name="connsiteY5" fmla="*/ 114089 h 183458"/>
                            <a:gd name="connsiteX6" fmla="*/ 357210 w 424647"/>
                            <a:gd name="connsiteY6" fmla="*/ 181526 h 183458"/>
                            <a:gd name="connsiteX7" fmla="*/ 272364 w 424647"/>
                            <a:gd name="connsiteY7" fmla="*/ 183458 h 183458"/>
                            <a:gd name="connsiteX8" fmla="*/ 211495 w 424647"/>
                            <a:gd name="connsiteY8" fmla="*/ 182894 h 183458"/>
                            <a:gd name="connsiteX9" fmla="*/ 137586 w 424647"/>
                            <a:gd name="connsiteY9" fmla="*/ 183458 h 183458"/>
                            <a:gd name="connsiteX10" fmla="*/ 67437 w 424647"/>
                            <a:gd name="connsiteY10" fmla="*/ 181526 h 183458"/>
                            <a:gd name="connsiteX11" fmla="*/ 0 w 424647"/>
                            <a:gd name="connsiteY11" fmla="*/ 114089 h 183458"/>
                            <a:gd name="connsiteX12" fmla="*/ 0 w 424647"/>
                            <a:gd name="connsiteY12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129497 w 424647"/>
                            <a:gd name="connsiteY2" fmla="*/ 1941 h 183458"/>
                            <a:gd name="connsiteX3" fmla="*/ 209592 w 424647"/>
                            <a:gd name="connsiteY3" fmla="*/ 0 h 183458"/>
                            <a:gd name="connsiteX4" fmla="*/ 357210 w 424647"/>
                            <a:gd name="connsiteY4" fmla="*/ 4182 h 183458"/>
                            <a:gd name="connsiteX5" fmla="*/ 424647 w 424647"/>
                            <a:gd name="connsiteY5" fmla="*/ 71619 h 183458"/>
                            <a:gd name="connsiteX6" fmla="*/ 424647 w 424647"/>
                            <a:gd name="connsiteY6" fmla="*/ 114089 h 183458"/>
                            <a:gd name="connsiteX7" fmla="*/ 357210 w 424647"/>
                            <a:gd name="connsiteY7" fmla="*/ 181526 h 183458"/>
                            <a:gd name="connsiteX8" fmla="*/ 272364 w 424647"/>
                            <a:gd name="connsiteY8" fmla="*/ 183458 h 183458"/>
                            <a:gd name="connsiteX9" fmla="*/ 211495 w 424647"/>
                            <a:gd name="connsiteY9" fmla="*/ 182894 h 183458"/>
                            <a:gd name="connsiteX10" fmla="*/ 137586 w 424647"/>
                            <a:gd name="connsiteY10" fmla="*/ 183458 h 183458"/>
                            <a:gd name="connsiteX11" fmla="*/ 67437 w 424647"/>
                            <a:gd name="connsiteY11" fmla="*/ 181526 h 183458"/>
                            <a:gd name="connsiteX12" fmla="*/ 0 w 424647"/>
                            <a:gd name="connsiteY12" fmla="*/ 114089 h 183458"/>
                            <a:gd name="connsiteX13" fmla="*/ 0 w 424647"/>
                            <a:gd name="connsiteY13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129497 w 424647"/>
                            <a:gd name="connsiteY2" fmla="*/ 1941 h 183458"/>
                            <a:gd name="connsiteX3" fmla="*/ 209592 w 424647"/>
                            <a:gd name="connsiteY3" fmla="*/ 0 h 183458"/>
                            <a:gd name="connsiteX4" fmla="*/ 277833 w 424647"/>
                            <a:gd name="connsiteY4" fmla="*/ 1941 h 183458"/>
                            <a:gd name="connsiteX5" fmla="*/ 357210 w 424647"/>
                            <a:gd name="connsiteY5" fmla="*/ 4182 h 183458"/>
                            <a:gd name="connsiteX6" fmla="*/ 424647 w 424647"/>
                            <a:gd name="connsiteY6" fmla="*/ 71619 h 183458"/>
                            <a:gd name="connsiteX7" fmla="*/ 424647 w 424647"/>
                            <a:gd name="connsiteY7" fmla="*/ 114089 h 183458"/>
                            <a:gd name="connsiteX8" fmla="*/ 357210 w 424647"/>
                            <a:gd name="connsiteY8" fmla="*/ 181526 h 183458"/>
                            <a:gd name="connsiteX9" fmla="*/ 272364 w 424647"/>
                            <a:gd name="connsiteY9" fmla="*/ 183458 h 183458"/>
                            <a:gd name="connsiteX10" fmla="*/ 211495 w 424647"/>
                            <a:gd name="connsiteY10" fmla="*/ 182894 h 183458"/>
                            <a:gd name="connsiteX11" fmla="*/ 137586 w 424647"/>
                            <a:gd name="connsiteY11" fmla="*/ 183458 h 183458"/>
                            <a:gd name="connsiteX12" fmla="*/ 67437 w 424647"/>
                            <a:gd name="connsiteY12" fmla="*/ 181526 h 183458"/>
                            <a:gd name="connsiteX13" fmla="*/ 0 w 424647"/>
                            <a:gd name="connsiteY13" fmla="*/ 114089 h 183458"/>
                            <a:gd name="connsiteX14" fmla="*/ 0 w 424647"/>
                            <a:gd name="connsiteY14" fmla="*/ 71619 h 183458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  <a:cxn ang="0">
                              <a:pos x="connsiteX11" y="connsiteY11"/>
                            </a:cxn>
                            <a:cxn ang="0">
                              <a:pos x="connsiteX12" y="connsiteY12"/>
                            </a:cxn>
                            <a:cxn ang="0">
                              <a:pos x="connsiteX13" y="connsiteY13"/>
                            </a:cxn>
                            <a:cxn ang="0">
                              <a:pos x="connsiteX14" y="connsiteY14"/>
                            </a:cxn>
                          </a:cxnLst>
                          <a:rect l="l" t="t" r="r" b="b"/>
                          <a:pathLst>
                            <a:path w="424647" h="183458">
                              <a:moveTo>
                                <a:pt x="0" y="71619"/>
                              </a:moveTo>
                              <a:cubicBezTo>
                                <a:pt x="0" y="34375"/>
                                <a:pt x="30193" y="4182"/>
                                <a:pt x="67437" y="4182"/>
                              </a:cubicBezTo>
                              <a:lnTo>
                                <a:pt x="129497" y="1941"/>
                              </a:lnTo>
                              <a:lnTo>
                                <a:pt x="209592" y="0"/>
                              </a:lnTo>
                              <a:lnTo>
                                <a:pt x="277833" y="1941"/>
                              </a:lnTo>
                              <a:lnTo>
                                <a:pt x="357210" y="4182"/>
                              </a:lnTo>
                              <a:cubicBezTo>
                                <a:pt x="394454" y="4182"/>
                                <a:pt x="424647" y="34375"/>
                                <a:pt x="424647" y="71619"/>
                              </a:cubicBezTo>
                              <a:lnTo>
                                <a:pt x="424647" y="114089"/>
                              </a:lnTo>
                              <a:cubicBezTo>
                                <a:pt x="424647" y="151333"/>
                                <a:pt x="394454" y="181526"/>
                                <a:pt x="357210" y="181526"/>
                              </a:cubicBezTo>
                              <a:lnTo>
                                <a:pt x="272364" y="183458"/>
                              </a:lnTo>
                              <a:lnTo>
                                <a:pt x="211495" y="182894"/>
                              </a:lnTo>
                              <a:lnTo>
                                <a:pt x="137586" y="183458"/>
                              </a:lnTo>
                              <a:lnTo>
                                <a:pt x="67437" y="181526"/>
                              </a:lnTo>
                              <a:cubicBezTo>
                                <a:pt x="30193" y="181526"/>
                                <a:pt x="0" y="151333"/>
                                <a:pt x="0" y="114089"/>
                              </a:cubicBezTo>
                              <a:lnTo>
                                <a:pt x="0" y="71619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  <a:ln w="19050">
                          <a:noFill/>
                        </a:ln>
                      </p:spPr>
                      <p:txBody>
                        <a:bodyPr wrap="square" lIns="0" tIns="36000" rIns="0" bIns="36000" rtlCol="0" anchor="ctr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NZ" sz="900" i="1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NZ" sz="900" i="1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NZ" sz="900" i="1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𝑐</m:t>
                                    </m:r>
                                  </m:sub>
                                  <m:sup>
                                    <m:r>
                                      <a:rPr lang="en-NZ" sz="900" b="0" i="1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8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NZ" sz="900" dirty="0"/>
                        </a:p>
                      </p:txBody>
                    </p:sp>
                  </mc:Choice>
                  <mc:Fallback xmlns="">
                    <p:sp>
                      <p:nvSpPr>
                        <p:cNvPr id="37" name="TextBox 36">
                          <a:extLst>
                            <a:ext uri="{FF2B5EF4-FFF2-40B4-BE49-F238E27FC236}">
                              <a16:creationId xmlns:a16="http://schemas.microsoft.com/office/drawing/2014/main" id="{9FB1FE1B-CF6F-E248-82F6-4ED3E9F85DC9}"/>
                            </a:ext>
                          </a:extLst>
                        </p:cNvPr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9025498" y="2271460"/>
                          <a:ext cx="216000" cy="180000"/>
                        </a:xfrm>
                        <a:custGeom>
                          <a:avLst/>
                          <a:gdLst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67437 w 424647"/>
                            <a:gd name="connsiteY6" fmla="*/ 177344 h 177344"/>
                            <a:gd name="connsiteX7" fmla="*/ 0 w 424647"/>
                            <a:gd name="connsiteY7" fmla="*/ 109907 h 177344"/>
                            <a:gd name="connsiteX8" fmla="*/ 0 w 424647"/>
                            <a:gd name="connsiteY8" fmla="*/ 67437 h 177344"/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137586 w 424647"/>
                            <a:gd name="connsiteY6" fmla="*/ 174513 h 177344"/>
                            <a:gd name="connsiteX7" fmla="*/ 67437 w 424647"/>
                            <a:gd name="connsiteY7" fmla="*/ 177344 h 177344"/>
                            <a:gd name="connsiteX8" fmla="*/ 0 w 424647"/>
                            <a:gd name="connsiteY8" fmla="*/ 109907 h 177344"/>
                            <a:gd name="connsiteX9" fmla="*/ 0 w 424647"/>
                            <a:gd name="connsiteY9" fmla="*/ 67437 h 177344"/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274746 w 424647"/>
                            <a:gd name="connsiteY6" fmla="*/ 174513 h 177344"/>
                            <a:gd name="connsiteX7" fmla="*/ 137586 w 424647"/>
                            <a:gd name="connsiteY7" fmla="*/ 174513 h 177344"/>
                            <a:gd name="connsiteX8" fmla="*/ 67437 w 424647"/>
                            <a:gd name="connsiteY8" fmla="*/ 177344 h 177344"/>
                            <a:gd name="connsiteX9" fmla="*/ 0 w 424647"/>
                            <a:gd name="connsiteY9" fmla="*/ 109907 h 177344"/>
                            <a:gd name="connsiteX10" fmla="*/ 0 w 424647"/>
                            <a:gd name="connsiteY10" fmla="*/ 67437 h 177344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4746 w 424647"/>
                            <a:gd name="connsiteY6" fmla="*/ 174513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99861 w 424647"/>
                            <a:gd name="connsiteY7" fmla="*/ 178712 h 179276"/>
                            <a:gd name="connsiteX8" fmla="*/ 137586 w 424647"/>
                            <a:gd name="connsiteY8" fmla="*/ 179276 h 179276"/>
                            <a:gd name="connsiteX9" fmla="*/ 67437 w 424647"/>
                            <a:gd name="connsiteY9" fmla="*/ 177344 h 179276"/>
                            <a:gd name="connsiteX10" fmla="*/ 0 w 424647"/>
                            <a:gd name="connsiteY10" fmla="*/ 109907 h 179276"/>
                            <a:gd name="connsiteX11" fmla="*/ 0 w 424647"/>
                            <a:gd name="connsiteY11" fmla="*/ 67437 h 179276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209592 w 424647"/>
                            <a:gd name="connsiteY2" fmla="*/ 0 h 183458"/>
                            <a:gd name="connsiteX3" fmla="*/ 357210 w 424647"/>
                            <a:gd name="connsiteY3" fmla="*/ 4182 h 183458"/>
                            <a:gd name="connsiteX4" fmla="*/ 424647 w 424647"/>
                            <a:gd name="connsiteY4" fmla="*/ 71619 h 183458"/>
                            <a:gd name="connsiteX5" fmla="*/ 424647 w 424647"/>
                            <a:gd name="connsiteY5" fmla="*/ 114089 h 183458"/>
                            <a:gd name="connsiteX6" fmla="*/ 357210 w 424647"/>
                            <a:gd name="connsiteY6" fmla="*/ 181526 h 183458"/>
                            <a:gd name="connsiteX7" fmla="*/ 272364 w 424647"/>
                            <a:gd name="connsiteY7" fmla="*/ 183458 h 183458"/>
                            <a:gd name="connsiteX8" fmla="*/ 199861 w 424647"/>
                            <a:gd name="connsiteY8" fmla="*/ 182894 h 183458"/>
                            <a:gd name="connsiteX9" fmla="*/ 137586 w 424647"/>
                            <a:gd name="connsiteY9" fmla="*/ 183458 h 183458"/>
                            <a:gd name="connsiteX10" fmla="*/ 67437 w 424647"/>
                            <a:gd name="connsiteY10" fmla="*/ 181526 h 183458"/>
                            <a:gd name="connsiteX11" fmla="*/ 0 w 424647"/>
                            <a:gd name="connsiteY11" fmla="*/ 114089 h 183458"/>
                            <a:gd name="connsiteX12" fmla="*/ 0 w 424647"/>
                            <a:gd name="connsiteY12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209592 w 424647"/>
                            <a:gd name="connsiteY2" fmla="*/ 0 h 183458"/>
                            <a:gd name="connsiteX3" fmla="*/ 357210 w 424647"/>
                            <a:gd name="connsiteY3" fmla="*/ 4182 h 183458"/>
                            <a:gd name="connsiteX4" fmla="*/ 424647 w 424647"/>
                            <a:gd name="connsiteY4" fmla="*/ 71619 h 183458"/>
                            <a:gd name="connsiteX5" fmla="*/ 424647 w 424647"/>
                            <a:gd name="connsiteY5" fmla="*/ 114089 h 183458"/>
                            <a:gd name="connsiteX6" fmla="*/ 357210 w 424647"/>
                            <a:gd name="connsiteY6" fmla="*/ 181526 h 183458"/>
                            <a:gd name="connsiteX7" fmla="*/ 272364 w 424647"/>
                            <a:gd name="connsiteY7" fmla="*/ 183458 h 183458"/>
                            <a:gd name="connsiteX8" fmla="*/ 211495 w 424647"/>
                            <a:gd name="connsiteY8" fmla="*/ 182894 h 183458"/>
                            <a:gd name="connsiteX9" fmla="*/ 137586 w 424647"/>
                            <a:gd name="connsiteY9" fmla="*/ 183458 h 183458"/>
                            <a:gd name="connsiteX10" fmla="*/ 67437 w 424647"/>
                            <a:gd name="connsiteY10" fmla="*/ 181526 h 183458"/>
                            <a:gd name="connsiteX11" fmla="*/ 0 w 424647"/>
                            <a:gd name="connsiteY11" fmla="*/ 114089 h 183458"/>
                            <a:gd name="connsiteX12" fmla="*/ 0 w 424647"/>
                            <a:gd name="connsiteY12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129497 w 424647"/>
                            <a:gd name="connsiteY2" fmla="*/ 1941 h 183458"/>
                            <a:gd name="connsiteX3" fmla="*/ 209592 w 424647"/>
                            <a:gd name="connsiteY3" fmla="*/ 0 h 183458"/>
                            <a:gd name="connsiteX4" fmla="*/ 357210 w 424647"/>
                            <a:gd name="connsiteY4" fmla="*/ 4182 h 183458"/>
                            <a:gd name="connsiteX5" fmla="*/ 424647 w 424647"/>
                            <a:gd name="connsiteY5" fmla="*/ 71619 h 183458"/>
                            <a:gd name="connsiteX6" fmla="*/ 424647 w 424647"/>
                            <a:gd name="connsiteY6" fmla="*/ 114089 h 183458"/>
                            <a:gd name="connsiteX7" fmla="*/ 357210 w 424647"/>
                            <a:gd name="connsiteY7" fmla="*/ 181526 h 183458"/>
                            <a:gd name="connsiteX8" fmla="*/ 272364 w 424647"/>
                            <a:gd name="connsiteY8" fmla="*/ 183458 h 183458"/>
                            <a:gd name="connsiteX9" fmla="*/ 211495 w 424647"/>
                            <a:gd name="connsiteY9" fmla="*/ 182894 h 183458"/>
                            <a:gd name="connsiteX10" fmla="*/ 137586 w 424647"/>
                            <a:gd name="connsiteY10" fmla="*/ 183458 h 183458"/>
                            <a:gd name="connsiteX11" fmla="*/ 67437 w 424647"/>
                            <a:gd name="connsiteY11" fmla="*/ 181526 h 183458"/>
                            <a:gd name="connsiteX12" fmla="*/ 0 w 424647"/>
                            <a:gd name="connsiteY12" fmla="*/ 114089 h 183458"/>
                            <a:gd name="connsiteX13" fmla="*/ 0 w 424647"/>
                            <a:gd name="connsiteY13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129497 w 424647"/>
                            <a:gd name="connsiteY2" fmla="*/ 1941 h 183458"/>
                            <a:gd name="connsiteX3" fmla="*/ 209592 w 424647"/>
                            <a:gd name="connsiteY3" fmla="*/ 0 h 183458"/>
                            <a:gd name="connsiteX4" fmla="*/ 277833 w 424647"/>
                            <a:gd name="connsiteY4" fmla="*/ 1941 h 183458"/>
                            <a:gd name="connsiteX5" fmla="*/ 357210 w 424647"/>
                            <a:gd name="connsiteY5" fmla="*/ 4182 h 183458"/>
                            <a:gd name="connsiteX6" fmla="*/ 424647 w 424647"/>
                            <a:gd name="connsiteY6" fmla="*/ 71619 h 183458"/>
                            <a:gd name="connsiteX7" fmla="*/ 424647 w 424647"/>
                            <a:gd name="connsiteY7" fmla="*/ 114089 h 183458"/>
                            <a:gd name="connsiteX8" fmla="*/ 357210 w 424647"/>
                            <a:gd name="connsiteY8" fmla="*/ 181526 h 183458"/>
                            <a:gd name="connsiteX9" fmla="*/ 272364 w 424647"/>
                            <a:gd name="connsiteY9" fmla="*/ 183458 h 183458"/>
                            <a:gd name="connsiteX10" fmla="*/ 211495 w 424647"/>
                            <a:gd name="connsiteY10" fmla="*/ 182894 h 183458"/>
                            <a:gd name="connsiteX11" fmla="*/ 137586 w 424647"/>
                            <a:gd name="connsiteY11" fmla="*/ 183458 h 183458"/>
                            <a:gd name="connsiteX12" fmla="*/ 67437 w 424647"/>
                            <a:gd name="connsiteY12" fmla="*/ 181526 h 183458"/>
                            <a:gd name="connsiteX13" fmla="*/ 0 w 424647"/>
                            <a:gd name="connsiteY13" fmla="*/ 114089 h 183458"/>
                            <a:gd name="connsiteX14" fmla="*/ 0 w 424647"/>
                            <a:gd name="connsiteY14" fmla="*/ 71619 h 183458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  <a:cxn ang="0">
                              <a:pos x="connsiteX11" y="connsiteY11"/>
                            </a:cxn>
                            <a:cxn ang="0">
                              <a:pos x="connsiteX12" y="connsiteY12"/>
                            </a:cxn>
                            <a:cxn ang="0">
                              <a:pos x="connsiteX13" y="connsiteY13"/>
                            </a:cxn>
                            <a:cxn ang="0">
                              <a:pos x="connsiteX14" y="connsiteY14"/>
                            </a:cxn>
                          </a:cxnLst>
                          <a:rect l="l" t="t" r="r" b="b"/>
                          <a:pathLst>
                            <a:path w="424647" h="183458">
                              <a:moveTo>
                                <a:pt x="0" y="71619"/>
                              </a:moveTo>
                              <a:cubicBezTo>
                                <a:pt x="0" y="34375"/>
                                <a:pt x="30193" y="4182"/>
                                <a:pt x="67437" y="4182"/>
                              </a:cubicBezTo>
                              <a:lnTo>
                                <a:pt x="129497" y="1941"/>
                              </a:lnTo>
                              <a:lnTo>
                                <a:pt x="209592" y="0"/>
                              </a:lnTo>
                              <a:lnTo>
                                <a:pt x="277833" y="1941"/>
                              </a:lnTo>
                              <a:lnTo>
                                <a:pt x="357210" y="4182"/>
                              </a:lnTo>
                              <a:cubicBezTo>
                                <a:pt x="394454" y="4182"/>
                                <a:pt x="424647" y="34375"/>
                                <a:pt x="424647" y="71619"/>
                              </a:cubicBezTo>
                              <a:lnTo>
                                <a:pt x="424647" y="114089"/>
                              </a:lnTo>
                              <a:cubicBezTo>
                                <a:pt x="424647" y="151333"/>
                                <a:pt x="394454" y="181526"/>
                                <a:pt x="357210" y="181526"/>
                              </a:cubicBezTo>
                              <a:lnTo>
                                <a:pt x="272364" y="183458"/>
                              </a:lnTo>
                              <a:lnTo>
                                <a:pt x="211495" y="182894"/>
                              </a:lnTo>
                              <a:lnTo>
                                <a:pt x="137586" y="183458"/>
                              </a:lnTo>
                              <a:lnTo>
                                <a:pt x="67437" y="181526"/>
                              </a:lnTo>
                              <a:cubicBezTo>
                                <a:pt x="30193" y="181526"/>
                                <a:pt x="0" y="151333"/>
                                <a:pt x="0" y="114089"/>
                              </a:cubicBezTo>
                              <a:lnTo>
                                <a:pt x="0" y="71619"/>
                              </a:lnTo>
                              <a:close/>
                            </a:path>
                          </a:pathLst>
                        </a:custGeom>
                        <a:blipFill>
                          <a:blip r:embed="rId26"/>
                          <a:stretch>
                            <a:fillRect/>
                          </a:stretch>
                        </a:blipFill>
                        <a:ln w="19050">
                          <a:noFill/>
                        </a:ln>
                      </p:spPr>
                      <p:txBody>
                        <a:bodyPr/>
                        <a:lstStyle/>
                        <a:p>
                          <a:r>
                            <a:rPr lang="en-NZ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73" name="TextBox 72">
                          <a:extLst>
                            <a:ext uri="{FF2B5EF4-FFF2-40B4-BE49-F238E27FC236}">
                              <a16:creationId xmlns:a16="http://schemas.microsoft.com/office/drawing/2014/main" id="{5F1B1241-AA3F-E323-4881-6B55F019F9F7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9025498" y="2825600"/>
                          <a:ext cx="216000" cy="180000"/>
                        </a:xfrm>
                        <a:custGeom>
                          <a:avLst/>
                          <a:gdLst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67437 w 424647"/>
                            <a:gd name="connsiteY6" fmla="*/ 177344 h 177344"/>
                            <a:gd name="connsiteX7" fmla="*/ 0 w 424647"/>
                            <a:gd name="connsiteY7" fmla="*/ 109907 h 177344"/>
                            <a:gd name="connsiteX8" fmla="*/ 0 w 424647"/>
                            <a:gd name="connsiteY8" fmla="*/ 67437 h 177344"/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137586 w 424647"/>
                            <a:gd name="connsiteY6" fmla="*/ 174513 h 177344"/>
                            <a:gd name="connsiteX7" fmla="*/ 67437 w 424647"/>
                            <a:gd name="connsiteY7" fmla="*/ 177344 h 177344"/>
                            <a:gd name="connsiteX8" fmla="*/ 0 w 424647"/>
                            <a:gd name="connsiteY8" fmla="*/ 109907 h 177344"/>
                            <a:gd name="connsiteX9" fmla="*/ 0 w 424647"/>
                            <a:gd name="connsiteY9" fmla="*/ 67437 h 177344"/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274746 w 424647"/>
                            <a:gd name="connsiteY6" fmla="*/ 174513 h 177344"/>
                            <a:gd name="connsiteX7" fmla="*/ 137586 w 424647"/>
                            <a:gd name="connsiteY7" fmla="*/ 174513 h 177344"/>
                            <a:gd name="connsiteX8" fmla="*/ 67437 w 424647"/>
                            <a:gd name="connsiteY8" fmla="*/ 177344 h 177344"/>
                            <a:gd name="connsiteX9" fmla="*/ 0 w 424647"/>
                            <a:gd name="connsiteY9" fmla="*/ 109907 h 177344"/>
                            <a:gd name="connsiteX10" fmla="*/ 0 w 424647"/>
                            <a:gd name="connsiteY10" fmla="*/ 67437 h 177344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4746 w 424647"/>
                            <a:gd name="connsiteY6" fmla="*/ 174513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99861 w 424647"/>
                            <a:gd name="connsiteY7" fmla="*/ 178712 h 179276"/>
                            <a:gd name="connsiteX8" fmla="*/ 137586 w 424647"/>
                            <a:gd name="connsiteY8" fmla="*/ 179276 h 179276"/>
                            <a:gd name="connsiteX9" fmla="*/ 67437 w 424647"/>
                            <a:gd name="connsiteY9" fmla="*/ 177344 h 179276"/>
                            <a:gd name="connsiteX10" fmla="*/ 0 w 424647"/>
                            <a:gd name="connsiteY10" fmla="*/ 109907 h 179276"/>
                            <a:gd name="connsiteX11" fmla="*/ 0 w 424647"/>
                            <a:gd name="connsiteY11" fmla="*/ 67437 h 179276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209592 w 424647"/>
                            <a:gd name="connsiteY2" fmla="*/ 0 h 183458"/>
                            <a:gd name="connsiteX3" fmla="*/ 357210 w 424647"/>
                            <a:gd name="connsiteY3" fmla="*/ 4182 h 183458"/>
                            <a:gd name="connsiteX4" fmla="*/ 424647 w 424647"/>
                            <a:gd name="connsiteY4" fmla="*/ 71619 h 183458"/>
                            <a:gd name="connsiteX5" fmla="*/ 424647 w 424647"/>
                            <a:gd name="connsiteY5" fmla="*/ 114089 h 183458"/>
                            <a:gd name="connsiteX6" fmla="*/ 357210 w 424647"/>
                            <a:gd name="connsiteY6" fmla="*/ 181526 h 183458"/>
                            <a:gd name="connsiteX7" fmla="*/ 272364 w 424647"/>
                            <a:gd name="connsiteY7" fmla="*/ 183458 h 183458"/>
                            <a:gd name="connsiteX8" fmla="*/ 199861 w 424647"/>
                            <a:gd name="connsiteY8" fmla="*/ 182894 h 183458"/>
                            <a:gd name="connsiteX9" fmla="*/ 137586 w 424647"/>
                            <a:gd name="connsiteY9" fmla="*/ 183458 h 183458"/>
                            <a:gd name="connsiteX10" fmla="*/ 67437 w 424647"/>
                            <a:gd name="connsiteY10" fmla="*/ 181526 h 183458"/>
                            <a:gd name="connsiteX11" fmla="*/ 0 w 424647"/>
                            <a:gd name="connsiteY11" fmla="*/ 114089 h 183458"/>
                            <a:gd name="connsiteX12" fmla="*/ 0 w 424647"/>
                            <a:gd name="connsiteY12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209592 w 424647"/>
                            <a:gd name="connsiteY2" fmla="*/ 0 h 183458"/>
                            <a:gd name="connsiteX3" fmla="*/ 357210 w 424647"/>
                            <a:gd name="connsiteY3" fmla="*/ 4182 h 183458"/>
                            <a:gd name="connsiteX4" fmla="*/ 424647 w 424647"/>
                            <a:gd name="connsiteY4" fmla="*/ 71619 h 183458"/>
                            <a:gd name="connsiteX5" fmla="*/ 424647 w 424647"/>
                            <a:gd name="connsiteY5" fmla="*/ 114089 h 183458"/>
                            <a:gd name="connsiteX6" fmla="*/ 357210 w 424647"/>
                            <a:gd name="connsiteY6" fmla="*/ 181526 h 183458"/>
                            <a:gd name="connsiteX7" fmla="*/ 272364 w 424647"/>
                            <a:gd name="connsiteY7" fmla="*/ 183458 h 183458"/>
                            <a:gd name="connsiteX8" fmla="*/ 211495 w 424647"/>
                            <a:gd name="connsiteY8" fmla="*/ 182894 h 183458"/>
                            <a:gd name="connsiteX9" fmla="*/ 137586 w 424647"/>
                            <a:gd name="connsiteY9" fmla="*/ 183458 h 183458"/>
                            <a:gd name="connsiteX10" fmla="*/ 67437 w 424647"/>
                            <a:gd name="connsiteY10" fmla="*/ 181526 h 183458"/>
                            <a:gd name="connsiteX11" fmla="*/ 0 w 424647"/>
                            <a:gd name="connsiteY11" fmla="*/ 114089 h 183458"/>
                            <a:gd name="connsiteX12" fmla="*/ 0 w 424647"/>
                            <a:gd name="connsiteY12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129497 w 424647"/>
                            <a:gd name="connsiteY2" fmla="*/ 1941 h 183458"/>
                            <a:gd name="connsiteX3" fmla="*/ 209592 w 424647"/>
                            <a:gd name="connsiteY3" fmla="*/ 0 h 183458"/>
                            <a:gd name="connsiteX4" fmla="*/ 357210 w 424647"/>
                            <a:gd name="connsiteY4" fmla="*/ 4182 h 183458"/>
                            <a:gd name="connsiteX5" fmla="*/ 424647 w 424647"/>
                            <a:gd name="connsiteY5" fmla="*/ 71619 h 183458"/>
                            <a:gd name="connsiteX6" fmla="*/ 424647 w 424647"/>
                            <a:gd name="connsiteY6" fmla="*/ 114089 h 183458"/>
                            <a:gd name="connsiteX7" fmla="*/ 357210 w 424647"/>
                            <a:gd name="connsiteY7" fmla="*/ 181526 h 183458"/>
                            <a:gd name="connsiteX8" fmla="*/ 272364 w 424647"/>
                            <a:gd name="connsiteY8" fmla="*/ 183458 h 183458"/>
                            <a:gd name="connsiteX9" fmla="*/ 211495 w 424647"/>
                            <a:gd name="connsiteY9" fmla="*/ 182894 h 183458"/>
                            <a:gd name="connsiteX10" fmla="*/ 137586 w 424647"/>
                            <a:gd name="connsiteY10" fmla="*/ 183458 h 183458"/>
                            <a:gd name="connsiteX11" fmla="*/ 67437 w 424647"/>
                            <a:gd name="connsiteY11" fmla="*/ 181526 h 183458"/>
                            <a:gd name="connsiteX12" fmla="*/ 0 w 424647"/>
                            <a:gd name="connsiteY12" fmla="*/ 114089 h 183458"/>
                            <a:gd name="connsiteX13" fmla="*/ 0 w 424647"/>
                            <a:gd name="connsiteY13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129497 w 424647"/>
                            <a:gd name="connsiteY2" fmla="*/ 1941 h 183458"/>
                            <a:gd name="connsiteX3" fmla="*/ 209592 w 424647"/>
                            <a:gd name="connsiteY3" fmla="*/ 0 h 183458"/>
                            <a:gd name="connsiteX4" fmla="*/ 277833 w 424647"/>
                            <a:gd name="connsiteY4" fmla="*/ 1941 h 183458"/>
                            <a:gd name="connsiteX5" fmla="*/ 357210 w 424647"/>
                            <a:gd name="connsiteY5" fmla="*/ 4182 h 183458"/>
                            <a:gd name="connsiteX6" fmla="*/ 424647 w 424647"/>
                            <a:gd name="connsiteY6" fmla="*/ 71619 h 183458"/>
                            <a:gd name="connsiteX7" fmla="*/ 424647 w 424647"/>
                            <a:gd name="connsiteY7" fmla="*/ 114089 h 183458"/>
                            <a:gd name="connsiteX8" fmla="*/ 357210 w 424647"/>
                            <a:gd name="connsiteY8" fmla="*/ 181526 h 183458"/>
                            <a:gd name="connsiteX9" fmla="*/ 272364 w 424647"/>
                            <a:gd name="connsiteY9" fmla="*/ 183458 h 183458"/>
                            <a:gd name="connsiteX10" fmla="*/ 211495 w 424647"/>
                            <a:gd name="connsiteY10" fmla="*/ 182894 h 183458"/>
                            <a:gd name="connsiteX11" fmla="*/ 137586 w 424647"/>
                            <a:gd name="connsiteY11" fmla="*/ 183458 h 183458"/>
                            <a:gd name="connsiteX12" fmla="*/ 67437 w 424647"/>
                            <a:gd name="connsiteY12" fmla="*/ 181526 h 183458"/>
                            <a:gd name="connsiteX13" fmla="*/ 0 w 424647"/>
                            <a:gd name="connsiteY13" fmla="*/ 114089 h 183458"/>
                            <a:gd name="connsiteX14" fmla="*/ 0 w 424647"/>
                            <a:gd name="connsiteY14" fmla="*/ 71619 h 183458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  <a:cxn ang="0">
                              <a:pos x="connsiteX11" y="connsiteY11"/>
                            </a:cxn>
                            <a:cxn ang="0">
                              <a:pos x="connsiteX12" y="connsiteY12"/>
                            </a:cxn>
                            <a:cxn ang="0">
                              <a:pos x="connsiteX13" y="connsiteY13"/>
                            </a:cxn>
                            <a:cxn ang="0">
                              <a:pos x="connsiteX14" y="connsiteY14"/>
                            </a:cxn>
                          </a:cxnLst>
                          <a:rect l="l" t="t" r="r" b="b"/>
                          <a:pathLst>
                            <a:path w="424647" h="183458">
                              <a:moveTo>
                                <a:pt x="0" y="71619"/>
                              </a:moveTo>
                              <a:cubicBezTo>
                                <a:pt x="0" y="34375"/>
                                <a:pt x="30193" y="4182"/>
                                <a:pt x="67437" y="4182"/>
                              </a:cubicBezTo>
                              <a:lnTo>
                                <a:pt x="129497" y="1941"/>
                              </a:lnTo>
                              <a:lnTo>
                                <a:pt x="209592" y="0"/>
                              </a:lnTo>
                              <a:lnTo>
                                <a:pt x="277833" y="1941"/>
                              </a:lnTo>
                              <a:lnTo>
                                <a:pt x="357210" y="4182"/>
                              </a:lnTo>
                              <a:cubicBezTo>
                                <a:pt x="394454" y="4182"/>
                                <a:pt x="424647" y="34375"/>
                                <a:pt x="424647" y="71619"/>
                              </a:cubicBezTo>
                              <a:lnTo>
                                <a:pt x="424647" y="114089"/>
                              </a:lnTo>
                              <a:cubicBezTo>
                                <a:pt x="424647" y="151333"/>
                                <a:pt x="394454" y="181526"/>
                                <a:pt x="357210" y="181526"/>
                              </a:cubicBezTo>
                              <a:lnTo>
                                <a:pt x="272364" y="183458"/>
                              </a:lnTo>
                              <a:lnTo>
                                <a:pt x="211495" y="182894"/>
                              </a:lnTo>
                              <a:lnTo>
                                <a:pt x="137586" y="183458"/>
                              </a:lnTo>
                              <a:lnTo>
                                <a:pt x="67437" y="181526"/>
                              </a:lnTo>
                              <a:cubicBezTo>
                                <a:pt x="30193" y="181526"/>
                                <a:pt x="0" y="151333"/>
                                <a:pt x="0" y="114089"/>
                              </a:cubicBezTo>
                              <a:lnTo>
                                <a:pt x="0" y="71619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  <a:ln w="19050">
                          <a:noFill/>
                        </a:ln>
                      </p:spPr>
                      <p:txBody>
                        <a:bodyPr wrap="square" lIns="0" tIns="36000" rIns="0" bIns="36000" rtlCol="0" anchor="ctr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NZ" sz="900" i="1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NZ" sz="900" i="1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NZ" sz="900" i="1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𝑐</m:t>
                                    </m:r>
                                  </m:sub>
                                  <m:sup>
                                    <m:r>
                                      <a:rPr lang="en-NZ" sz="900" b="0" i="1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8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NZ" sz="900" dirty="0"/>
                        </a:p>
                      </p:txBody>
                    </p:sp>
                  </mc:Choice>
                  <mc:Fallback xmlns="">
                    <p:sp>
                      <p:nvSpPr>
                        <p:cNvPr id="73" name="TextBox 72">
                          <a:extLst>
                            <a:ext uri="{FF2B5EF4-FFF2-40B4-BE49-F238E27FC236}">
                              <a16:creationId xmlns:a16="http://schemas.microsoft.com/office/drawing/2014/main" id="{5F1B1241-AA3F-E323-4881-6B55F019F9F7}"/>
                            </a:ext>
                          </a:extLst>
                        </p:cNvPr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9025498" y="2825600"/>
                          <a:ext cx="216000" cy="180000"/>
                        </a:xfrm>
                        <a:custGeom>
                          <a:avLst/>
                          <a:gdLst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67437 w 424647"/>
                            <a:gd name="connsiteY6" fmla="*/ 177344 h 177344"/>
                            <a:gd name="connsiteX7" fmla="*/ 0 w 424647"/>
                            <a:gd name="connsiteY7" fmla="*/ 109907 h 177344"/>
                            <a:gd name="connsiteX8" fmla="*/ 0 w 424647"/>
                            <a:gd name="connsiteY8" fmla="*/ 67437 h 177344"/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137586 w 424647"/>
                            <a:gd name="connsiteY6" fmla="*/ 174513 h 177344"/>
                            <a:gd name="connsiteX7" fmla="*/ 67437 w 424647"/>
                            <a:gd name="connsiteY7" fmla="*/ 177344 h 177344"/>
                            <a:gd name="connsiteX8" fmla="*/ 0 w 424647"/>
                            <a:gd name="connsiteY8" fmla="*/ 109907 h 177344"/>
                            <a:gd name="connsiteX9" fmla="*/ 0 w 424647"/>
                            <a:gd name="connsiteY9" fmla="*/ 67437 h 177344"/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274746 w 424647"/>
                            <a:gd name="connsiteY6" fmla="*/ 174513 h 177344"/>
                            <a:gd name="connsiteX7" fmla="*/ 137586 w 424647"/>
                            <a:gd name="connsiteY7" fmla="*/ 174513 h 177344"/>
                            <a:gd name="connsiteX8" fmla="*/ 67437 w 424647"/>
                            <a:gd name="connsiteY8" fmla="*/ 177344 h 177344"/>
                            <a:gd name="connsiteX9" fmla="*/ 0 w 424647"/>
                            <a:gd name="connsiteY9" fmla="*/ 109907 h 177344"/>
                            <a:gd name="connsiteX10" fmla="*/ 0 w 424647"/>
                            <a:gd name="connsiteY10" fmla="*/ 67437 h 177344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4746 w 424647"/>
                            <a:gd name="connsiteY6" fmla="*/ 174513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99861 w 424647"/>
                            <a:gd name="connsiteY7" fmla="*/ 178712 h 179276"/>
                            <a:gd name="connsiteX8" fmla="*/ 137586 w 424647"/>
                            <a:gd name="connsiteY8" fmla="*/ 179276 h 179276"/>
                            <a:gd name="connsiteX9" fmla="*/ 67437 w 424647"/>
                            <a:gd name="connsiteY9" fmla="*/ 177344 h 179276"/>
                            <a:gd name="connsiteX10" fmla="*/ 0 w 424647"/>
                            <a:gd name="connsiteY10" fmla="*/ 109907 h 179276"/>
                            <a:gd name="connsiteX11" fmla="*/ 0 w 424647"/>
                            <a:gd name="connsiteY11" fmla="*/ 67437 h 179276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209592 w 424647"/>
                            <a:gd name="connsiteY2" fmla="*/ 0 h 183458"/>
                            <a:gd name="connsiteX3" fmla="*/ 357210 w 424647"/>
                            <a:gd name="connsiteY3" fmla="*/ 4182 h 183458"/>
                            <a:gd name="connsiteX4" fmla="*/ 424647 w 424647"/>
                            <a:gd name="connsiteY4" fmla="*/ 71619 h 183458"/>
                            <a:gd name="connsiteX5" fmla="*/ 424647 w 424647"/>
                            <a:gd name="connsiteY5" fmla="*/ 114089 h 183458"/>
                            <a:gd name="connsiteX6" fmla="*/ 357210 w 424647"/>
                            <a:gd name="connsiteY6" fmla="*/ 181526 h 183458"/>
                            <a:gd name="connsiteX7" fmla="*/ 272364 w 424647"/>
                            <a:gd name="connsiteY7" fmla="*/ 183458 h 183458"/>
                            <a:gd name="connsiteX8" fmla="*/ 199861 w 424647"/>
                            <a:gd name="connsiteY8" fmla="*/ 182894 h 183458"/>
                            <a:gd name="connsiteX9" fmla="*/ 137586 w 424647"/>
                            <a:gd name="connsiteY9" fmla="*/ 183458 h 183458"/>
                            <a:gd name="connsiteX10" fmla="*/ 67437 w 424647"/>
                            <a:gd name="connsiteY10" fmla="*/ 181526 h 183458"/>
                            <a:gd name="connsiteX11" fmla="*/ 0 w 424647"/>
                            <a:gd name="connsiteY11" fmla="*/ 114089 h 183458"/>
                            <a:gd name="connsiteX12" fmla="*/ 0 w 424647"/>
                            <a:gd name="connsiteY12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209592 w 424647"/>
                            <a:gd name="connsiteY2" fmla="*/ 0 h 183458"/>
                            <a:gd name="connsiteX3" fmla="*/ 357210 w 424647"/>
                            <a:gd name="connsiteY3" fmla="*/ 4182 h 183458"/>
                            <a:gd name="connsiteX4" fmla="*/ 424647 w 424647"/>
                            <a:gd name="connsiteY4" fmla="*/ 71619 h 183458"/>
                            <a:gd name="connsiteX5" fmla="*/ 424647 w 424647"/>
                            <a:gd name="connsiteY5" fmla="*/ 114089 h 183458"/>
                            <a:gd name="connsiteX6" fmla="*/ 357210 w 424647"/>
                            <a:gd name="connsiteY6" fmla="*/ 181526 h 183458"/>
                            <a:gd name="connsiteX7" fmla="*/ 272364 w 424647"/>
                            <a:gd name="connsiteY7" fmla="*/ 183458 h 183458"/>
                            <a:gd name="connsiteX8" fmla="*/ 211495 w 424647"/>
                            <a:gd name="connsiteY8" fmla="*/ 182894 h 183458"/>
                            <a:gd name="connsiteX9" fmla="*/ 137586 w 424647"/>
                            <a:gd name="connsiteY9" fmla="*/ 183458 h 183458"/>
                            <a:gd name="connsiteX10" fmla="*/ 67437 w 424647"/>
                            <a:gd name="connsiteY10" fmla="*/ 181526 h 183458"/>
                            <a:gd name="connsiteX11" fmla="*/ 0 w 424647"/>
                            <a:gd name="connsiteY11" fmla="*/ 114089 h 183458"/>
                            <a:gd name="connsiteX12" fmla="*/ 0 w 424647"/>
                            <a:gd name="connsiteY12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129497 w 424647"/>
                            <a:gd name="connsiteY2" fmla="*/ 1941 h 183458"/>
                            <a:gd name="connsiteX3" fmla="*/ 209592 w 424647"/>
                            <a:gd name="connsiteY3" fmla="*/ 0 h 183458"/>
                            <a:gd name="connsiteX4" fmla="*/ 357210 w 424647"/>
                            <a:gd name="connsiteY4" fmla="*/ 4182 h 183458"/>
                            <a:gd name="connsiteX5" fmla="*/ 424647 w 424647"/>
                            <a:gd name="connsiteY5" fmla="*/ 71619 h 183458"/>
                            <a:gd name="connsiteX6" fmla="*/ 424647 w 424647"/>
                            <a:gd name="connsiteY6" fmla="*/ 114089 h 183458"/>
                            <a:gd name="connsiteX7" fmla="*/ 357210 w 424647"/>
                            <a:gd name="connsiteY7" fmla="*/ 181526 h 183458"/>
                            <a:gd name="connsiteX8" fmla="*/ 272364 w 424647"/>
                            <a:gd name="connsiteY8" fmla="*/ 183458 h 183458"/>
                            <a:gd name="connsiteX9" fmla="*/ 211495 w 424647"/>
                            <a:gd name="connsiteY9" fmla="*/ 182894 h 183458"/>
                            <a:gd name="connsiteX10" fmla="*/ 137586 w 424647"/>
                            <a:gd name="connsiteY10" fmla="*/ 183458 h 183458"/>
                            <a:gd name="connsiteX11" fmla="*/ 67437 w 424647"/>
                            <a:gd name="connsiteY11" fmla="*/ 181526 h 183458"/>
                            <a:gd name="connsiteX12" fmla="*/ 0 w 424647"/>
                            <a:gd name="connsiteY12" fmla="*/ 114089 h 183458"/>
                            <a:gd name="connsiteX13" fmla="*/ 0 w 424647"/>
                            <a:gd name="connsiteY13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129497 w 424647"/>
                            <a:gd name="connsiteY2" fmla="*/ 1941 h 183458"/>
                            <a:gd name="connsiteX3" fmla="*/ 209592 w 424647"/>
                            <a:gd name="connsiteY3" fmla="*/ 0 h 183458"/>
                            <a:gd name="connsiteX4" fmla="*/ 277833 w 424647"/>
                            <a:gd name="connsiteY4" fmla="*/ 1941 h 183458"/>
                            <a:gd name="connsiteX5" fmla="*/ 357210 w 424647"/>
                            <a:gd name="connsiteY5" fmla="*/ 4182 h 183458"/>
                            <a:gd name="connsiteX6" fmla="*/ 424647 w 424647"/>
                            <a:gd name="connsiteY6" fmla="*/ 71619 h 183458"/>
                            <a:gd name="connsiteX7" fmla="*/ 424647 w 424647"/>
                            <a:gd name="connsiteY7" fmla="*/ 114089 h 183458"/>
                            <a:gd name="connsiteX8" fmla="*/ 357210 w 424647"/>
                            <a:gd name="connsiteY8" fmla="*/ 181526 h 183458"/>
                            <a:gd name="connsiteX9" fmla="*/ 272364 w 424647"/>
                            <a:gd name="connsiteY9" fmla="*/ 183458 h 183458"/>
                            <a:gd name="connsiteX10" fmla="*/ 211495 w 424647"/>
                            <a:gd name="connsiteY10" fmla="*/ 182894 h 183458"/>
                            <a:gd name="connsiteX11" fmla="*/ 137586 w 424647"/>
                            <a:gd name="connsiteY11" fmla="*/ 183458 h 183458"/>
                            <a:gd name="connsiteX12" fmla="*/ 67437 w 424647"/>
                            <a:gd name="connsiteY12" fmla="*/ 181526 h 183458"/>
                            <a:gd name="connsiteX13" fmla="*/ 0 w 424647"/>
                            <a:gd name="connsiteY13" fmla="*/ 114089 h 183458"/>
                            <a:gd name="connsiteX14" fmla="*/ 0 w 424647"/>
                            <a:gd name="connsiteY14" fmla="*/ 71619 h 183458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  <a:cxn ang="0">
                              <a:pos x="connsiteX11" y="connsiteY11"/>
                            </a:cxn>
                            <a:cxn ang="0">
                              <a:pos x="connsiteX12" y="connsiteY12"/>
                            </a:cxn>
                            <a:cxn ang="0">
                              <a:pos x="connsiteX13" y="connsiteY13"/>
                            </a:cxn>
                            <a:cxn ang="0">
                              <a:pos x="connsiteX14" y="connsiteY14"/>
                            </a:cxn>
                          </a:cxnLst>
                          <a:rect l="l" t="t" r="r" b="b"/>
                          <a:pathLst>
                            <a:path w="424647" h="183458">
                              <a:moveTo>
                                <a:pt x="0" y="71619"/>
                              </a:moveTo>
                              <a:cubicBezTo>
                                <a:pt x="0" y="34375"/>
                                <a:pt x="30193" y="4182"/>
                                <a:pt x="67437" y="4182"/>
                              </a:cubicBezTo>
                              <a:lnTo>
                                <a:pt x="129497" y="1941"/>
                              </a:lnTo>
                              <a:lnTo>
                                <a:pt x="209592" y="0"/>
                              </a:lnTo>
                              <a:lnTo>
                                <a:pt x="277833" y="1941"/>
                              </a:lnTo>
                              <a:lnTo>
                                <a:pt x="357210" y="4182"/>
                              </a:lnTo>
                              <a:cubicBezTo>
                                <a:pt x="394454" y="4182"/>
                                <a:pt x="424647" y="34375"/>
                                <a:pt x="424647" y="71619"/>
                              </a:cubicBezTo>
                              <a:lnTo>
                                <a:pt x="424647" y="114089"/>
                              </a:lnTo>
                              <a:cubicBezTo>
                                <a:pt x="424647" y="151333"/>
                                <a:pt x="394454" y="181526"/>
                                <a:pt x="357210" y="181526"/>
                              </a:cubicBezTo>
                              <a:lnTo>
                                <a:pt x="272364" y="183458"/>
                              </a:lnTo>
                              <a:lnTo>
                                <a:pt x="211495" y="182894"/>
                              </a:lnTo>
                              <a:lnTo>
                                <a:pt x="137586" y="183458"/>
                              </a:lnTo>
                              <a:lnTo>
                                <a:pt x="67437" y="181526"/>
                              </a:lnTo>
                              <a:cubicBezTo>
                                <a:pt x="30193" y="181526"/>
                                <a:pt x="0" y="151333"/>
                                <a:pt x="0" y="114089"/>
                              </a:cubicBezTo>
                              <a:lnTo>
                                <a:pt x="0" y="71619"/>
                              </a:lnTo>
                              <a:close/>
                            </a:path>
                          </a:pathLst>
                        </a:custGeom>
                        <a:blipFill>
                          <a:blip r:embed="rId26"/>
                          <a:stretch>
                            <a:fillRect/>
                          </a:stretch>
                        </a:blipFill>
                        <a:ln w="19050">
                          <a:noFill/>
                        </a:ln>
                      </p:spPr>
                      <p:txBody>
                        <a:bodyPr/>
                        <a:lstStyle/>
                        <a:p>
                          <a:r>
                            <a:rPr lang="en-NZ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p:cxnSp>
                  <p:nvCxnSpPr>
                    <p:cNvPr id="74" name="Straight Arrow Connector 73">
                      <a:extLst>
                        <a:ext uri="{FF2B5EF4-FFF2-40B4-BE49-F238E27FC236}">
                          <a16:creationId xmlns:a16="http://schemas.microsoft.com/office/drawing/2014/main" id="{D24F0432-6369-8FA7-338B-3BD2ED83D1B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9133498" y="2995816"/>
                      <a:ext cx="0" cy="144000"/>
                    </a:xfrm>
                    <a:prstGeom prst="straightConnector1">
                      <a:avLst/>
                    </a:prstGeom>
                    <a:ln w="12700">
                      <a:solidFill>
                        <a:srgbClr val="0070C0"/>
                      </a:solidFill>
                      <a:headEnd w="sm" len="sm"/>
                      <a:tailEnd type="stealth" w="sm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0" name="Straight Arrow Connector 119">
                      <a:extLst>
                        <a:ext uri="{FF2B5EF4-FFF2-40B4-BE49-F238E27FC236}">
                          <a16:creationId xmlns:a16="http://schemas.microsoft.com/office/drawing/2014/main" id="{9ED79A2E-DF7A-4164-4700-2D96B6DF729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9133498" y="2131404"/>
                      <a:ext cx="0" cy="144000"/>
                    </a:xfrm>
                    <a:prstGeom prst="straightConnector1">
                      <a:avLst/>
                    </a:prstGeom>
                    <a:ln w="12700">
                      <a:solidFill>
                        <a:srgbClr val="0070C0"/>
                      </a:solidFill>
                      <a:headEnd w="sm" len="sm"/>
                      <a:tailEnd type="stealth" w="sm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cxnSp>
              <p:nvCxnSpPr>
                <p:cNvPr id="121" name="Straight Arrow Connector 120">
                  <a:extLst>
                    <a:ext uri="{FF2B5EF4-FFF2-40B4-BE49-F238E27FC236}">
                      <a16:creationId xmlns:a16="http://schemas.microsoft.com/office/drawing/2014/main" id="{1B207779-34CF-8F5E-48A7-036DA47D694A}"/>
                    </a:ext>
                  </a:extLst>
                </p:cNvPr>
                <p:cNvCxnSpPr>
                  <a:cxnSpLocks noChangeAspect="1"/>
                </p:cNvCxnSpPr>
                <p:nvPr/>
              </p:nvCxnSpPr>
              <p:spPr>
                <a:xfrm>
                  <a:off x="9232137" y="2361460"/>
                  <a:ext cx="180000" cy="0"/>
                </a:xfrm>
                <a:prstGeom prst="straightConnector1">
                  <a:avLst/>
                </a:prstGeom>
                <a:ln w="12700">
                  <a:solidFill>
                    <a:schemeClr val="accent1"/>
                  </a:solidFill>
                  <a:headEnd type="none" w="sm" len="sm"/>
                  <a:tailEnd type="stealth" w="sm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Straight Arrow Connector 130">
                  <a:extLst>
                    <a:ext uri="{FF2B5EF4-FFF2-40B4-BE49-F238E27FC236}">
                      <a16:creationId xmlns:a16="http://schemas.microsoft.com/office/drawing/2014/main" id="{14FD1E4B-9DBF-B8BD-0D42-FBFCE12AC285}"/>
                    </a:ext>
                  </a:extLst>
                </p:cNvPr>
                <p:cNvCxnSpPr>
                  <a:cxnSpLocks noChangeAspect="1"/>
                </p:cNvCxnSpPr>
                <p:nvPr/>
              </p:nvCxnSpPr>
              <p:spPr>
                <a:xfrm>
                  <a:off x="9638833" y="2354679"/>
                  <a:ext cx="180000" cy="0"/>
                </a:xfrm>
                <a:prstGeom prst="straightConnector1">
                  <a:avLst/>
                </a:prstGeom>
                <a:ln w="12700">
                  <a:solidFill>
                    <a:schemeClr val="accent1"/>
                  </a:solidFill>
                  <a:headEnd type="none" w="sm" len="sm"/>
                  <a:tailEnd type="stealth" w="sm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2" name="Straight Arrow Connector 131">
                  <a:extLst>
                    <a:ext uri="{FF2B5EF4-FFF2-40B4-BE49-F238E27FC236}">
                      <a16:creationId xmlns:a16="http://schemas.microsoft.com/office/drawing/2014/main" id="{B1426565-1785-1104-D3B5-1D6C54BFD2A7}"/>
                    </a:ext>
                  </a:extLst>
                </p:cNvPr>
                <p:cNvCxnSpPr>
                  <a:cxnSpLocks noChangeAspect="1"/>
                </p:cNvCxnSpPr>
                <p:nvPr/>
              </p:nvCxnSpPr>
              <p:spPr>
                <a:xfrm>
                  <a:off x="9338615" y="3266511"/>
                  <a:ext cx="180000" cy="0"/>
                </a:xfrm>
                <a:prstGeom prst="straightConnector1">
                  <a:avLst/>
                </a:prstGeom>
                <a:ln w="19050">
                  <a:solidFill>
                    <a:srgbClr val="FF00FF"/>
                  </a:solidFill>
                  <a:headEnd type="none" w="sm" len="sm"/>
                  <a:tailEnd type="stealth" w="sm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5" name="Straight Arrow Connector 134">
                <a:extLst>
                  <a:ext uri="{FF2B5EF4-FFF2-40B4-BE49-F238E27FC236}">
                    <a16:creationId xmlns:a16="http://schemas.microsoft.com/office/drawing/2014/main" id="{B7020C8D-BB19-EDE4-6D1E-C73DF165D6F2}"/>
                  </a:ext>
                </a:extLst>
              </p:cNvPr>
              <p:cNvCxnSpPr>
                <a:cxnSpLocks noChangeAspect="1"/>
              </p:cNvCxnSpPr>
              <p:nvPr/>
            </p:nvCxnSpPr>
            <p:spPr>
              <a:xfrm>
                <a:off x="8199142" y="1108180"/>
                <a:ext cx="2196000" cy="0"/>
              </a:xfrm>
              <a:prstGeom prst="straightConnector1">
                <a:avLst/>
              </a:prstGeom>
              <a:ln w="12700">
                <a:solidFill>
                  <a:schemeClr val="accent1"/>
                </a:solidFill>
                <a:headEnd type="none" w="sm" len="sm"/>
                <a:tailEnd type="stealth" w="sm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1" name="Group 180">
                <a:extLst>
                  <a:ext uri="{FF2B5EF4-FFF2-40B4-BE49-F238E27FC236}">
                    <a16:creationId xmlns:a16="http://schemas.microsoft.com/office/drawing/2014/main" id="{9C83D150-96DF-E83F-BC66-DC07A7AAFC2E}"/>
                  </a:ext>
                </a:extLst>
              </p:cNvPr>
              <p:cNvGrpSpPr/>
              <p:nvPr/>
            </p:nvGrpSpPr>
            <p:grpSpPr>
              <a:xfrm>
                <a:off x="9237473" y="4407187"/>
                <a:ext cx="1585634" cy="211203"/>
                <a:chOff x="9237473" y="4407187"/>
                <a:chExt cx="1585634" cy="211203"/>
              </a:xfrm>
            </p:grpSpPr>
            <p:grpSp>
              <p:nvGrpSpPr>
                <p:cNvPr id="95" name="Group 94">
                  <a:extLst>
                    <a:ext uri="{FF2B5EF4-FFF2-40B4-BE49-F238E27FC236}">
                      <a16:creationId xmlns:a16="http://schemas.microsoft.com/office/drawing/2014/main" id="{AF4BA448-BF78-FD09-9410-684B85E31513}"/>
                    </a:ext>
                  </a:extLst>
                </p:cNvPr>
                <p:cNvGrpSpPr/>
                <p:nvPr/>
              </p:nvGrpSpPr>
              <p:grpSpPr>
                <a:xfrm>
                  <a:off x="9450229" y="4422788"/>
                  <a:ext cx="540000" cy="180000"/>
                  <a:chOff x="8956353" y="3857769"/>
                  <a:chExt cx="540000" cy="180000"/>
                </a:xfrm>
              </p:grpSpPr>
              <p:cxnSp>
                <p:nvCxnSpPr>
                  <p:cNvPr id="93" name="Straight Arrow Connector 92">
                    <a:extLst>
                      <a:ext uri="{FF2B5EF4-FFF2-40B4-BE49-F238E27FC236}">
                        <a16:creationId xmlns:a16="http://schemas.microsoft.com/office/drawing/2014/main" id="{7494698C-1A75-FA16-8CD7-B355CB5F0FA9}"/>
                      </a:ext>
                    </a:extLst>
                  </p:cNvPr>
                  <p:cNvCxnSpPr>
                    <a:cxnSpLocks noChangeAspect="1"/>
                  </p:cNvCxnSpPr>
                  <p:nvPr/>
                </p:nvCxnSpPr>
                <p:spPr>
                  <a:xfrm flipH="1">
                    <a:off x="8956353" y="3947769"/>
                    <a:ext cx="540000" cy="0"/>
                  </a:xfrm>
                  <a:prstGeom prst="straightConnector1">
                    <a:avLst/>
                  </a:prstGeom>
                  <a:ln w="12700">
                    <a:solidFill>
                      <a:schemeClr val="accent1"/>
                    </a:solidFill>
                    <a:headEnd type="none" w="sm" len="sm"/>
                    <a:tailEnd type="stealth" w="sm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4" name="Rectangle: Rounded Corners 13">
                        <a:extLst>
                          <a:ext uri="{FF2B5EF4-FFF2-40B4-BE49-F238E27FC236}">
                            <a16:creationId xmlns:a16="http://schemas.microsoft.com/office/drawing/2014/main" id="{563E8968-96D8-97C5-100C-53BDE84CD05B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9099934" y="3857769"/>
                        <a:ext cx="288000" cy="180000"/>
                      </a:xfrm>
                      <a:prstGeom prst="roundRect">
                        <a:avLst>
                          <a:gd name="adj" fmla="val 22549"/>
                        </a:avLst>
                      </a:prstGeom>
                      <a:gradFill flip="none" rotWithShape="1">
                        <a:gsLst>
                          <a:gs pos="53900">
                            <a:schemeClr val="bg1"/>
                          </a:gs>
                          <a:gs pos="11000">
                            <a:srgbClr val="FFCC66"/>
                          </a:gs>
                          <a:gs pos="89000">
                            <a:srgbClr val="FFCC66"/>
                          </a:gs>
                        </a:gsLst>
                        <a:lin ang="0" scaled="1"/>
                        <a:tileRect/>
                      </a:gradFill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14:m>
                          <m:oMathPara xmlns:m="http://schemas.openxmlformats.org/officeDocument/2006/math">
                            <m:oMathParaPr>
                              <m:jc m:val="center"/>
                            </m:oMathParaPr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NZ" sz="900" i="1" kern="120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NZ" sz="900" i="1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𝑅𝑒</m:t>
                                  </m:r>
                                </m:e>
                                <m:sub>
                                  <m:r>
                                    <a:rPr lang="en-NZ" sz="900" b="0" i="1" kern="120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𝑚</m:t>
                                  </m:r>
                                </m:sub>
                                <m:sup>
                                  <m:r>
                                    <a:rPr lang="en-NZ" sz="900" b="0" i="1" kern="120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12</m:t>
                                  </m:r>
                                </m:sup>
                              </m:sSubSup>
                            </m:oMath>
                          </m:oMathPara>
                        </a14:m>
                        <a:endParaRPr lang="en-NZ" sz="900" b="1" dirty="0">
                          <a:solidFill>
                            <a:schemeClr val="accent4">
                              <a:lumMod val="50000"/>
                            </a:schemeClr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14" name="Rectangle: Rounded Corners 13">
                        <a:extLst>
                          <a:ext uri="{FF2B5EF4-FFF2-40B4-BE49-F238E27FC236}">
                            <a16:creationId xmlns:a16="http://schemas.microsoft.com/office/drawing/2014/main" id="{563E8968-96D8-97C5-100C-53BDE84CD05B}"/>
                          </a:ext>
                        </a:extLst>
                      </p:cNvPr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9099934" y="3857769"/>
                        <a:ext cx="288000" cy="180000"/>
                      </a:xfrm>
                      <a:prstGeom prst="roundRect">
                        <a:avLst>
                          <a:gd name="adj" fmla="val 22549"/>
                        </a:avLst>
                      </a:prstGeom>
                      <a:blipFill>
                        <a:blip r:embed="rId27"/>
                        <a:stretch>
                          <a:fillRect l="-8163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NZ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1" name="TextBox 40">
                      <a:extLst>
                        <a:ext uri="{FF2B5EF4-FFF2-40B4-BE49-F238E27FC236}">
                          <a16:creationId xmlns:a16="http://schemas.microsoft.com/office/drawing/2014/main" id="{3E6B5089-BFA4-5853-0E94-1351590DEF12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9237473" y="4407187"/>
                      <a:ext cx="216000" cy="211203"/>
                    </a:xfrm>
                    <a:custGeom>
                      <a:avLst/>
                      <a:gdLst>
                        <a:gd name="connsiteX0" fmla="*/ 0 w 424647"/>
                        <a:gd name="connsiteY0" fmla="*/ 67437 h 177344"/>
                        <a:gd name="connsiteX1" fmla="*/ 67437 w 424647"/>
                        <a:gd name="connsiteY1" fmla="*/ 0 h 177344"/>
                        <a:gd name="connsiteX2" fmla="*/ 357210 w 424647"/>
                        <a:gd name="connsiteY2" fmla="*/ 0 h 177344"/>
                        <a:gd name="connsiteX3" fmla="*/ 424647 w 424647"/>
                        <a:gd name="connsiteY3" fmla="*/ 67437 h 177344"/>
                        <a:gd name="connsiteX4" fmla="*/ 424647 w 424647"/>
                        <a:gd name="connsiteY4" fmla="*/ 109907 h 177344"/>
                        <a:gd name="connsiteX5" fmla="*/ 357210 w 424647"/>
                        <a:gd name="connsiteY5" fmla="*/ 177344 h 177344"/>
                        <a:gd name="connsiteX6" fmla="*/ 67437 w 424647"/>
                        <a:gd name="connsiteY6" fmla="*/ 177344 h 177344"/>
                        <a:gd name="connsiteX7" fmla="*/ 0 w 424647"/>
                        <a:gd name="connsiteY7" fmla="*/ 109907 h 177344"/>
                        <a:gd name="connsiteX8" fmla="*/ 0 w 424647"/>
                        <a:gd name="connsiteY8" fmla="*/ 67437 h 177344"/>
                        <a:gd name="connsiteX0" fmla="*/ 0 w 424647"/>
                        <a:gd name="connsiteY0" fmla="*/ 67437 h 177344"/>
                        <a:gd name="connsiteX1" fmla="*/ 67437 w 424647"/>
                        <a:gd name="connsiteY1" fmla="*/ 0 h 177344"/>
                        <a:gd name="connsiteX2" fmla="*/ 357210 w 424647"/>
                        <a:gd name="connsiteY2" fmla="*/ 0 h 177344"/>
                        <a:gd name="connsiteX3" fmla="*/ 424647 w 424647"/>
                        <a:gd name="connsiteY3" fmla="*/ 67437 h 177344"/>
                        <a:gd name="connsiteX4" fmla="*/ 424647 w 424647"/>
                        <a:gd name="connsiteY4" fmla="*/ 109907 h 177344"/>
                        <a:gd name="connsiteX5" fmla="*/ 357210 w 424647"/>
                        <a:gd name="connsiteY5" fmla="*/ 177344 h 177344"/>
                        <a:gd name="connsiteX6" fmla="*/ 137586 w 424647"/>
                        <a:gd name="connsiteY6" fmla="*/ 174513 h 177344"/>
                        <a:gd name="connsiteX7" fmla="*/ 67437 w 424647"/>
                        <a:gd name="connsiteY7" fmla="*/ 177344 h 177344"/>
                        <a:gd name="connsiteX8" fmla="*/ 0 w 424647"/>
                        <a:gd name="connsiteY8" fmla="*/ 109907 h 177344"/>
                        <a:gd name="connsiteX9" fmla="*/ 0 w 424647"/>
                        <a:gd name="connsiteY9" fmla="*/ 67437 h 177344"/>
                        <a:gd name="connsiteX0" fmla="*/ 0 w 424647"/>
                        <a:gd name="connsiteY0" fmla="*/ 67437 h 177344"/>
                        <a:gd name="connsiteX1" fmla="*/ 67437 w 424647"/>
                        <a:gd name="connsiteY1" fmla="*/ 0 h 177344"/>
                        <a:gd name="connsiteX2" fmla="*/ 357210 w 424647"/>
                        <a:gd name="connsiteY2" fmla="*/ 0 h 177344"/>
                        <a:gd name="connsiteX3" fmla="*/ 424647 w 424647"/>
                        <a:gd name="connsiteY3" fmla="*/ 67437 h 177344"/>
                        <a:gd name="connsiteX4" fmla="*/ 424647 w 424647"/>
                        <a:gd name="connsiteY4" fmla="*/ 109907 h 177344"/>
                        <a:gd name="connsiteX5" fmla="*/ 357210 w 424647"/>
                        <a:gd name="connsiteY5" fmla="*/ 177344 h 177344"/>
                        <a:gd name="connsiteX6" fmla="*/ 274746 w 424647"/>
                        <a:gd name="connsiteY6" fmla="*/ 174513 h 177344"/>
                        <a:gd name="connsiteX7" fmla="*/ 137586 w 424647"/>
                        <a:gd name="connsiteY7" fmla="*/ 174513 h 177344"/>
                        <a:gd name="connsiteX8" fmla="*/ 67437 w 424647"/>
                        <a:gd name="connsiteY8" fmla="*/ 177344 h 177344"/>
                        <a:gd name="connsiteX9" fmla="*/ 0 w 424647"/>
                        <a:gd name="connsiteY9" fmla="*/ 109907 h 177344"/>
                        <a:gd name="connsiteX10" fmla="*/ 0 w 424647"/>
                        <a:gd name="connsiteY10" fmla="*/ 67437 h 177344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4746 w 424647"/>
                        <a:gd name="connsiteY6" fmla="*/ 174513 h 179276"/>
                        <a:gd name="connsiteX7" fmla="*/ 137586 w 424647"/>
                        <a:gd name="connsiteY7" fmla="*/ 179276 h 179276"/>
                        <a:gd name="connsiteX8" fmla="*/ 67437 w 424647"/>
                        <a:gd name="connsiteY8" fmla="*/ 177344 h 179276"/>
                        <a:gd name="connsiteX9" fmla="*/ 0 w 424647"/>
                        <a:gd name="connsiteY9" fmla="*/ 109907 h 179276"/>
                        <a:gd name="connsiteX10" fmla="*/ 0 w 424647"/>
                        <a:gd name="connsiteY10" fmla="*/ 67437 h 179276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2364 w 424647"/>
                        <a:gd name="connsiteY6" fmla="*/ 179276 h 179276"/>
                        <a:gd name="connsiteX7" fmla="*/ 137586 w 424647"/>
                        <a:gd name="connsiteY7" fmla="*/ 179276 h 179276"/>
                        <a:gd name="connsiteX8" fmla="*/ 67437 w 424647"/>
                        <a:gd name="connsiteY8" fmla="*/ 177344 h 179276"/>
                        <a:gd name="connsiteX9" fmla="*/ 0 w 424647"/>
                        <a:gd name="connsiteY9" fmla="*/ 109907 h 179276"/>
                        <a:gd name="connsiteX10" fmla="*/ 0 w 424647"/>
                        <a:gd name="connsiteY10" fmla="*/ 67437 h 179276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2364 w 424647"/>
                        <a:gd name="connsiteY6" fmla="*/ 179276 h 179276"/>
                        <a:gd name="connsiteX7" fmla="*/ 137586 w 424647"/>
                        <a:gd name="connsiteY7" fmla="*/ 179276 h 179276"/>
                        <a:gd name="connsiteX8" fmla="*/ 67437 w 424647"/>
                        <a:gd name="connsiteY8" fmla="*/ 177344 h 179276"/>
                        <a:gd name="connsiteX9" fmla="*/ 0 w 424647"/>
                        <a:gd name="connsiteY9" fmla="*/ 109907 h 179276"/>
                        <a:gd name="connsiteX10" fmla="*/ 0 w 424647"/>
                        <a:gd name="connsiteY10" fmla="*/ 67437 h 179276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2364 w 424647"/>
                        <a:gd name="connsiteY6" fmla="*/ 179276 h 179276"/>
                        <a:gd name="connsiteX7" fmla="*/ 137586 w 424647"/>
                        <a:gd name="connsiteY7" fmla="*/ 179276 h 179276"/>
                        <a:gd name="connsiteX8" fmla="*/ 67437 w 424647"/>
                        <a:gd name="connsiteY8" fmla="*/ 177344 h 179276"/>
                        <a:gd name="connsiteX9" fmla="*/ 0 w 424647"/>
                        <a:gd name="connsiteY9" fmla="*/ 109907 h 179276"/>
                        <a:gd name="connsiteX10" fmla="*/ 0 w 424647"/>
                        <a:gd name="connsiteY10" fmla="*/ 67437 h 179276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2364 w 424647"/>
                        <a:gd name="connsiteY6" fmla="*/ 179276 h 179276"/>
                        <a:gd name="connsiteX7" fmla="*/ 199861 w 424647"/>
                        <a:gd name="connsiteY7" fmla="*/ 178712 h 179276"/>
                        <a:gd name="connsiteX8" fmla="*/ 137586 w 424647"/>
                        <a:gd name="connsiteY8" fmla="*/ 179276 h 179276"/>
                        <a:gd name="connsiteX9" fmla="*/ 67437 w 424647"/>
                        <a:gd name="connsiteY9" fmla="*/ 177344 h 179276"/>
                        <a:gd name="connsiteX10" fmla="*/ 0 w 424647"/>
                        <a:gd name="connsiteY10" fmla="*/ 109907 h 179276"/>
                        <a:gd name="connsiteX11" fmla="*/ 0 w 424647"/>
                        <a:gd name="connsiteY11" fmla="*/ 67437 h 179276"/>
                        <a:gd name="connsiteX0" fmla="*/ 0 w 424647"/>
                        <a:gd name="connsiteY0" fmla="*/ 71619 h 183458"/>
                        <a:gd name="connsiteX1" fmla="*/ 67437 w 424647"/>
                        <a:gd name="connsiteY1" fmla="*/ 4182 h 183458"/>
                        <a:gd name="connsiteX2" fmla="*/ 209592 w 424647"/>
                        <a:gd name="connsiteY2" fmla="*/ 0 h 183458"/>
                        <a:gd name="connsiteX3" fmla="*/ 357210 w 424647"/>
                        <a:gd name="connsiteY3" fmla="*/ 4182 h 183458"/>
                        <a:gd name="connsiteX4" fmla="*/ 424647 w 424647"/>
                        <a:gd name="connsiteY4" fmla="*/ 71619 h 183458"/>
                        <a:gd name="connsiteX5" fmla="*/ 424647 w 424647"/>
                        <a:gd name="connsiteY5" fmla="*/ 114089 h 183458"/>
                        <a:gd name="connsiteX6" fmla="*/ 357210 w 424647"/>
                        <a:gd name="connsiteY6" fmla="*/ 181526 h 183458"/>
                        <a:gd name="connsiteX7" fmla="*/ 272364 w 424647"/>
                        <a:gd name="connsiteY7" fmla="*/ 183458 h 183458"/>
                        <a:gd name="connsiteX8" fmla="*/ 199861 w 424647"/>
                        <a:gd name="connsiteY8" fmla="*/ 182894 h 183458"/>
                        <a:gd name="connsiteX9" fmla="*/ 137586 w 424647"/>
                        <a:gd name="connsiteY9" fmla="*/ 183458 h 183458"/>
                        <a:gd name="connsiteX10" fmla="*/ 67437 w 424647"/>
                        <a:gd name="connsiteY10" fmla="*/ 181526 h 183458"/>
                        <a:gd name="connsiteX11" fmla="*/ 0 w 424647"/>
                        <a:gd name="connsiteY11" fmla="*/ 114089 h 183458"/>
                        <a:gd name="connsiteX12" fmla="*/ 0 w 424647"/>
                        <a:gd name="connsiteY12" fmla="*/ 71619 h 183458"/>
                        <a:gd name="connsiteX0" fmla="*/ 0 w 424647"/>
                        <a:gd name="connsiteY0" fmla="*/ 71619 h 183458"/>
                        <a:gd name="connsiteX1" fmla="*/ 67437 w 424647"/>
                        <a:gd name="connsiteY1" fmla="*/ 4182 h 183458"/>
                        <a:gd name="connsiteX2" fmla="*/ 209592 w 424647"/>
                        <a:gd name="connsiteY2" fmla="*/ 0 h 183458"/>
                        <a:gd name="connsiteX3" fmla="*/ 357210 w 424647"/>
                        <a:gd name="connsiteY3" fmla="*/ 4182 h 183458"/>
                        <a:gd name="connsiteX4" fmla="*/ 424647 w 424647"/>
                        <a:gd name="connsiteY4" fmla="*/ 71619 h 183458"/>
                        <a:gd name="connsiteX5" fmla="*/ 424647 w 424647"/>
                        <a:gd name="connsiteY5" fmla="*/ 114089 h 183458"/>
                        <a:gd name="connsiteX6" fmla="*/ 357210 w 424647"/>
                        <a:gd name="connsiteY6" fmla="*/ 181526 h 183458"/>
                        <a:gd name="connsiteX7" fmla="*/ 272364 w 424647"/>
                        <a:gd name="connsiteY7" fmla="*/ 183458 h 183458"/>
                        <a:gd name="connsiteX8" fmla="*/ 211495 w 424647"/>
                        <a:gd name="connsiteY8" fmla="*/ 182894 h 183458"/>
                        <a:gd name="connsiteX9" fmla="*/ 137586 w 424647"/>
                        <a:gd name="connsiteY9" fmla="*/ 183458 h 183458"/>
                        <a:gd name="connsiteX10" fmla="*/ 67437 w 424647"/>
                        <a:gd name="connsiteY10" fmla="*/ 181526 h 183458"/>
                        <a:gd name="connsiteX11" fmla="*/ 0 w 424647"/>
                        <a:gd name="connsiteY11" fmla="*/ 114089 h 183458"/>
                        <a:gd name="connsiteX12" fmla="*/ 0 w 424647"/>
                        <a:gd name="connsiteY12" fmla="*/ 71619 h 183458"/>
                        <a:gd name="connsiteX0" fmla="*/ 0 w 424647"/>
                        <a:gd name="connsiteY0" fmla="*/ 71619 h 183458"/>
                        <a:gd name="connsiteX1" fmla="*/ 67437 w 424647"/>
                        <a:gd name="connsiteY1" fmla="*/ 4182 h 183458"/>
                        <a:gd name="connsiteX2" fmla="*/ 129497 w 424647"/>
                        <a:gd name="connsiteY2" fmla="*/ 1941 h 183458"/>
                        <a:gd name="connsiteX3" fmla="*/ 209592 w 424647"/>
                        <a:gd name="connsiteY3" fmla="*/ 0 h 183458"/>
                        <a:gd name="connsiteX4" fmla="*/ 357210 w 424647"/>
                        <a:gd name="connsiteY4" fmla="*/ 4182 h 183458"/>
                        <a:gd name="connsiteX5" fmla="*/ 424647 w 424647"/>
                        <a:gd name="connsiteY5" fmla="*/ 71619 h 183458"/>
                        <a:gd name="connsiteX6" fmla="*/ 424647 w 424647"/>
                        <a:gd name="connsiteY6" fmla="*/ 114089 h 183458"/>
                        <a:gd name="connsiteX7" fmla="*/ 357210 w 424647"/>
                        <a:gd name="connsiteY7" fmla="*/ 181526 h 183458"/>
                        <a:gd name="connsiteX8" fmla="*/ 272364 w 424647"/>
                        <a:gd name="connsiteY8" fmla="*/ 183458 h 183458"/>
                        <a:gd name="connsiteX9" fmla="*/ 211495 w 424647"/>
                        <a:gd name="connsiteY9" fmla="*/ 182894 h 183458"/>
                        <a:gd name="connsiteX10" fmla="*/ 137586 w 424647"/>
                        <a:gd name="connsiteY10" fmla="*/ 183458 h 183458"/>
                        <a:gd name="connsiteX11" fmla="*/ 67437 w 424647"/>
                        <a:gd name="connsiteY11" fmla="*/ 181526 h 183458"/>
                        <a:gd name="connsiteX12" fmla="*/ 0 w 424647"/>
                        <a:gd name="connsiteY12" fmla="*/ 114089 h 183458"/>
                        <a:gd name="connsiteX13" fmla="*/ 0 w 424647"/>
                        <a:gd name="connsiteY13" fmla="*/ 71619 h 183458"/>
                        <a:gd name="connsiteX0" fmla="*/ 0 w 424647"/>
                        <a:gd name="connsiteY0" fmla="*/ 71619 h 183458"/>
                        <a:gd name="connsiteX1" fmla="*/ 67437 w 424647"/>
                        <a:gd name="connsiteY1" fmla="*/ 4182 h 183458"/>
                        <a:gd name="connsiteX2" fmla="*/ 129497 w 424647"/>
                        <a:gd name="connsiteY2" fmla="*/ 1941 h 183458"/>
                        <a:gd name="connsiteX3" fmla="*/ 209592 w 424647"/>
                        <a:gd name="connsiteY3" fmla="*/ 0 h 183458"/>
                        <a:gd name="connsiteX4" fmla="*/ 277833 w 424647"/>
                        <a:gd name="connsiteY4" fmla="*/ 1941 h 183458"/>
                        <a:gd name="connsiteX5" fmla="*/ 357210 w 424647"/>
                        <a:gd name="connsiteY5" fmla="*/ 4182 h 183458"/>
                        <a:gd name="connsiteX6" fmla="*/ 424647 w 424647"/>
                        <a:gd name="connsiteY6" fmla="*/ 71619 h 183458"/>
                        <a:gd name="connsiteX7" fmla="*/ 424647 w 424647"/>
                        <a:gd name="connsiteY7" fmla="*/ 114089 h 183458"/>
                        <a:gd name="connsiteX8" fmla="*/ 357210 w 424647"/>
                        <a:gd name="connsiteY8" fmla="*/ 181526 h 183458"/>
                        <a:gd name="connsiteX9" fmla="*/ 272364 w 424647"/>
                        <a:gd name="connsiteY9" fmla="*/ 183458 h 183458"/>
                        <a:gd name="connsiteX10" fmla="*/ 211495 w 424647"/>
                        <a:gd name="connsiteY10" fmla="*/ 182894 h 183458"/>
                        <a:gd name="connsiteX11" fmla="*/ 137586 w 424647"/>
                        <a:gd name="connsiteY11" fmla="*/ 183458 h 183458"/>
                        <a:gd name="connsiteX12" fmla="*/ 67437 w 424647"/>
                        <a:gd name="connsiteY12" fmla="*/ 181526 h 183458"/>
                        <a:gd name="connsiteX13" fmla="*/ 0 w 424647"/>
                        <a:gd name="connsiteY13" fmla="*/ 114089 h 183458"/>
                        <a:gd name="connsiteX14" fmla="*/ 0 w 424647"/>
                        <a:gd name="connsiteY14" fmla="*/ 71619 h 18345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</a:cxnLst>
                      <a:rect l="l" t="t" r="r" b="b"/>
                      <a:pathLst>
                        <a:path w="424647" h="183458">
                          <a:moveTo>
                            <a:pt x="0" y="71619"/>
                          </a:moveTo>
                          <a:cubicBezTo>
                            <a:pt x="0" y="34375"/>
                            <a:pt x="30193" y="4182"/>
                            <a:pt x="67437" y="4182"/>
                          </a:cubicBezTo>
                          <a:lnTo>
                            <a:pt x="129497" y="1941"/>
                          </a:lnTo>
                          <a:lnTo>
                            <a:pt x="209592" y="0"/>
                          </a:lnTo>
                          <a:lnTo>
                            <a:pt x="277833" y="1941"/>
                          </a:lnTo>
                          <a:lnTo>
                            <a:pt x="357210" y="4182"/>
                          </a:lnTo>
                          <a:cubicBezTo>
                            <a:pt x="394454" y="4182"/>
                            <a:pt x="424647" y="34375"/>
                            <a:pt x="424647" y="71619"/>
                          </a:cubicBezTo>
                          <a:lnTo>
                            <a:pt x="424647" y="114089"/>
                          </a:lnTo>
                          <a:cubicBezTo>
                            <a:pt x="424647" y="151333"/>
                            <a:pt x="394454" y="181526"/>
                            <a:pt x="357210" y="181526"/>
                          </a:cubicBezTo>
                          <a:lnTo>
                            <a:pt x="272364" y="183458"/>
                          </a:lnTo>
                          <a:lnTo>
                            <a:pt x="211495" y="182894"/>
                          </a:lnTo>
                          <a:lnTo>
                            <a:pt x="137586" y="183458"/>
                          </a:lnTo>
                          <a:lnTo>
                            <a:pt x="67437" y="181526"/>
                          </a:lnTo>
                          <a:cubicBezTo>
                            <a:pt x="30193" y="181526"/>
                            <a:pt x="0" y="151333"/>
                            <a:pt x="0" y="114089"/>
                          </a:cubicBezTo>
                          <a:lnTo>
                            <a:pt x="0" y="71619"/>
                          </a:lnTo>
                          <a:close/>
                        </a:path>
                      </a:pathLst>
                    </a:custGeom>
                    <a:solidFill>
                      <a:schemeClr val="accent6">
                        <a:lumMod val="20000"/>
                        <a:lumOff val="80000"/>
                      </a:schemeClr>
                    </a:solidFill>
                    <a:ln w="19050">
                      <a:noFill/>
                    </a:ln>
                  </p:spPr>
                  <p:txBody>
                    <a:bodyPr wrap="square" lIns="0" tIns="36000" rIns="0" bIns="36000" rtlCol="0" anchor="ctr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Sup>
                              <m:sSubSupPr>
                                <m:ctrlPr>
                                  <a:rPr lang="en-NZ" sz="900" i="1" kern="12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NZ" sz="900" i="1" kern="120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en-NZ" sz="900" b="0" i="1" kern="12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𝑚</m:t>
                                </m:r>
                              </m:sub>
                              <m:sup>
                                <m:r>
                                  <a:rPr lang="en-NZ" sz="900" b="0" i="1" kern="12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12</m:t>
                                </m:r>
                              </m:sup>
                            </m:sSubSup>
                          </m:oMath>
                        </m:oMathPara>
                      </a14:m>
                      <a:endParaRPr lang="en-NZ" sz="900" dirty="0"/>
                    </a:p>
                  </p:txBody>
                </p:sp>
              </mc:Choice>
              <mc:Fallback xmlns="">
                <p:sp>
                  <p:nvSpPr>
                    <p:cNvPr id="41" name="TextBox 40">
                      <a:extLst>
                        <a:ext uri="{FF2B5EF4-FFF2-40B4-BE49-F238E27FC236}">
                          <a16:creationId xmlns:a16="http://schemas.microsoft.com/office/drawing/2014/main" id="{3E6B5089-BFA4-5853-0E94-1351590DEF12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9237473" y="4407187"/>
                      <a:ext cx="216000" cy="211203"/>
                    </a:xfrm>
                    <a:custGeom>
                      <a:avLst/>
                      <a:gdLst>
                        <a:gd name="connsiteX0" fmla="*/ 0 w 424647"/>
                        <a:gd name="connsiteY0" fmla="*/ 67437 h 177344"/>
                        <a:gd name="connsiteX1" fmla="*/ 67437 w 424647"/>
                        <a:gd name="connsiteY1" fmla="*/ 0 h 177344"/>
                        <a:gd name="connsiteX2" fmla="*/ 357210 w 424647"/>
                        <a:gd name="connsiteY2" fmla="*/ 0 h 177344"/>
                        <a:gd name="connsiteX3" fmla="*/ 424647 w 424647"/>
                        <a:gd name="connsiteY3" fmla="*/ 67437 h 177344"/>
                        <a:gd name="connsiteX4" fmla="*/ 424647 w 424647"/>
                        <a:gd name="connsiteY4" fmla="*/ 109907 h 177344"/>
                        <a:gd name="connsiteX5" fmla="*/ 357210 w 424647"/>
                        <a:gd name="connsiteY5" fmla="*/ 177344 h 177344"/>
                        <a:gd name="connsiteX6" fmla="*/ 67437 w 424647"/>
                        <a:gd name="connsiteY6" fmla="*/ 177344 h 177344"/>
                        <a:gd name="connsiteX7" fmla="*/ 0 w 424647"/>
                        <a:gd name="connsiteY7" fmla="*/ 109907 h 177344"/>
                        <a:gd name="connsiteX8" fmla="*/ 0 w 424647"/>
                        <a:gd name="connsiteY8" fmla="*/ 67437 h 177344"/>
                        <a:gd name="connsiteX0" fmla="*/ 0 w 424647"/>
                        <a:gd name="connsiteY0" fmla="*/ 67437 h 177344"/>
                        <a:gd name="connsiteX1" fmla="*/ 67437 w 424647"/>
                        <a:gd name="connsiteY1" fmla="*/ 0 h 177344"/>
                        <a:gd name="connsiteX2" fmla="*/ 357210 w 424647"/>
                        <a:gd name="connsiteY2" fmla="*/ 0 h 177344"/>
                        <a:gd name="connsiteX3" fmla="*/ 424647 w 424647"/>
                        <a:gd name="connsiteY3" fmla="*/ 67437 h 177344"/>
                        <a:gd name="connsiteX4" fmla="*/ 424647 w 424647"/>
                        <a:gd name="connsiteY4" fmla="*/ 109907 h 177344"/>
                        <a:gd name="connsiteX5" fmla="*/ 357210 w 424647"/>
                        <a:gd name="connsiteY5" fmla="*/ 177344 h 177344"/>
                        <a:gd name="connsiteX6" fmla="*/ 137586 w 424647"/>
                        <a:gd name="connsiteY6" fmla="*/ 174513 h 177344"/>
                        <a:gd name="connsiteX7" fmla="*/ 67437 w 424647"/>
                        <a:gd name="connsiteY7" fmla="*/ 177344 h 177344"/>
                        <a:gd name="connsiteX8" fmla="*/ 0 w 424647"/>
                        <a:gd name="connsiteY8" fmla="*/ 109907 h 177344"/>
                        <a:gd name="connsiteX9" fmla="*/ 0 w 424647"/>
                        <a:gd name="connsiteY9" fmla="*/ 67437 h 177344"/>
                        <a:gd name="connsiteX0" fmla="*/ 0 w 424647"/>
                        <a:gd name="connsiteY0" fmla="*/ 67437 h 177344"/>
                        <a:gd name="connsiteX1" fmla="*/ 67437 w 424647"/>
                        <a:gd name="connsiteY1" fmla="*/ 0 h 177344"/>
                        <a:gd name="connsiteX2" fmla="*/ 357210 w 424647"/>
                        <a:gd name="connsiteY2" fmla="*/ 0 h 177344"/>
                        <a:gd name="connsiteX3" fmla="*/ 424647 w 424647"/>
                        <a:gd name="connsiteY3" fmla="*/ 67437 h 177344"/>
                        <a:gd name="connsiteX4" fmla="*/ 424647 w 424647"/>
                        <a:gd name="connsiteY4" fmla="*/ 109907 h 177344"/>
                        <a:gd name="connsiteX5" fmla="*/ 357210 w 424647"/>
                        <a:gd name="connsiteY5" fmla="*/ 177344 h 177344"/>
                        <a:gd name="connsiteX6" fmla="*/ 274746 w 424647"/>
                        <a:gd name="connsiteY6" fmla="*/ 174513 h 177344"/>
                        <a:gd name="connsiteX7" fmla="*/ 137586 w 424647"/>
                        <a:gd name="connsiteY7" fmla="*/ 174513 h 177344"/>
                        <a:gd name="connsiteX8" fmla="*/ 67437 w 424647"/>
                        <a:gd name="connsiteY8" fmla="*/ 177344 h 177344"/>
                        <a:gd name="connsiteX9" fmla="*/ 0 w 424647"/>
                        <a:gd name="connsiteY9" fmla="*/ 109907 h 177344"/>
                        <a:gd name="connsiteX10" fmla="*/ 0 w 424647"/>
                        <a:gd name="connsiteY10" fmla="*/ 67437 h 177344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4746 w 424647"/>
                        <a:gd name="connsiteY6" fmla="*/ 174513 h 179276"/>
                        <a:gd name="connsiteX7" fmla="*/ 137586 w 424647"/>
                        <a:gd name="connsiteY7" fmla="*/ 179276 h 179276"/>
                        <a:gd name="connsiteX8" fmla="*/ 67437 w 424647"/>
                        <a:gd name="connsiteY8" fmla="*/ 177344 h 179276"/>
                        <a:gd name="connsiteX9" fmla="*/ 0 w 424647"/>
                        <a:gd name="connsiteY9" fmla="*/ 109907 h 179276"/>
                        <a:gd name="connsiteX10" fmla="*/ 0 w 424647"/>
                        <a:gd name="connsiteY10" fmla="*/ 67437 h 179276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2364 w 424647"/>
                        <a:gd name="connsiteY6" fmla="*/ 179276 h 179276"/>
                        <a:gd name="connsiteX7" fmla="*/ 137586 w 424647"/>
                        <a:gd name="connsiteY7" fmla="*/ 179276 h 179276"/>
                        <a:gd name="connsiteX8" fmla="*/ 67437 w 424647"/>
                        <a:gd name="connsiteY8" fmla="*/ 177344 h 179276"/>
                        <a:gd name="connsiteX9" fmla="*/ 0 w 424647"/>
                        <a:gd name="connsiteY9" fmla="*/ 109907 h 179276"/>
                        <a:gd name="connsiteX10" fmla="*/ 0 w 424647"/>
                        <a:gd name="connsiteY10" fmla="*/ 67437 h 179276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2364 w 424647"/>
                        <a:gd name="connsiteY6" fmla="*/ 179276 h 179276"/>
                        <a:gd name="connsiteX7" fmla="*/ 137586 w 424647"/>
                        <a:gd name="connsiteY7" fmla="*/ 179276 h 179276"/>
                        <a:gd name="connsiteX8" fmla="*/ 67437 w 424647"/>
                        <a:gd name="connsiteY8" fmla="*/ 177344 h 179276"/>
                        <a:gd name="connsiteX9" fmla="*/ 0 w 424647"/>
                        <a:gd name="connsiteY9" fmla="*/ 109907 h 179276"/>
                        <a:gd name="connsiteX10" fmla="*/ 0 w 424647"/>
                        <a:gd name="connsiteY10" fmla="*/ 67437 h 179276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2364 w 424647"/>
                        <a:gd name="connsiteY6" fmla="*/ 179276 h 179276"/>
                        <a:gd name="connsiteX7" fmla="*/ 137586 w 424647"/>
                        <a:gd name="connsiteY7" fmla="*/ 179276 h 179276"/>
                        <a:gd name="connsiteX8" fmla="*/ 67437 w 424647"/>
                        <a:gd name="connsiteY8" fmla="*/ 177344 h 179276"/>
                        <a:gd name="connsiteX9" fmla="*/ 0 w 424647"/>
                        <a:gd name="connsiteY9" fmla="*/ 109907 h 179276"/>
                        <a:gd name="connsiteX10" fmla="*/ 0 w 424647"/>
                        <a:gd name="connsiteY10" fmla="*/ 67437 h 179276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2364 w 424647"/>
                        <a:gd name="connsiteY6" fmla="*/ 179276 h 179276"/>
                        <a:gd name="connsiteX7" fmla="*/ 199861 w 424647"/>
                        <a:gd name="connsiteY7" fmla="*/ 178712 h 179276"/>
                        <a:gd name="connsiteX8" fmla="*/ 137586 w 424647"/>
                        <a:gd name="connsiteY8" fmla="*/ 179276 h 179276"/>
                        <a:gd name="connsiteX9" fmla="*/ 67437 w 424647"/>
                        <a:gd name="connsiteY9" fmla="*/ 177344 h 179276"/>
                        <a:gd name="connsiteX10" fmla="*/ 0 w 424647"/>
                        <a:gd name="connsiteY10" fmla="*/ 109907 h 179276"/>
                        <a:gd name="connsiteX11" fmla="*/ 0 w 424647"/>
                        <a:gd name="connsiteY11" fmla="*/ 67437 h 179276"/>
                        <a:gd name="connsiteX0" fmla="*/ 0 w 424647"/>
                        <a:gd name="connsiteY0" fmla="*/ 71619 h 183458"/>
                        <a:gd name="connsiteX1" fmla="*/ 67437 w 424647"/>
                        <a:gd name="connsiteY1" fmla="*/ 4182 h 183458"/>
                        <a:gd name="connsiteX2" fmla="*/ 209592 w 424647"/>
                        <a:gd name="connsiteY2" fmla="*/ 0 h 183458"/>
                        <a:gd name="connsiteX3" fmla="*/ 357210 w 424647"/>
                        <a:gd name="connsiteY3" fmla="*/ 4182 h 183458"/>
                        <a:gd name="connsiteX4" fmla="*/ 424647 w 424647"/>
                        <a:gd name="connsiteY4" fmla="*/ 71619 h 183458"/>
                        <a:gd name="connsiteX5" fmla="*/ 424647 w 424647"/>
                        <a:gd name="connsiteY5" fmla="*/ 114089 h 183458"/>
                        <a:gd name="connsiteX6" fmla="*/ 357210 w 424647"/>
                        <a:gd name="connsiteY6" fmla="*/ 181526 h 183458"/>
                        <a:gd name="connsiteX7" fmla="*/ 272364 w 424647"/>
                        <a:gd name="connsiteY7" fmla="*/ 183458 h 183458"/>
                        <a:gd name="connsiteX8" fmla="*/ 199861 w 424647"/>
                        <a:gd name="connsiteY8" fmla="*/ 182894 h 183458"/>
                        <a:gd name="connsiteX9" fmla="*/ 137586 w 424647"/>
                        <a:gd name="connsiteY9" fmla="*/ 183458 h 183458"/>
                        <a:gd name="connsiteX10" fmla="*/ 67437 w 424647"/>
                        <a:gd name="connsiteY10" fmla="*/ 181526 h 183458"/>
                        <a:gd name="connsiteX11" fmla="*/ 0 w 424647"/>
                        <a:gd name="connsiteY11" fmla="*/ 114089 h 183458"/>
                        <a:gd name="connsiteX12" fmla="*/ 0 w 424647"/>
                        <a:gd name="connsiteY12" fmla="*/ 71619 h 183458"/>
                        <a:gd name="connsiteX0" fmla="*/ 0 w 424647"/>
                        <a:gd name="connsiteY0" fmla="*/ 71619 h 183458"/>
                        <a:gd name="connsiteX1" fmla="*/ 67437 w 424647"/>
                        <a:gd name="connsiteY1" fmla="*/ 4182 h 183458"/>
                        <a:gd name="connsiteX2" fmla="*/ 209592 w 424647"/>
                        <a:gd name="connsiteY2" fmla="*/ 0 h 183458"/>
                        <a:gd name="connsiteX3" fmla="*/ 357210 w 424647"/>
                        <a:gd name="connsiteY3" fmla="*/ 4182 h 183458"/>
                        <a:gd name="connsiteX4" fmla="*/ 424647 w 424647"/>
                        <a:gd name="connsiteY4" fmla="*/ 71619 h 183458"/>
                        <a:gd name="connsiteX5" fmla="*/ 424647 w 424647"/>
                        <a:gd name="connsiteY5" fmla="*/ 114089 h 183458"/>
                        <a:gd name="connsiteX6" fmla="*/ 357210 w 424647"/>
                        <a:gd name="connsiteY6" fmla="*/ 181526 h 183458"/>
                        <a:gd name="connsiteX7" fmla="*/ 272364 w 424647"/>
                        <a:gd name="connsiteY7" fmla="*/ 183458 h 183458"/>
                        <a:gd name="connsiteX8" fmla="*/ 211495 w 424647"/>
                        <a:gd name="connsiteY8" fmla="*/ 182894 h 183458"/>
                        <a:gd name="connsiteX9" fmla="*/ 137586 w 424647"/>
                        <a:gd name="connsiteY9" fmla="*/ 183458 h 183458"/>
                        <a:gd name="connsiteX10" fmla="*/ 67437 w 424647"/>
                        <a:gd name="connsiteY10" fmla="*/ 181526 h 183458"/>
                        <a:gd name="connsiteX11" fmla="*/ 0 w 424647"/>
                        <a:gd name="connsiteY11" fmla="*/ 114089 h 183458"/>
                        <a:gd name="connsiteX12" fmla="*/ 0 w 424647"/>
                        <a:gd name="connsiteY12" fmla="*/ 71619 h 183458"/>
                        <a:gd name="connsiteX0" fmla="*/ 0 w 424647"/>
                        <a:gd name="connsiteY0" fmla="*/ 71619 h 183458"/>
                        <a:gd name="connsiteX1" fmla="*/ 67437 w 424647"/>
                        <a:gd name="connsiteY1" fmla="*/ 4182 h 183458"/>
                        <a:gd name="connsiteX2" fmla="*/ 129497 w 424647"/>
                        <a:gd name="connsiteY2" fmla="*/ 1941 h 183458"/>
                        <a:gd name="connsiteX3" fmla="*/ 209592 w 424647"/>
                        <a:gd name="connsiteY3" fmla="*/ 0 h 183458"/>
                        <a:gd name="connsiteX4" fmla="*/ 357210 w 424647"/>
                        <a:gd name="connsiteY4" fmla="*/ 4182 h 183458"/>
                        <a:gd name="connsiteX5" fmla="*/ 424647 w 424647"/>
                        <a:gd name="connsiteY5" fmla="*/ 71619 h 183458"/>
                        <a:gd name="connsiteX6" fmla="*/ 424647 w 424647"/>
                        <a:gd name="connsiteY6" fmla="*/ 114089 h 183458"/>
                        <a:gd name="connsiteX7" fmla="*/ 357210 w 424647"/>
                        <a:gd name="connsiteY7" fmla="*/ 181526 h 183458"/>
                        <a:gd name="connsiteX8" fmla="*/ 272364 w 424647"/>
                        <a:gd name="connsiteY8" fmla="*/ 183458 h 183458"/>
                        <a:gd name="connsiteX9" fmla="*/ 211495 w 424647"/>
                        <a:gd name="connsiteY9" fmla="*/ 182894 h 183458"/>
                        <a:gd name="connsiteX10" fmla="*/ 137586 w 424647"/>
                        <a:gd name="connsiteY10" fmla="*/ 183458 h 183458"/>
                        <a:gd name="connsiteX11" fmla="*/ 67437 w 424647"/>
                        <a:gd name="connsiteY11" fmla="*/ 181526 h 183458"/>
                        <a:gd name="connsiteX12" fmla="*/ 0 w 424647"/>
                        <a:gd name="connsiteY12" fmla="*/ 114089 h 183458"/>
                        <a:gd name="connsiteX13" fmla="*/ 0 w 424647"/>
                        <a:gd name="connsiteY13" fmla="*/ 71619 h 183458"/>
                        <a:gd name="connsiteX0" fmla="*/ 0 w 424647"/>
                        <a:gd name="connsiteY0" fmla="*/ 71619 h 183458"/>
                        <a:gd name="connsiteX1" fmla="*/ 67437 w 424647"/>
                        <a:gd name="connsiteY1" fmla="*/ 4182 h 183458"/>
                        <a:gd name="connsiteX2" fmla="*/ 129497 w 424647"/>
                        <a:gd name="connsiteY2" fmla="*/ 1941 h 183458"/>
                        <a:gd name="connsiteX3" fmla="*/ 209592 w 424647"/>
                        <a:gd name="connsiteY3" fmla="*/ 0 h 183458"/>
                        <a:gd name="connsiteX4" fmla="*/ 277833 w 424647"/>
                        <a:gd name="connsiteY4" fmla="*/ 1941 h 183458"/>
                        <a:gd name="connsiteX5" fmla="*/ 357210 w 424647"/>
                        <a:gd name="connsiteY5" fmla="*/ 4182 h 183458"/>
                        <a:gd name="connsiteX6" fmla="*/ 424647 w 424647"/>
                        <a:gd name="connsiteY6" fmla="*/ 71619 h 183458"/>
                        <a:gd name="connsiteX7" fmla="*/ 424647 w 424647"/>
                        <a:gd name="connsiteY7" fmla="*/ 114089 h 183458"/>
                        <a:gd name="connsiteX8" fmla="*/ 357210 w 424647"/>
                        <a:gd name="connsiteY8" fmla="*/ 181526 h 183458"/>
                        <a:gd name="connsiteX9" fmla="*/ 272364 w 424647"/>
                        <a:gd name="connsiteY9" fmla="*/ 183458 h 183458"/>
                        <a:gd name="connsiteX10" fmla="*/ 211495 w 424647"/>
                        <a:gd name="connsiteY10" fmla="*/ 182894 h 183458"/>
                        <a:gd name="connsiteX11" fmla="*/ 137586 w 424647"/>
                        <a:gd name="connsiteY11" fmla="*/ 183458 h 183458"/>
                        <a:gd name="connsiteX12" fmla="*/ 67437 w 424647"/>
                        <a:gd name="connsiteY12" fmla="*/ 181526 h 183458"/>
                        <a:gd name="connsiteX13" fmla="*/ 0 w 424647"/>
                        <a:gd name="connsiteY13" fmla="*/ 114089 h 183458"/>
                        <a:gd name="connsiteX14" fmla="*/ 0 w 424647"/>
                        <a:gd name="connsiteY14" fmla="*/ 71619 h 18345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</a:cxnLst>
                      <a:rect l="l" t="t" r="r" b="b"/>
                      <a:pathLst>
                        <a:path w="424647" h="183458">
                          <a:moveTo>
                            <a:pt x="0" y="71619"/>
                          </a:moveTo>
                          <a:cubicBezTo>
                            <a:pt x="0" y="34375"/>
                            <a:pt x="30193" y="4182"/>
                            <a:pt x="67437" y="4182"/>
                          </a:cubicBezTo>
                          <a:lnTo>
                            <a:pt x="129497" y="1941"/>
                          </a:lnTo>
                          <a:lnTo>
                            <a:pt x="209592" y="0"/>
                          </a:lnTo>
                          <a:lnTo>
                            <a:pt x="277833" y="1941"/>
                          </a:lnTo>
                          <a:lnTo>
                            <a:pt x="357210" y="4182"/>
                          </a:lnTo>
                          <a:cubicBezTo>
                            <a:pt x="394454" y="4182"/>
                            <a:pt x="424647" y="34375"/>
                            <a:pt x="424647" y="71619"/>
                          </a:cubicBezTo>
                          <a:lnTo>
                            <a:pt x="424647" y="114089"/>
                          </a:lnTo>
                          <a:cubicBezTo>
                            <a:pt x="424647" y="151333"/>
                            <a:pt x="394454" y="181526"/>
                            <a:pt x="357210" y="181526"/>
                          </a:cubicBezTo>
                          <a:lnTo>
                            <a:pt x="272364" y="183458"/>
                          </a:lnTo>
                          <a:lnTo>
                            <a:pt x="211495" y="182894"/>
                          </a:lnTo>
                          <a:lnTo>
                            <a:pt x="137586" y="183458"/>
                          </a:lnTo>
                          <a:lnTo>
                            <a:pt x="67437" y="181526"/>
                          </a:lnTo>
                          <a:cubicBezTo>
                            <a:pt x="30193" y="181526"/>
                            <a:pt x="0" y="151333"/>
                            <a:pt x="0" y="114089"/>
                          </a:cubicBezTo>
                          <a:lnTo>
                            <a:pt x="0" y="71619"/>
                          </a:lnTo>
                          <a:close/>
                        </a:path>
                      </a:pathLst>
                    </a:custGeom>
                    <a:blipFill>
                      <a:blip r:embed="rId28"/>
                      <a:stretch>
                        <a:fillRect l="-2857" r="-5714"/>
                      </a:stretch>
                    </a:blipFill>
                    <a:ln w="19050">
                      <a:noFill/>
                    </a:ln>
                  </p:spPr>
                  <p:txBody>
                    <a:bodyPr/>
                    <a:lstStyle/>
                    <a:p>
                      <a:r>
                        <a:rPr lang="en-NZ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94" name="TextBox 93">
                      <a:extLst>
                        <a:ext uri="{FF2B5EF4-FFF2-40B4-BE49-F238E27FC236}">
                          <a16:creationId xmlns:a16="http://schemas.microsoft.com/office/drawing/2014/main" id="{FF17460D-443B-DF7B-BC30-508F90E800C1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9995107" y="4407187"/>
                      <a:ext cx="216000" cy="211203"/>
                    </a:xfrm>
                    <a:custGeom>
                      <a:avLst/>
                      <a:gdLst>
                        <a:gd name="connsiteX0" fmla="*/ 0 w 424647"/>
                        <a:gd name="connsiteY0" fmla="*/ 67437 h 177344"/>
                        <a:gd name="connsiteX1" fmla="*/ 67437 w 424647"/>
                        <a:gd name="connsiteY1" fmla="*/ 0 h 177344"/>
                        <a:gd name="connsiteX2" fmla="*/ 357210 w 424647"/>
                        <a:gd name="connsiteY2" fmla="*/ 0 h 177344"/>
                        <a:gd name="connsiteX3" fmla="*/ 424647 w 424647"/>
                        <a:gd name="connsiteY3" fmla="*/ 67437 h 177344"/>
                        <a:gd name="connsiteX4" fmla="*/ 424647 w 424647"/>
                        <a:gd name="connsiteY4" fmla="*/ 109907 h 177344"/>
                        <a:gd name="connsiteX5" fmla="*/ 357210 w 424647"/>
                        <a:gd name="connsiteY5" fmla="*/ 177344 h 177344"/>
                        <a:gd name="connsiteX6" fmla="*/ 67437 w 424647"/>
                        <a:gd name="connsiteY6" fmla="*/ 177344 h 177344"/>
                        <a:gd name="connsiteX7" fmla="*/ 0 w 424647"/>
                        <a:gd name="connsiteY7" fmla="*/ 109907 h 177344"/>
                        <a:gd name="connsiteX8" fmla="*/ 0 w 424647"/>
                        <a:gd name="connsiteY8" fmla="*/ 67437 h 177344"/>
                        <a:gd name="connsiteX0" fmla="*/ 0 w 424647"/>
                        <a:gd name="connsiteY0" fmla="*/ 67437 h 177344"/>
                        <a:gd name="connsiteX1" fmla="*/ 67437 w 424647"/>
                        <a:gd name="connsiteY1" fmla="*/ 0 h 177344"/>
                        <a:gd name="connsiteX2" fmla="*/ 357210 w 424647"/>
                        <a:gd name="connsiteY2" fmla="*/ 0 h 177344"/>
                        <a:gd name="connsiteX3" fmla="*/ 424647 w 424647"/>
                        <a:gd name="connsiteY3" fmla="*/ 67437 h 177344"/>
                        <a:gd name="connsiteX4" fmla="*/ 424647 w 424647"/>
                        <a:gd name="connsiteY4" fmla="*/ 109907 h 177344"/>
                        <a:gd name="connsiteX5" fmla="*/ 357210 w 424647"/>
                        <a:gd name="connsiteY5" fmla="*/ 177344 h 177344"/>
                        <a:gd name="connsiteX6" fmla="*/ 137586 w 424647"/>
                        <a:gd name="connsiteY6" fmla="*/ 174513 h 177344"/>
                        <a:gd name="connsiteX7" fmla="*/ 67437 w 424647"/>
                        <a:gd name="connsiteY7" fmla="*/ 177344 h 177344"/>
                        <a:gd name="connsiteX8" fmla="*/ 0 w 424647"/>
                        <a:gd name="connsiteY8" fmla="*/ 109907 h 177344"/>
                        <a:gd name="connsiteX9" fmla="*/ 0 w 424647"/>
                        <a:gd name="connsiteY9" fmla="*/ 67437 h 177344"/>
                        <a:gd name="connsiteX0" fmla="*/ 0 w 424647"/>
                        <a:gd name="connsiteY0" fmla="*/ 67437 h 177344"/>
                        <a:gd name="connsiteX1" fmla="*/ 67437 w 424647"/>
                        <a:gd name="connsiteY1" fmla="*/ 0 h 177344"/>
                        <a:gd name="connsiteX2" fmla="*/ 357210 w 424647"/>
                        <a:gd name="connsiteY2" fmla="*/ 0 h 177344"/>
                        <a:gd name="connsiteX3" fmla="*/ 424647 w 424647"/>
                        <a:gd name="connsiteY3" fmla="*/ 67437 h 177344"/>
                        <a:gd name="connsiteX4" fmla="*/ 424647 w 424647"/>
                        <a:gd name="connsiteY4" fmla="*/ 109907 h 177344"/>
                        <a:gd name="connsiteX5" fmla="*/ 357210 w 424647"/>
                        <a:gd name="connsiteY5" fmla="*/ 177344 h 177344"/>
                        <a:gd name="connsiteX6" fmla="*/ 274746 w 424647"/>
                        <a:gd name="connsiteY6" fmla="*/ 174513 h 177344"/>
                        <a:gd name="connsiteX7" fmla="*/ 137586 w 424647"/>
                        <a:gd name="connsiteY7" fmla="*/ 174513 h 177344"/>
                        <a:gd name="connsiteX8" fmla="*/ 67437 w 424647"/>
                        <a:gd name="connsiteY8" fmla="*/ 177344 h 177344"/>
                        <a:gd name="connsiteX9" fmla="*/ 0 w 424647"/>
                        <a:gd name="connsiteY9" fmla="*/ 109907 h 177344"/>
                        <a:gd name="connsiteX10" fmla="*/ 0 w 424647"/>
                        <a:gd name="connsiteY10" fmla="*/ 67437 h 177344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4746 w 424647"/>
                        <a:gd name="connsiteY6" fmla="*/ 174513 h 179276"/>
                        <a:gd name="connsiteX7" fmla="*/ 137586 w 424647"/>
                        <a:gd name="connsiteY7" fmla="*/ 179276 h 179276"/>
                        <a:gd name="connsiteX8" fmla="*/ 67437 w 424647"/>
                        <a:gd name="connsiteY8" fmla="*/ 177344 h 179276"/>
                        <a:gd name="connsiteX9" fmla="*/ 0 w 424647"/>
                        <a:gd name="connsiteY9" fmla="*/ 109907 h 179276"/>
                        <a:gd name="connsiteX10" fmla="*/ 0 w 424647"/>
                        <a:gd name="connsiteY10" fmla="*/ 67437 h 179276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2364 w 424647"/>
                        <a:gd name="connsiteY6" fmla="*/ 179276 h 179276"/>
                        <a:gd name="connsiteX7" fmla="*/ 137586 w 424647"/>
                        <a:gd name="connsiteY7" fmla="*/ 179276 h 179276"/>
                        <a:gd name="connsiteX8" fmla="*/ 67437 w 424647"/>
                        <a:gd name="connsiteY8" fmla="*/ 177344 h 179276"/>
                        <a:gd name="connsiteX9" fmla="*/ 0 w 424647"/>
                        <a:gd name="connsiteY9" fmla="*/ 109907 h 179276"/>
                        <a:gd name="connsiteX10" fmla="*/ 0 w 424647"/>
                        <a:gd name="connsiteY10" fmla="*/ 67437 h 179276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2364 w 424647"/>
                        <a:gd name="connsiteY6" fmla="*/ 179276 h 179276"/>
                        <a:gd name="connsiteX7" fmla="*/ 137586 w 424647"/>
                        <a:gd name="connsiteY7" fmla="*/ 179276 h 179276"/>
                        <a:gd name="connsiteX8" fmla="*/ 67437 w 424647"/>
                        <a:gd name="connsiteY8" fmla="*/ 177344 h 179276"/>
                        <a:gd name="connsiteX9" fmla="*/ 0 w 424647"/>
                        <a:gd name="connsiteY9" fmla="*/ 109907 h 179276"/>
                        <a:gd name="connsiteX10" fmla="*/ 0 w 424647"/>
                        <a:gd name="connsiteY10" fmla="*/ 67437 h 179276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2364 w 424647"/>
                        <a:gd name="connsiteY6" fmla="*/ 179276 h 179276"/>
                        <a:gd name="connsiteX7" fmla="*/ 137586 w 424647"/>
                        <a:gd name="connsiteY7" fmla="*/ 179276 h 179276"/>
                        <a:gd name="connsiteX8" fmla="*/ 67437 w 424647"/>
                        <a:gd name="connsiteY8" fmla="*/ 177344 h 179276"/>
                        <a:gd name="connsiteX9" fmla="*/ 0 w 424647"/>
                        <a:gd name="connsiteY9" fmla="*/ 109907 h 179276"/>
                        <a:gd name="connsiteX10" fmla="*/ 0 w 424647"/>
                        <a:gd name="connsiteY10" fmla="*/ 67437 h 179276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2364 w 424647"/>
                        <a:gd name="connsiteY6" fmla="*/ 179276 h 179276"/>
                        <a:gd name="connsiteX7" fmla="*/ 199861 w 424647"/>
                        <a:gd name="connsiteY7" fmla="*/ 178712 h 179276"/>
                        <a:gd name="connsiteX8" fmla="*/ 137586 w 424647"/>
                        <a:gd name="connsiteY8" fmla="*/ 179276 h 179276"/>
                        <a:gd name="connsiteX9" fmla="*/ 67437 w 424647"/>
                        <a:gd name="connsiteY9" fmla="*/ 177344 h 179276"/>
                        <a:gd name="connsiteX10" fmla="*/ 0 w 424647"/>
                        <a:gd name="connsiteY10" fmla="*/ 109907 h 179276"/>
                        <a:gd name="connsiteX11" fmla="*/ 0 w 424647"/>
                        <a:gd name="connsiteY11" fmla="*/ 67437 h 179276"/>
                        <a:gd name="connsiteX0" fmla="*/ 0 w 424647"/>
                        <a:gd name="connsiteY0" fmla="*/ 71619 h 183458"/>
                        <a:gd name="connsiteX1" fmla="*/ 67437 w 424647"/>
                        <a:gd name="connsiteY1" fmla="*/ 4182 h 183458"/>
                        <a:gd name="connsiteX2" fmla="*/ 209592 w 424647"/>
                        <a:gd name="connsiteY2" fmla="*/ 0 h 183458"/>
                        <a:gd name="connsiteX3" fmla="*/ 357210 w 424647"/>
                        <a:gd name="connsiteY3" fmla="*/ 4182 h 183458"/>
                        <a:gd name="connsiteX4" fmla="*/ 424647 w 424647"/>
                        <a:gd name="connsiteY4" fmla="*/ 71619 h 183458"/>
                        <a:gd name="connsiteX5" fmla="*/ 424647 w 424647"/>
                        <a:gd name="connsiteY5" fmla="*/ 114089 h 183458"/>
                        <a:gd name="connsiteX6" fmla="*/ 357210 w 424647"/>
                        <a:gd name="connsiteY6" fmla="*/ 181526 h 183458"/>
                        <a:gd name="connsiteX7" fmla="*/ 272364 w 424647"/>
                        <a:gd name="connsiteY7" fmla="*/ 183458 h 183458"/>
                        <a:gd name="connsiteX8" fmla="*/ 199861 w 424647"/>
                        <a:gd name="connsiteY8" fmla="*/ 182894 h 183458"/>
                        <a:gd name="connsiteX9" fmla="*/ 137586 w 424647"/>
                        <a:gd name="connsiteY9" fmla="*/ 183458 h 183458"/>
                        <a:gd name="connsiteX10" fmla="*/ 67437 w 424647"/>
                        <a:gd name="connsiteY10" fmla="*/ 181526 h 183458"/>
                        <a:gd name="connsiteX11" fmla="*/ 0 w 424647"/>
                        <a:gd name="connsiteY11" fmla="*/ 114089 h 183458"/>
                        <a:gd name="connsiteX12" fmla="*/ 0 w 424647"/>
                        <a:gd name="connsiteY12" fmla="*/ 71619 h 183458"/>
                        <a:gd name="connsiteX0" fmla="*/ 0 w 424647"/>
                        <a:gd name="connsiteY0" fmla="*/ 71619 h 183458"/>
                        <a:gd name="connsiteX1" fmla="*/ 67437 w 424647"/>
                        <a:gd name="connsiteY1" fmla="*/ 4182 h 183458"/>
                        <a:gd name="connsiteX2" fmla="*/ 209592 w 424647"/>
                        <a:gd name="connsiteY2" fmla="*/ 0 h 183458"/>
                        <a:gd name="connsiteX3" fmla="*/ 357210 w 424647"/>
                        <a:gd name="connsiteY3" fmla="*/ 4182 h 183458"/>
                        <a:gd name="connsiteX4" fmla="*/ 424647 w 424647"/>
                        <a:gd name="connsiteY4" fmla="*/ 71619 h 183458"/>
                        <a:gd name="connsiteX5" fmla="*/ 424647 w 424647"/>
                        <a:gd name="connsiteY5" fmla="*/ 114089 h 183458"/>
                        <a:gd name="connsiteX6" fmla="*/ 357210 w 424647"/>
                        <a:gd name="connsiteY6" fmla="*/ 181526 h 183458"/>
                        <a:gd name="connsiteX7" fmla="*/ 272364 w 424647"/>
                        <a:gd name="connsiteY7" fmla="*/ 183458 h 183458"/>
                        <a:gd name="connsiteX8" fmla="*/ 211495 w 424647"/>
                        <a:gd name="connsiteY8" fmla="*/ 182894 h 183458"/>
                        <a:gd name="connsiteX9" fmla="*/ 137586 w 424647"/>
                        <a:gd name="connsiteY9" fmla="*/ 183458 h 183458"/>
                        <a:gd name="connsiteX10" fmla="*/ 67437 w 424647"/>
                        <a:gd name="connsiteY10" fmla="*/ 181526 h 183458"/>
                        <a:gd name="connsiteX11" fmla="*/ 0 w 424647"/>
                        <a:gd name="connsiteY11" fmla="*/ 114089 h 183458"/>
                        <a:gd name="connsiteX12" fmla="*/ 0 w 424647"/>
                        <a:gd name="connsiteY12" fmla="*/ 71619 h 183458"/>
                        <a:gd name="connsiteX0" fmla="*/ 0 w 424647"/>
                        <a:gd name="connsiteY0" fmla="*/ 71619 h 183458"/>
                        <a:gd name="connsiteX1" fmla="*/ 67437 w 424647"/>
                        <a:gd name="connsiteY1" fmla="*/ 4182 h 183458"/>
                        <a:gd name="connsiteX2" fmla="*/ 129497 w 424647"/>
                        <a:gd name="connsiteY2" fmla="*/ 1941 h 183458"/>
                        <a:gd name="connsiteX3" fmla="*/ 209592 w 424647"/>
                        <a:gd name="connsiteY3" fmla="*/ 0 h 183458"/>
                        <a:gd name="connsiteX4" fmla="*/ 357210 w 424647"/>
                        <a:gd name="connsiteY4" fmla="*/ 4182 h 183458"/>
                        <a:gd name="connsiteX5" fmla="*/ 424647 w 424647"/>
                        <a:gd name="connsiteY5" fmla="*/ 71619 h 183458"/>
                        <a:gd name="connsiteX6" fmla="*/ 424647 w 424647"/>
                        <a:gd name="connsiteY6" fmla="*/ 114089 h 183458"/>
                        <a:gd name="connsiteX7" fmla="*/ 357210 w 424647"/>
                        <a:gd name="connsiteY7" fmla="*/ 181526 h 183458"/>
                        <a:gd name="connsiteX8" fmla="*/ 272364 w 424647"/>
                        <a:gd name="connsiteY8" fmla="*/ 183458 h 183458"/>
                        <a:gd name="connsiteX9" fmla="*/ 211495 w 424647"/>
                        <a:gd name="connsiteY9" fmla="*/ 182894 h 183458"/>
                        <a:gd name="connsiteX10" fmla="*/ 137586 w 424647"/>
                        <a:gd name="connsiteY10" fmla="*/ 183458 h 183458"/>
                        <a:gd name="connsiteX11" fmla="*/ 67437 w 424647"/>
                        <a:gd name="connsiteY11" fmla="*/ 181526 h 183458"/>
                        <a:gd name="connsiteX12" fmla="*/ 0 w 424647"/>
                        <a:gd name="connsiteY12" fmla="*/ 114089 h 183458"/>
                        <a:gd name="connsiteX13" fmla="*/ 0 w 424647"/>
                        <a:gd name="connsiteY13" fmla="*/ 71619 h 183458"/>
                        <a:gd name="connsiteX0" fmla="*/ 0 w 424647"/>
                        <a:gd name="connsiteY0" fmla="*/ 71619 h 183458"/>
                        <a:gd name="connsiteX1" fmla="*/ 67437 w 424647"/>
                        <a:gd name="connsiteY1" fmla="*/ 4182 h 183458"/>
                        <a:gd name="connsiteX2" fmla="*/ 129497 w 424647"/>
                        <a:gd name="connsiteY2" fmla="*/ 1941 h 183458"/>
                        <a:gd name="connsiteX3" fmla="*/ 209592 w 424647"/>
                        <a:gd name="connsiteY3" fmla="*/ 0 h 183458"/>
                        <a:gd name="connsiteX4" fmla="*/ 277833 w 424647"/>
                        <a:gd name="connsiteY4" fmla="*/ 1941 h 183458"/>
                        <a:gd name="connsiteX5" fmla="*/ 357210 w 424647"/>
                        <a:gd name="connsiteY5" fmla="*/ 4182 h 183458"/>
                        <a:gd name="connsiteX6" fmla="*/ 424647 w 424647"/>
                        <a:gd name="connsiteY6" fmla="*/ 71619 h 183458"/>
                        <a:gd name="connsiteX7" fmla="*/ 424647 w 424647"/>
                        <a:gd name="connsiteY7" fmla="*/ 114089 h 183458"/>
                        <a:gd name="connsiteX8" fmla="*/ 357210 w 424647"/>
                        <a:gd name="connsiteY8" fmla="*/ 181526 h 183458"/>
                        <a:gd name="connsiteX9" fmla="*/ 272364 w 424647"/>
                        <a:gd name="connsiteY9" fmla="*/ 183458 h 183458"/>
                        <a:gd name="connsiteX10" fmla="*/ 211495 w 424647"/>
                        <a:gd name="connsiteY10" fmla="*/ 182894 h 183458"/>
                        <a:gd name="connsiteX11" fmla="*/ 137586 w 424647"/>
                        <a:gd name="connsiteY11" fmla="*/ 183458 h 183458"/>
                        <a:gd name="connsiteX12" fmla="*/ 67437 w 424647"/>
                        <a:gd name="connsiteY12" fmla="*/ 181526 h 183458"/>
                        <a:gd name="connsiteX13" fmla="*/ 0 w 424647"/>
                        <a:gd name="connsiteY13" fmla="*/ 114089 h 183458"/>
                        <a:gd name="connsiteX14" fmla="*/ 0 w 424647"/>
                        <a:gd name="connsiteY14" fmla="*/ 71619 h 18345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</a:cxnLst>
                      <a:rect l="l" t="t" r="r" b="b"/>
                      <a:pathLst>
                        <a:path w="424647" h="183458">
                          <a:moveTo>
                            <a:pt x="0" y="71619"/>
                          </a:moveTo>
                          <a:cubicBezTo>
                            <a:pt x="0" y="34375"/>
                            <a:pt x="30193" y="4182"/>
                            <a:pt x="67437" y="4182"/>
                          </a:cubicBezTo>
                          <a:lnTo>
                            <a:pt x="129497" y="1941"/>
                          </a:lnTo>
                          <a:lnTo>
                            <a:pt x="209592" y="0"/>
                          </a:lnTo>
                          <a:lnTo>
                            <a:pt x="277833" y="1941"/>
                          </a:lnTo>
                          <a:lnTo>
                            <a:pt x="357210" y="4182"/>
                          </a:lnTo>
                          <a:cubicBezTo>
                            <a:pt x="394454" y="4182"/>
                            <a:pt x="424647" y="34375"/>
                            <a:pt x="424647" y="71619"/>
                          </a:cubicBezTo>
                          <a:lnTo>
                            <a:pt x="424647" y="114089"/>
                          </a:lnTo>
                          <a:cubicBezTo>
                            <a:pt x="424647" y="151333"/>
                            <a:pt x="394454" y="181526"/>
                            <a:pt x="357210" y="181526"/>
                          </a:cubicBezTo>
                          <a:lnTo>
                            <a:pt x="272364" y="183458"/>
                          </a:lnTo>
                          <a:lnTo>
                            <a:pt x="211495" y="182894"/>
                          </a:lnTo>
                          <a:lnTo>
                            <a:pt x="137586" y="183458"/>
                          </a:lnTo>
                          <a:lnTo>
                            <a:pt x="67437" y="181526"/>
                          </a:lnTo>
                          <a:cubicBezTo>
                            <a:pt x="30193" y="181526"/>
                            <a:pt x="0" y="151333"/>
                            <a:pt x="0" y="114089"/>
                          </a:cubicBezTo>
                          <a:lnTo>
                            <a:pt x="0" y="71619"/>
                          </a:lnTo>
                          <a:close/>
                        </a:path>
                      </a:pathLst>
                    </a:custGeom>
                    <a:solidFill>
                      <a:schemeClr val="accent6">
                        <a:lumMod val="20000"/>
                        <a:lumOff val="80000"/>
                      </a:schemeClr>
                    </a:solidFill>
                    <a:ln w="19050">
                      <a:noFill/>
                    </a:ln>
                  </p:spPr>
                  <p:txBody>
                    <a:bodyPr wrap="square" lIns="0" tIns="36000" rIns="0" bIns="36000" rtlCol="0" anchor="ctr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Sup>
                              <m:sSubSupPr>
                                <m:ctrlPr>
                                  <a:rPr lang="en-NZ" sz="900" i="1" kern="12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NZ" sz="900" i="1" kern="120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en-NZ" sz="900" b="0" i="1" kern="12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𝑚</m:t>
                                </m:r>
                              </m:sub>
                              <m:sup>
                                <m:r>
                                  <a:rPr lang="en-NZ" sz="900" b="0" i="1" kern="12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12</m:t>
                                </m:r>
                              </m:sup>
                            </m:sSubSup>
                          </m:oMath>
                        </m:oMathPara>
                      </a14:m>
                      <a:endParaRPr lang="en-NZ" sz="900" dirty="0"/>
                    </a:p>
                  </p:txBody>
                </p:sp>
              </mc:Choice>
              <mc:Fallback xmlns="">
                <p:sp>
                  <p:nvSpPr>
                    <p:cNvPr id="94" name="TextBox 93">
                      <a:extLst>
                        <a:ext uri="{FF2B5EF4-FFF2-40B4-BE49-F238E27FC236}">
                          <a16:creationId xmlns:a16="http://schemas.microsoft.com/office/drawing/2014/main" id="{FF17460D-443B-DF7B-BC30-508F90E800C1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9995107" y="4407187"/>
                      <a:ext cx="216000" cy="211203"/>
                    </a:xfrm>
                    <a:custGeom>
                      <a:avLst/>
                      <a:gdLst>
                        <a:gd name="connsiteX0" fmla="*/ 0 w 424647"/>
                        <a:gd name="connsiteY0" fmla="*/ 67437 h 177344"/>
                        <a:gd name="connsiteX1" fmla="*/ 67437 w 424647"/>
                        <a:gd name="connsiteY1" fmla="*/ 0 h 177344"/>
                        <a:gd name="connsiteX2" fmla="*/ 357210 w 424647"/>
                        <a:gd name="connsiteY2" fmla="*/ 0 h 177344"/>
                        <a:gd name="connsiteX3" fmla="*/ 424647 w 424647"/>
                        <a:gd name="connsiteY3" fmla="*/ 67437 h 177344"/>
                        <a:gd name="connsiteX4" fmla="*/ 424647 w 424647"/>
                        <a:gd name="connsiteY4" fmla="*/ 109907 h 177344"/>
                        <a:gd name="connsiteX5" fmla="*/ 357210 w 424647"/>
                        <a:gd name="connsiteY5" fmla="*/ 177344 h 177344"/>
                        <a:gd name="connsiteX6" fmla="*/ 67437 w 424647"/>
                        <a:gd name="connsiteY6" fmla="*/ 177344 h 177344"/>
                        <a:gd name="connsiteX7" fmla="*/ 0 w 424647"/>
                        <a:gd name="connsiteY7" fmla="*/ 109907 h 177344"/>
                        <a:gd name="connsiteX8" fmla="*/ 0 w 424647"/>
                        <a:gd name="connsiteY8" fmla="*/ 67437 h 177344"/>
                        <a:gd name="connsiteX0" fmla="*/ 0 w 424647"/>
                        <a:gd name="connsiteY0" fmla="*/ 67437 h 177344"/>
                        <a:gd name="connsiteX1" fmla="*/ 67437 w 424647"/>
                        <a:gd name="connsiteY1" fmla="*/ 0 h 177344"/>
                        <a:gd name="connsiteX2" fmla="*/ 357210 w 424647"/>
                        <a:gd name="connsiteY2" fmla="*/ 0 h 177344"/>
                        <a:gd name="connsiteX3" fmla="*/ 424647 w 424647"/>
                        <a:gd name="connsiteY3" fmla="*/ 67437 h 177344"/>
                        <a:gd name="connsiteX4" fmla="*/ 424647 w 424647"/>
                        <a:gd name="connsiteY4" fmla="*/ 109907 h 177344"/>
                        <a:gd name="connsiteX5" fmla="*/ 357210 w 424647"/>
                        <a:gd name="connsiteY5" fmla="*/ 177344 h 177344"/>
                        <a:gd name="connsiteX6" fmla="*/ 137586 w 424647"/>
                        <a:gd name="connsiteY6" fmla="*/ 174513 h 177344"/>
                        <a:gd name="connsiteX7" fmla="*/ 67437 w 424647"/>
                        <a:gd name="connsiteY7" fmla="*/ 177344 h 177344"/>
                        <a:gd name="connsiteX8" fmla="*/ 0 w 424647"/>
                        <a:gd name="connsiteY8" fmla="*/ 109907 h 177344"/>
                        <a:gd name="connsiteX9" fmla="*/ 0 w 424647"/>
                        <a:gd name="connsiteY9" fmla="*/ 67437 h 177344"/>
                        <a:gd name="connsiteX0" fmla="*/ 0 w 424647"/>
                        <a:gd name="connsiteY0" fmla="*/ 67437 h 177344"/>
                        <a:gd name="connsiteX1" fmla="*/ 67437 w 424647"/>
                        <a:gd name="connsiteY1" fmla="*/ 0 h 177344"/>
                        <a:gd name="connsiteX2" fmla="*/ 357210 w 424647"/>
                        <a:gd name="connsiteY2" fmla="*/ 0 h 177344"/>
                        <a:gd name="connsiteX3" fmla="*/ 424647 w 424647"/>
                        <a:gd name="connsiteY3" fmla="*/ 67437 h 177344"/>
                        <a:gd name="connsiteX4" fmla="*/ 424647 w 424647"/>
                        <a:gd name="connsiteY4" fmla="*/ 109907 h 177344"/>
                        <a:gd name="connsiteX5" fmla="*/ 357210 w 424647"/>
                        <a:gd name="connsiteY5" fmla="*/ 177344 h 177344"/>
                        <a:gd name="connsiteX6" fmla="*/ 274746 w 424647"/>
                        <a:gd name="connsiteY6" fmla="*/ 174513 h 177344"/>
                        <a:gd name="connsiteX7" fmla="*/ 137586 w 424647"/>
                        <a:gd name="connsiteY7" fmla="*/ 174513 h 177344"/>
                        <a:gd name="connsiteX8" fmla="*/ 67437 w 424647"/>
                        <a:gd name="connsiteY8" fmla="*/ 177344 h 177344"/>
                        <a:gd name="connsiteX9" fmla="*/ 0 w 424647"/>
                        <a:gd name="connsiteY9" fmla="*/ 109907 h 177344"/>
                        <a:gd name="connsiteX10" fmla="*/ 0 w 424647"/>
                        <a:gd name="connsiteY10" fmla="*/ 67437 h 177344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4746 w 424647"/>
                        <a:gd name="connsiteY6" fmla="*/ 174513 h 179276"/>
                        <a:gd name="connsiteX7" fmla="*/ 137586 w 424647"/>
                        <a:gd name="connsiteY7" fmla="*/ 179276 h 179276"/>
                        <a:gd name="connsiteX8" fmla="*/ 67437 w 424647"/>
                        <a:gd name="connsiteY8" fmla="*/ 177344 h 179276"/>
                        <a:gd name="connsiteX9" fmla="*/ 0 w 424647"/>
                        <a:gd name="connsiteY9" fmla="*/ 109907 h 179276"/>
                        <a:gd name="connsiteX10" fmla="*/ 0 w 424647"/>
                        <a:gd name="connsiteY10" fmla="*/ 67437 h 179276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2364 w 424647"/>
                        <a:gd name="connsiteY6" fmla="*/ 179276 h 179276"/>
                        <a:gd name="connsiteX7" fmla="*/ 137586 w 424647"/>
                        <a:gd name="connsiteY7" fmla="*/ 179276 h 179276"/>
                        <a:gd name="connsiteX8" fmla="*/ 67437 w 424647"/>
                        <a:gd name="connsiteY8" fmla="*/ 177344 h 179276"/>
                        <a:gd name="connsiteX9" fmla="*/ 0 w 424647"/>
                        <a:gd name="connsiteY9" fmla="*/ 109907 h 179276"/>
                        <a:gd name="connsiteX10" fmla="*/ 0 w 424647"/>
                        <a:gd name="connsiteY10" fmla="*/ 67437 h 179276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2364 w 424647"/>
                        <a:gd name="connsiteY6" fmla="*/ 179276 h 179276"/>
                        <a:gd name="connsiteX7" fmla="*/ 137586 w 424647"/>
                        <a:gd name="connsiteY7" fmla="*/ 179276 h 179276"/>
                        <a:gd name="connsiteX8" fmla="*/ 67437 w 424647"/>
                        <a:gd name="connsiteY8" fmla="*/ 177344 h 179276"/>
                        <a:gd name="connsiteX9" fmla="*/ 0 w 424647"/>
                        <a:gd name="connsiteY9" fmla="*/ 109907 h 179276"/>
                        <a:gd name="connsiteX10" fmla="*/ 0 w 424647"/>
                        <a:gd name="connsiteY10" fmla="*/ 67437 h 179276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2364 w 424647"/>
                        <a:gd name="connsiteY6" fmla="*/ 179276 h 179276"/>
                        <a:gd name="connsiteX7" fmla="*/ 137586 w 424647"/>
                        <a:gd name="connsiteY7" fmla="*/ 179276 h 179276"/>
                        <a:gd name="connsiteX8" fmla="*/ 67437 w 424647"/>
                        <a:gd name="connsiteY8" fmla="*/ 177344 h 179276"/>
                        <a:gd name="connsiteX9" fmla="*/ 0 w 424647"/>
                        <a:gd name="connsiteY9" fmla="*/ 109907 h 179276"/>
                        <a:gd name="connsiteX10" fmla="*/ 0 w 424647"/>
                        <a:gd name="connsiteY10" fmla="*/ 67437 h 179276"/>
                        <a:gd name="connsiteX0" fmla="*/ 0 w 424647"/>
                        <a:gd name="connsiteY0" fmla="*/ 67437 h 179276"/>
                        <a:gd name="connsiteX1" fmla="*/ 67437 w 424647"/>
                        <a:gd name="connsiteY1" fmla="*/ 0 h 179276"/>
                        <a:gd name="connsiteX2" fmla="*/ 357210 w 424647"/>
                        <a:gd name="connsiteY2" fmla="*/ 0 h 179276"/>
                        <a:gd name="connsiteX3" fmla="*/ 424647 w 424647"/>
                        <a:gd name="connsiteY3" fmla="*/ 67437 h 179276"/>
                        <a:gd name="connsiteX4" fmla="*/ 424647 w 424647"/>
                        <a:gd name="connsiteY4" fmla="*/ 109907 h 179276"/>
                        <a:gd name="connsiteX5" fmla="*/ 357210 w 424647"/>
                        <a:gd name="connsiteY5" fmla="*/ 177344 h 179276"/>
                        <a:gd name="connsiteX6" fmla="*/ 272364 w 424647"/>
                        <a:gd name="connsiteY6" fmla="*/ 179276 h 179276"/>
                        <a:gd name="connsiteX7" fmla="*/ 199861 w 424647"/>
                        <a:gd name="connsiteY7" fmla="*/ 178712 h 179276"/>
                        <a:gd name="connsiteX8" fmla="*/ 137586 w 424647"/>
                        <a:gd name="connsiteY8" fmla="*/ 179276 h 179276"/>
                        <a:gd name="connsiteX9" fmla="*/ 67437 w 424647"/>
                        <a:gd name="connsiteY9" fmla="*/ 177344 h 179276"/>
                        <a:gd name="connsiteX10" fmla="*/ 0 w 424647"/>
                        <a:gd name="connsiteY10" fmla="*/ 109907 h 179276"/>
                        <a:gd name="connsiteX11" fmla="*/ 0 w 424647"/>
                        <a:gd name="connsiteY11" fmla="*/ 67437 h 179276"/>
                        <a:gd name="connsiteX0" fmla="*/ 0 w 424647"/>
                        <a:gd name="connsiteY0" fmla="*/ 71619 h 183458"/>
                        <a:gd name="connsiteX1" fmla="*/ 67437 w 424647"/>
                        <a:gd name="connsiteY1" fmla="*/ 4182 h 183458"/>
                        <a:gd name="connsiteX2" fmla="*/ 209592 w 424647"/>
                        <a:gd name="connsiteY2" fmla="*/ 0 h 183458"/>
                        <a:gd name="connsiteX3" fmla="*/ 357210 w 424647"/>
                        <a:gd name="connsiteY3" fmla="*/ 4182 h 183458"/>
                        <a:gd name="connsiteX4" fmla="*/ 424647 w 424647"/>
                        <a:gd name="connsiteY4" fmla="*/ 71619 h 183458"/>
                        <a:gd name="connsiteX5" fmla="*/ 424647 w 424647"/>
                        <a:gd name="connsiteY5" fmla="*/ 114089 h 183458"/>
                        <a:gd name="connsiteX6" fmla="*/ 357210 w 424647"/>
                        <a:gd name="connsiteY6" fmla="*/ 181526 h 183458"/>
                        <a:gd name="connsiteX7" fmla="*/ 272364 w 424647"/>
                        <a:gd name="connsiteY7" fmla="*/ 183458 h 183458"/>
                        <a:gd name="connsiteX8" fmla="*/ 199861 w 424647"/>
                        <a:gd name="connsiteY8" fmla="*/ 182894 h 183458"/>
                        <a:gd name="connsiteX9" fmla="*/ 137586 w 424647"/>
                        <a:gd name="connsiteY9" fmla="*/ 183458 h 183458"/>
                        <a:gd name="connsiteX10" fmla="*/ 67437 w 424647"/>
                        <a:gd name="connsiteY10" fmla="*/ 181526 h 183458"/>
                        <a:gd name="connsiteX11" fmla="*/ 0 w 424647"/>
                        <a:gd name="connsiteY11" fmla="*/ 114089 h 183458"/>
                        <a:gd name="connsiteX12" fmla="*/ 0 w 424647"/>
                        <a:gd name="connsiteY12" fmla="*/ 71619 h 183458"/>
                        <a:gd name="connsiteX0" fmla="*/ 0 w 424647"/>
                        <a:gd name="connsiteY0" fmla="*/ 71619 h 183458"/>
                        <a:gd name="connsiteX1" fmla="*/ 67437 w 424647"/>
                        <a:gd name="connsiteY1" fmla="*/ 4182 h 183458"/>
                        <a:gd name="connsiteX2" fmla="*/ 209592 w 424647"/>
                        <a:gd name="connsiteY2" fmla="*/ 0 h 183458"/>
                        <a:gd name="connsiteX3" fmla="*/ 357210 w 424647"/>
                        <a:gd name="connsiteY3" fmla="*/ 4182 h 183458"/>
                        <a:gd name="connsiteX4" fmla="*/ 424647 w 424647"/>
                        <a:gd name="connsiteY4" fmla="*/ 71619 h 183458"/>
                        <a:gd name="connsiteX5" fmla="*/ 424647 w 424647"/>
                        <a:gd name="connsiteY5" fmla="*/ 114089 h 183458"/>
                        <a:gd name="connsiteX6" fmla="*/ 357210 w 424647"/>
                        <a:gd name="connsiteY6" fmla="*/ 181526 h 183458"/>
                        <a:gd name="connsiteX7" fmla="*/ 272364 w 424647"/>
                        <a:gd name="connsiteY7" fmla="*/ 183458 h 183458"/>
                        <a:gd name="connsiteX8" fmla="*/ 211495 w 424647"/>
                        <a:gd name="connsiteY8" fmla="*/ 182894 h 183458"/>
                        <a:gd name="connsiteX9" fmla="*/ 137586 w 424647"/>
                        <a:gd name="connsiteY9" fmla="*/ 183458 h 183458"/>
                        <a:gd name="connsiteX10" fmla="*/ 67437 w 424647"/>
                        <a:gd name="connsiteY10" fmla="*/ 181526 h 183458"/>
                        <a:gd name="connsiteX11" fmla="*/ 0 w 424647"/>
                        <a:gd name="connsiteY11" fmla="*/ 114089 h 183458"/>
                        <a:gd name="connsiteX12" fmla="*/ 0 w 424647"/>
                        <a:gd name="connsiteY12" fmla="*/ 71619 h 183458"/>
                        <a:gd name="connsiteX0" fmla="*/ 0 w 424647"/>
                        <a:gd name="connsiteY0" fmla="*/ 71619 h 183458"/>
                        <a:gd name="connsiteX1" fmla="*/ 67437 w 424647"/>
                        <a:gd name="connsiteY1" fmla="*/ 4182 h 183458"/>
                        <a:gd name="connsiteX2" fmla="*/ 129497 w 424647"/>
                        <a:gd name="connsiteY2" fmla="*/ 1941 h 183458"/>
                        <a:gd name="connsiteX3" fmla="*/ 209592 w 424647"/>
                        <a:gd name="connsiteY3" fmla="*/ 0 h 183458"/>
                        <a:gd name="connsiteX4" fmla="*/ 357210 w 424647"/>
                        <a:gd name="connsiteY4" fmla="*/ 4182 h 183458"/>
                        <a:gd name="connsiteX5" fmla="*/ 424647 w 424647"/>
                        <a:gd name="connsiteY5" fmla="*/ 71619 h 183458"/>
                        <a:gd name="connsiteX6" fmla="*/ 424647 w 424647"/>
                        <a:gd name="connsiteY6" fmla="*/ 114089 h 183458"/>
                        <a:gd name="connsiteX7" fmla="*/ 357210 w 424647"/>
                        <a:gd name="connsiteY7" fmla="*/ 181526 h 183458"/>
                        <a:gd name="connsiteX8" fmla="*/ 272364 w 424647"/>
                        <a:gd name="connsiteY8" fmla="*/ 183458 h 183458"/>
                        <a:gd name="connsiteX9" fmla="*/ 211495 w 424647"/>
                        <a:gd name="connsiteY9" fmla="*/ 182894 h 183458"/>
                        <a:gd name="connsiteX10" fmla="*/ 137586 w 424647"/>
                        <a:gd name="connsiteY10" fmla="*/ 183458 h 183458"/>
                        <a:gd name="connsiteX11" fmla="*/ 67437 w 424647"/>
                        <a:gd name="connsiteY11" fmla="*/ 181526 h 183458"/>
                        <a:gd name="connsiteX12" fmla="*/ 0 w 424647"/>
                        <a:gd name="connsiteY12" fmla="*/ 114089 h 183458"/>
                        <a:gd name="connsiteX13" fmla="*/ 0 w 424647"/>
                        <a:gd name="connsiteY13" fmla="*/ 71619 h 183458"/>
                        <a:gd name="connsiteX0" fmla="*/ 0 w 424647"/>
                        <a:gd name="connsiteY0" fmla="*/ 71619 h 183458"/>
                        <a:gd name="connsiteX1" fmla="*/ 67437 w 424647"/>
                        <a:gd name="connsiteY1" fmla="*/ 4182 h 183458"/>
                        <a:gd name="connsiteX2" fmla="*/ 129497 w 424647"/>
                        <a:gd name="connsiteY2" fmla="*/ 1941 h 183458"/>
                        <a:gd name="connsiteX3" fmla="*/ 209592 w 424647"/>
                        <a:gd name="connsiteY3" fmla="*/ 0 h 183458"/>
                        <a:gd name="connsiteX4" fmla="*/ 277833 w 424647"/>
                        <a:gd name="connsiteY4" fmla="*/ 1941 h 183458"/>
                        <a:gd name="connsiteX5" fmla="*/ 357210 w 424647"/>
                        <a:gd name="connsiteY5" fmla="*/ 4182 h 183458"/>
                        <a:gd name="connsiteX6" fmla="*/ 424647 w 424647"/>
                        <a:gd name="connsiteY6" fmla="*/ 71619 h 183458"/>
                        <a:gd name="connsiteX7" fmla="*/ 424647 w 424647"/>
                        <a:gd name="connsiteY7" fmla="*/ 114089 h 183458"/>
                        <a:gd name="connsiteX8" fmla="*/ 357210 w 424647"/>
                        <a:gd name="connsiteY8" fmla="*/ 181526 h 183458"/>
                        <a:gd name="connsiteX9" fmla="*/ 272364 w 424647"/>
                        <a:gd name="connsiteY9" fmla="*/ 183458 h 183458"/>
                        <a:gd name="connsiteX10" fmla="*/ 211495 w 424647"/>
                        <a:gd name="connsiteY10" fmla="*/ 182894 h 183458"/>
                        <a:gd name="connsiteX11" fmla="*/ 137586 w 424647"/>
                        <a:gd name="connsiteY11" fmla="*/ 183458 h 183458"/>
                        <a:gd name="connsiteX12" fmla="*/ 67437 w 424647"/>
                        <a:gd name="connsiteY12" fmla="*/ 181526 h 183458"/>
                        <a:gd name="connsiteX13" fmla="*/ 0 w 424647"/>
                        <a:gd name="connsiteY13" fmla="*/ 114089 h 183458"/>
                        <a:gd name="connsiteX14" fmla="*/ 0 w 424647"/>
                        <a:gd name="connsiteY14" fmla="*/ 71619 h 18345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</a:cxnLst>
                      <a:rect l="l" t="t" r="r" b="b"/>
                      <a:pathLst>
                        <a:path w="424647" h="183458">
                          <a:moveTo>
                            <a:pt x="0" y="71619"/>
                          </a:moveTo>
                          <a:cubicBezTo>
                            <a:pt x="0" y="34375"/>
                            <a:pt x="30193" y="4182"/>
                            <a:pt x="67437" y="4182"/>
                          </a:cubicBezTo>
                          <a:lnTo>
                            <a:pt x="129497" y="1941"/>
                          </a:lnTo>
                          <a:lnTo>
                            <a:pt x="209592" y="0"/>
                          </a:lnTo>
                          <a:lnTo>
                            <a:pt x="277833" y="1941"/>
                          </a:lnTo>
                          <a:lnTo>
                            <a:pt x="357210" y="4182"/>
                          </a:lnTo>
                          <a:cubicBezTo>
                            <a:pt x="394454" y="4182"/>
                            <a:pt x="424647" y="34375"/>
                            <a:pt x="424647" y="71619"/>
                          </a:cubicBezTo>
                          <a:lnTo>
                            <a:pt x="424647" y="114089"/>
                          </a:lnTo>
                          <a:cubicBezTo>
                            <a:pt x="424647" y="151333"/>
                            <a:pt x="394454" y="181526"/>
                            <a:pt x="357210" y="181526"/>
                          </a:cubicBezTo>
                          <a:lnTo>
                            <a:pt x="272364" y="183458"/>
                          </a:lnTo>
                          <a:lnTo>
                            <a:pt x="211495" y="182894"/>
                          </a:lnTo>
                          <a:lnTo>
                            <a:pt x="137586" y="183458"/>
                          </a:lnTo>
                          <a:lnTo>
                            <a:pt x="67437" y="181526"/>
                          </a:lnTo>
                          <a:cubicBezTo>
                            <a:pt x="30193" y="181526"/>
                            <a:pt x="0" y="151333"/>
                            <a:pt x="0" y="114089"/>
                          </a:cubicBezTo>
                          <a:lnTo>
                            <a:pt x="0" y="71619"/>
                          </a:lnTo>
                          <a:close/>
                        </a:path>
                      </a:pathLst>
                    </a:custGeom>
                    <a:blipFill>
                      <a:blip r:embed="rId28"/>
                      <a:stretch>
                        <a:fillRect l="-2857" r="-5714"/>
                      </a:stretch>
                    </a:blipFill>
                    <a:ln w="19050">
                      <a:noFill/>
                    </a:ln>
                  </p:spPr>
                  <p:txBody>
                    <a:bodyPr/>
                    <a:lstStyle/>
                    <a:p>
                      <a:r>
                        <a:rPr lang="en-NZ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147" name="Straight Arrow Connector 146">
                  <a:extLst>
                    <a:ext uri="{FF2B5EF4-FFF2-40B4-BE49-F238E27FC236}">
                      <a16:creationId xmlns:a16="http://schemas.microsoft.com/office/drawing/2014/main" id="{19632C35-B471-AAA9-7157-7B248417889D}"/>
                    </a:ext>
                  </a:extLst>
                </p:cNvPr>
                <p:cNvCxnSpPr>
                  <a:cxnSpLocks noChangeAspect="1"/>
                </p:cNvCxnSpPr>
                <p:nvPr/>
              </p:nvCxnSpPr>
              <p:spPr>
                <a:xfrm flipH="1">
                  <a:off x="10211107" y="4512788"/>
                  <a:ext cx="612000" cy="0"/>
                </a:xfrm>
                <a:prstGeom prst="straightConnector1">
                  <a:avLst/>
                </a:prstGeom>
                <a:ln w="12700">
                  <a:solidFill>
                    <a:schemeClr val="accent1"/>
                  </a:solidFill>
                  <a:headEnd type="none" w="sm" len="sm"/>
                  <a:tailEnd type="stealth" w="sm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3" name="Group 192">
                <a:extLst>
                  <a:ext uri="{FF2B5EF4-FFF2-40B4-BE49-F238E27FC236}">
                    <a16:creationId xmlns:a16="http://schemas.microsoft.com/office/drawing/2014/main" id="{C4787892-E757-4897-0E01-F746D66E572E}"/>
                  </a:ext>
                </a:extLst>
              </p:cNvPr>
              <p:cNvGrpSpPr/>
              <p:nvPr/>
            </p:nvGrpSpPr>
            <p:grpSpPr>
              <a:xfrm>
                <a:off x="9783321" y="1897403"/>
                <a:ext cx="1102466" cy="1498590"/>
                <a:chOff x="9783321" y="1897403"/>
                <a:chExt cx="1102466" cy="1498590"/>
              </a:xfrm>
            </p:grpSpPr>
            <p:cxnSp>
              <p:nvCxnSpPr>
                <p:cNvPr id="133" name="Straight Arrow Connector 132">
                  <a:extLst>
                    <a:ext uri="{FF2B5EF4-FFF2-40B4-BE49-F238E27FC236}">
                      <a16:creationId xmlns:a16="http://schemas.microsoft.com/office/drawing/2014/main" id="{1009EFD1-1C24-39E0-0B64-E277B7E96568}"/>
                    </a:ext>
                  </a:extLst>
                </p:cNvPr>
                <p:cNvCxnSpPr>
                  <a:cxnSpLocks noChangeAspect="1"/>
                </p:cNvCxnSpPr>
                <p:nvPr/>
              </p:nvCxnSpPr>
              <p:spPr>
                <a:xfrm>
                  <a:off x="10086859" y="3211923"/>
                  <a:ext cx="378000" cy="0"/>
                </a:xfrm>
                <a:prstGeom prst="straightConnector1">
                  <a:avLst/>
                </a:prstGeom>
                <a:ln w="12700">
                  <a:solidFill>
                    <a:schemeClr val="accent1"/>
                  </a:solidFill>
                  <a:headEnd type="none" w="sm" len="sm"/>
                  <a:tailEnd type="stealth" w="sm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Arrow Connector 144">
                  <a:extLst>
                    <a:ext uri="{FF2B5EF4-FFF2-40B4-BE49-F238E27FC236}">
                      <a16:creationId xmlns:a16="http://schemas.microsoft.com/office/drawing/2014/main" id="{081985D0-C899-AF75-35E3-E64FD18AE108}"/>
                    </a:ext>
                  </a:extLst>
                </p:cNvPr>
                <p:cNvCxnSpPr>
                  <a:cxnSpLocks noChangeAspect="1"/>
                </p:cNvCxnSpPr>
                <p:nvPr/>
              </p:nvCxnSpPr>
              <p:spPr>
                <a:xfrm>
                  <a:off x="10597787" y="3334285"/>
                  <a:ext cx="288000" cy="0"/>
                </a:xfrm>
                <a:prstGeom prst="straightConnector1">
                  <a:avLst/>
                </a:prstGeom>
                <a:ln w="12700">
                  <a:solidFill>
                    <a:schemeClr val="accent1"/>
                  </a:solidFill>
                  <a:headEnd type="none" w="sm" len="sm"/>
                  <a:tailEnd type="stealth" w="sm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Arrow Connector 145">
                  <a:extLst>
                    <a:ext uri="{FF2B5EF4-FFF2-40B4-BE49-F238E27FC236}">
                      <a16:creationId xmlns:a16="http://schemas.microsoft.com/office/drawing/2014/main" id="{D0870BF8-11E1-4B05-DD48-108DE8027EAF}"/>
                    </a:ext>
                  </a:extLst>
                </p:cNvPr>
                <p:cNvCxnSpPr>
                  <a:cxnSpLocks noChangeAspect="1"/>
                </p:cNvCxnSpPr>
                <p:nvPr/>
              </p:nvCxnSpPr>
              <p:spPr>
                <a:xfrm>
                  <a:off x="10083334" y="3334285"/>
                  <a:ext cx="432000" cy="0"/>
                </a:xfrm>
                <a:prstGeom prst="straightConnector1">
                  <a:avLst/>
                </a:prstGeom>
                <a:ln w="12700">
                  <a:solidFill>
                    <a:schemeClr val="accent1"/>
                  </a:solidFill>
                  <a:headEnd type="none" w="sm" len="sm"/>
                  <a:tailEnd type="none" w="sm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78" name="Group 177">
                  <a:extLst>
                    <a:ext uri="{FF2B5EF4-FFF2-40B4-BE49-F238E27FC236}">
                      <a16:creationId xmlns:a16="http://schemas.microsoft.com/office/drawing/2014/main" id="{F0421A4D-9E7A-BE5D-0B17-B8D56142A020}"/>
                    </a:ext>
                  </a:extLst>
                </p:cNvPr>
                <p:cNvGrpSpPr/>
                <p:nvPr/>
              </p:nvGrpSpPr>
              <p:grpSpPr>
                <a:xfrm>
                  <a:off x="9783321" y="1897403"/>
                  <a:ext cx="288000" cy="1498590"/>
                  <a:chOff x="9783321" y="1897403"/>
                  <a:chExt cx="288000" cy="1498590"/>
                </a:xfrm>
              </p:grpSpPr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9" name="TextBox 18">
                        <a:extLst>
                          <a:ext uri="{FF2B5EF4-FFF2-40B4-BE49-F238E27FC236}">
                            <a16:creationId xmlns:a16="http://schemas.microsoft.com/office/drawing/2014/main" id="{E101C47F-A93F-9338-253A-4BFC9B046296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9783321" y="3143993"/>
                        <a:ext cx="288000" cy="252000"/>
                      </a:xfrm>
                      <a:prstGeom prst="roundRect">
                        <a:avLst>
                          <a:gd name="adj" fmla="val 38026"/>
                        </a:avLst>
                      </a:prstGeom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ln w="12700">
                        <a:solidFill>
                          <a:srgbClr val="FF0000"/>
                        </a:solidFill>
                      </a:ln>
                    </p:spPr>
                    <p:txBody>
                      <a:bodyPr wrap="square" lIns="0" tIns="0" rIns="0" bIns="0" rtlCol="0" anchor="ctr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NZ" sz="900" i="1" kern="120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NZ" sz="900" i="1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𝑞</m:t>
                                  </m:r>
                                </m:e>
                                <m:sub>
                                  <m:r>
                                    <a:rPr lang="en-NZ" sz="900" b="0" i="1" kern="120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𝑖</m:t>
                                  </m:r>
                                </m:sub>
                                <m:sup>
                                  <m:r>
                                    <a:rPr lang="en-NZ" sz="90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𝐺</m:t>
                                  </m:r>
                                  <m:r>
                                    <a:rPr lang="en-NZ" sz="9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𝑇𝑃</m:t>
                                  </m:r>
                                </m:sup>
                              </m:sSubSup>
                            </m:oMath>
                          </m:oMathPara>
                        </a14:m>
                        <a:endParaRPr lang="en-NZ" sz="900" dirty="0">
                          <a:solidFill>
                            <a:schemeClr val="tx1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19" name="TextBox 18">
                        <a:extLst>
                          <a:ext uri="{FF2B5EF4-FFF2-40B4-BE49-F238E27FC236}">
                            <a16:creationId xmlns:a16="http://schemas.microsoft.com/office/drawing/2014/main" id="{E101C47F-A93F-9338-253A-4BFC9B046296}"/>
                          </a:ext>
                        </a:extLst>
                      </p:cNvPr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9783321" y="3143993"/>
                        <a:ext cx="288000" cy="252000"/>
                      </a:xfrm>
                      <a:prstGeom prst="roundRect">
                        <a:avLst>
                          <a:gd name="adj" fmla="val 38026"/>
                        </a:avLst>
                      </a:prstGeom>
                      <a:blipFill>
                        <a:blip r:embed="rId29"/>
                        <a:stretch>
                          <a:fillRect l="-2041"/>
                        </a:stretch>
                      </a:blipFill>
                      <a:ln w="12700">
                        <a:solidFill>
                          <a:srgbClr val="FF0000"/>
                        </a:solidFill>
                      </a:ln>
                    </p:spPr>
                    <p:txBody>
                      <a:bodyPr/>
                      <a:lstStyle/>
                      <a:p>
                        <a:r>
                          <a:rPr lang="en-NZ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p:grpSp>
                <p:nvGrpSpPr>
                  <p:cNvPr id="123" name="Group 122">
                    <a:extLst>
                      <a:ext uri="{FF2B5EF4-FFF2-40B4-BE49-F238E27FC236}">
                        <a16:creationId xmlns:a16="http://schemas.microsoft.com/office/drawing/2014/main" id="{B8491EA8-1FF6-A999-E149-B8BAAF7E03A0}"/>
                      </a:ext>
                    </a:extLst>
                  </p:cNvPr>
                  <p:cNvGrpSpPr/>
                  <p:nvPr/>
                </p:nvGrpSpPr>
                <p:grpSpPr>
                  <a:xfrm>
                    <a:off x="9783321" y="2140504"/>
                    <a:ext cx="288000" cy="1008410"/>
                    <a:chOff x="8989302" y="2140504"/>
                    <a:chExt cx="288000" cy="1008410"/>
                  </a:xfrm>
                </p:grpSpPr>
                <p:grpSp>
                  <p:nvGrpSpPr>
                    <p:cNvPr id="124" name="Group 123">
                      <a:extLst>
                        <a:ext uri="{FF2B5EF4-FFF2-40B4-BE49-F238E27FC236}">
                          <a16:creationId xmlns:a16="http://schemas.microsoft.com/office/drawing/2014/main" id="{F1A266A6-DA1D-DAF6-1A8B-E3D6FF9D7BAF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8989302" y="2431628"/>
                      <a:ext cx="288000" cy="396000"/>
                      <a:chOff x="7184132" y="2894726"/>
                      <a:chExt cx="288000" cy="396000"/>
                    </a:xfrm>
                  </p:grpSpPr>
                  <p:cxnSp>
                    <p:nvCxnSpPr>
                      <p:cNvPr id="129" name="Straight Arrow Connector 128">
                        <a:extLst>
                          <a:ext uri="{FF2B5EF4-FFF2-40B4-BE49-F238E27FC236}">
                            <a16:creationId xmlns:a16="http://schemas.microsoft.com/office/drawing/2014/main" id="{6CF07538-FFAC-EC21-AC2F-1F152E59561E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>
                        <a:off x="7328328" y="2894726"/>
                        <a:ext cx="0" cy="396000"/>
                      </a:xfrm>
                      <a:prstGeom prst="straightConnector1">
                        <a:avLst/>
                      </a:prstGeom>
                      <a:ln w="12700">
                        <a:solidFill>
                          <a:srgbClr val="0070C0"/>
                        </a:solidFill>
                        <a:headEnd w="sm" len="sm"/>
                        <a:tailEnd type="stealth" w="sm" len="med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mc:AlternateContent xmlns:mc="http://schemas.openxmlformats.org/markup-compatibility/2006" xmlns:a14="http://schemas.microsoft.com/office/drawing/2010/main">
                    <mc:Choice Requires="a14">
                      <p:sp>
                        <p:nvSpPr>
                          <p:cNvPr id="130" name="Rectangle: Rounded Corners 129">
                            <a:extLst>
                              <a:ext uri="{FF2B5EF4-FFF2-40B4-BE49-F238E27FC236}">
                                <a16:creationId xmlns:a16="http://schemas.microsoft.com/office/drawing/2014/main" id="{1D35EF37-D9AF-6F98-7BAB-6344B6E17A35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7184132" y="3002530"/>
                            <a:ext cx="288000" cy="180000"/>
                          </a:xfrm>
                          <a:prstGeom prst="roundRect">
                            <a:avLst>
                              <a:gd name="adj" fmla="val 22549"/>
                            </a:avLst>
                          </a:prstGeom>
                          <a:gradFill flip="none" rotWithShape="1">
                            <a:gsLst>
                              <a:gs pos="53900">
                                <a:schemeClr val="bg1"/>
                              </a:gs>
                              <a:gs pos="11000">
                                <a:srgbClr val="FFCC66"/>
                              </a:gs>
                              <a:gs pos="89000">
                                <a:srgbClr val="FFCC66"/>
                              </a:gs>
                            </a:gsLst>
                            <a:lin ang="0" scaled="1"/>
                            <a:tileRect/>
                          </a:gradFill>
                        </p:spPr>
                        <p:style>
                          <a:lnRef idx="2">
                            <a:schemeClr val="accent1">
                              <a:shade val="15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14:m>
                              <m:oMathPara xmlns:m="http://schemas.openxmlformats.org/officeDocument/2006/math">
                                <m:oMathParaPr>
                                  <m:jc m:val="center"/>
                                </m:oMathParaPr>
                                <m:oMath xmlns:m="http://schemas.openxmlformats.org/officeDocument/2006/math">
                                  <m:sSubSup>
                                    <m:sSubSupPr>
                                      <m:ctrlPr>
                                        <a:rPr lang="en-NZ" sz="900" i="1" kern="1200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NZ" sz="900" i="1" kern="120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𝑅𝑒</m:t>
                                      </m:r>
                                    </m:e>
                                    <m:sub>
                                      <m:r>
                                        <a:rPr lang="en-NZ" sz="900" b="0" i="1" kern="1200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𝑚</m:t>
                                      </m:r>
                                    </m:sub>
                                    <m:sup>
                                      <m:r>
                                        <a:rPr lang="en-NZ" sz="900" b="0" i="1" kern="1200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9</m:t>
                                      </m:r>
                                    </m:sup>
                                  </m:sSubSup>
                                </m:oMath>
                              </m:oMathPara>
                            </a14:m>
                            <a:endParaRPr lang="en-NZ" sz="900" b="1" dirty="0">
                              <a:solidFill>
                                <a:schemeClr val="accent4">
                                  <a:lumMod val="50000"/>
                                </a:schemeClr>
                              </a:solidFill>
                            </a:endParaRPr>
                          </a:p>
                        </p:txBody>
                      </p:sp>
                    </mc:Choice>
                    <mc:Fallback xmlns="">
                      <p:sp>
                        <p:nvSpPr>
                          <p:cNvPr id="130" name="Rectangle: Rounded Corners 129">
                            <a:extLst>
                              <a:ext uri="{FF2B5EF4-FFF2-40B4-BE49-F238E27FC236}">
                                <a16:creationId xmlns:a16="http://schemas.microsoft.com/office/drawing/2014/main" id="{1D35EF37-D9AF-6F98-7BAB-6344B6E17A35}"/>
                              </a:ext>
                            </a:extLst>
                          </p:cNvPr>
                          <p:cNvSpPr>
                            <a:spLocks noRot="1" noChangeAspect="1" noMove="1" noResize="1" noEditPoints="1" noAdjustHandles="1" noChangeArrowheads="1" noChangeShapeType="1" noTextEdit="1"/>
                          </p:cNvSpPr>
                          <p:nvPr/>
                        </p:nvSpPr>
                        <p:spPr>
                          <a:xfrm>
                            <a:off x="7184132" y="3002530"/>
                            <a:ext cx="288000" cy="180000"/>
                          </a:xfrm>
                          <a:prstGeom prst="roundRect">
                            <a:avLst>
                              <a:gd name="adj" fmla="val 22549"/>
                            </a:avLst>
                          </a:prstGeom>
                          <a:blipFill>
                            <a:blip r:embed="rId30"/>
                            <a:stretch>
                              <a:fillRect l="-4082"/>
                            </a:stretch>
                          </a:blipFill>
                        </p:spPr>
                        <p:txBody>
                          <a:bodyPr/>
                          <a:lstStyle/>
                          <a:p>
                            <a:r>
                              <a:rPr lang="en-NZ">
                                <a:noFill/>
                              </a:rPr>
                              <a:t> </a:t>
                            </a:r>
                          </a:p>
                        </p:txBody>
                      </p:sp>
                    </mc:Fallback>
                  </mc:AlternateContent>
                </p:grp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25" name="TextBox 124">
                          <a:extLst>
                            <a:ext uri="{FF2B5EF4-FFF2-40B4-BE49-F238E27FC236}">
                              <a16:creationId xmlns:a16="http://schemas.microsoft.com/office/drawing/2014/main" id="{65A4674F-91FE-1FDB-0209-DE6A65D8D7E1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9025498" y="2274055"/>
                          <a:ext cx="216000" cy="180000"/>
                        </a:xfrm>
                        <a:custGeom>
                          <a:avLst/>
                          <a:gdLst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67437 w 424647"/>
                            <a:gd name="connsiteY6" fmla="*/ 177344 h 177344"/>
                            <a:gd name="connsiteX7" fmla="*/ 0 w 424647"/>
                            <a:gd name="connsiteY7" fmla="*/ 109907 h 177344"/>
                            <a:gd name="connsiteX8" fmla="*/ 0 w 424647"/>
                            <a:gd name="connsiteY8" fmla="*/ 67437 h 177344"/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137586 w 424647"/>
                            <a:gd name="connsiteY6" fmla="*/ 174513 h 177344"/>
                            <a:gd name="connsiteX7" fmla="*/ 67437 w 424647"/>
                            <a:gd name="connsiteY7" fmla="*/ 177344 h 177344"/>
                            <a:gd name="connsiteX8" fmla="*/ 0 w 424647"/>
                            <a:gd name="connsiteY8" fmla="*/ 109907 h 177344"/>
                            <a:gd name="connsiteX9" fmla="*/ 0 w 424647"/>
                            <a:gd name="connsiteY9" fmla="*/ 67437 h 177344"/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274746 w 424647"/>
                            <a:gd name="connsiteY6" fmla="*/ 174513 h 177344"/>
                            <a:gd name="connsiteX7" fmla="*/ 137586 w 424647"/>
                            <a:gd name="connsiteY7" fmla="*/ 174513 h 177344"/>
                            <a:gd name="connsiteX8" fmla="*/ 67437 w 424647"/>
                            <a:gd name="connsiteY8" fmla="*/ 177344 h 177344"/>
                            <a:gd name="connsiteX9" fmla="*/ 0 w 424647"/>
                            <a:gd name="connsiteY9" fmla="*/ 109907 h 177344"/>
                            <a:gd name="connsiteX10" fmla="*/ 0 w 424647"/>
                            <a:gd name="connsiteY10" fmla="*/ 67437 h 177344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4746 w 424647"/>
                            <a:gd name="connsiteY6" fmla="*/ 174513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99861 w 424647"/>
                            <a:gd name="connsiteY7" fmla="*/ 178712 h 179276"/>
                            <a:gd name="connsiteX8" fmla="*/ 137586 w 424647"/>
                            <a:gd name="connsiteY8" fmla="*/ 179276 h 179276"/>
                            <a:gd name="connsiteX9" fmla="*/ 67437 w 424647"/>
                            <a:gd name="connsiteY9" fmla="*/ 177344 h 179276"/>
                            <a:gd name="connsiteX10" fmla="*/ 0 w 424647"/>
                            <a:gd name="connsiteY10" fmla="*/ 109907 h 179276"/>
                            <a:gd name="connsiteX11" fmla="*/ 0 w 424647"/>
                            <a:gd name="connsiteY11" fmla="*/ 67437 h 179276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209592 w 424647"/>
                            <a:gd name="connsiteY2" fmla="*/ 0 h 183458"/>
                            <a:gd name="connsiteX3" fmla="*/ 357210 w 424647"/>
                            <a:gd name="connsiteY3" fmla="*/ 4182 h 183458"/>
                            <a:gd name="connsiteX4" fmla="*/ 424647 w 424647"/>
                            <a:gd name="connsiteY4" fmla="*/ 71619 h 183458"/>
                            <a:gd name="connsiteX5" fmla="*/ 424647 w 424647"/>
                            <a:gd name="connsiteY5" fmla="*/ 114089 h 183458"/>
                            <a:gd name="connsiteX6" fmla="*/ 357210 w 424647"/>
                            <a:gd name="connsiteY6" fmla="*/ 181526 h 183458"/>
                            <a:gd name="connsiteX7" fmla="*/ 272364 w 424647"/>
                            <a:gd name="connsiteY7" fmla="*/ 183458 h 183458"/>
                            <a:gd name="connsiteX8" fmla="*/ 199861 w 424647"/>
                            <a:gd name="connsiteY8" fmla="*/ 182894 h 183458"/>
                            <a:gd name="connsiteX9" fmla="*/ 137586 w 424647"/>
                            <a:gd name="connsiteY9" fmla="*/ 183458 h 183458"/>
                            <a:gd name="connsiteX10" fmla="*/ 67437 w 424647"/>
                            <a:gd name="connsiteY10" fmla="*/ 181526 h 183458"/>
                            <a:gd name="connsiteX11" fmla="*/ 0 w 424647"/>
                            <a:gd name="connsiteY11" fmla="*/ 114089 h 183458"/>
                            <a:gd name="connsiteX12" fmla="*/ 0 w 424647"/>
                            <a:gd name="connsiteY12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209592 w 424647"/>
                            <a:gd name="connsiteY2" fmla="*/ 0 h 183458"/>
                            <a:gd name="connsiteX3" fmla="*/ 357210 w 424647"/>
                            <a:gd name="connsiteY3" fmla="*/ 4182 h 183458"/>
                            <a:gd name="connsiteX4" fmla="*/ 424647 w 424647"/>
                            <a:gd name="connsiteY4" fmla="*/ 71619 h 183458"/>
                            <a:gd name="connsiteX5" fmla="*/ 424647 w 424647"/>
                            <a:gd name="connsiteY5" fmla="*/ 114089 h 183458"/>
                            <a:gd name="connsiteX6" fmla="*/ 357210 w 424647"/>
                            <a:gd name="connsiteY6" fmla="*/ 181526 h 183458"/>
                            <a:gd name="connsiteX7" fmla="*/ 272364 w 424647"/>
                            <a:gd name="connsiteY7" fmla="*/ 183458 h 183458"/>
                            <a:gd name="connsiteX8" fmla="*/ 211495 w 424647"/>
                            <a:gd name="connsiteY8" fmla="*/ 182894 h 183458"/>
                            <a:gd name="connsiteX9" fmla="*/ 137586 w 424647"/>
                            <a:gd name="connsiteY9" fmla="*/ 183458 h 183458"/>
                            <a:gd name="connsiteX10" fmla="*/ 67437 w 424647"/>
                            <a:gd name="connsiteY10" fmla="*/ 181526 h 183458"/>
                            <a:gd name="connsiteX11" fmla="*/ 0 w 424647"/>
                            <a:gd name="connsiteY11" fmla="*/ 114089 h 183458"/>
                            <a:gd name="connsiteX12" fmla="*/ 0 w 424647"/>
                            <a:gd name="connsiteY12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129497 w 424647"/>
                            <a:gd name="connsiteY2" fmla="*/ 1941 h 183458"/>
                            <a:gd name="connsiteX3" fmla="*/ 209592 w 424647"/>
                            <a:gd name="connsiteY3" fmla="*/ 0 h 183458"/>
                            <a:gd name="connsiteX4" fmla="*/ 357210 w 424647"/>
                            <a:gd name="connsiteY4" fmla="*/ 4182 h 183458"/>
                            <a:gd name="connsiteX5" fmla="*/ 424647 w 424647"/>
                            <a:gd name="connsiteY5" fmla="*/ 71619 h 183458"/>
                            <a:gd name="connsiteX6" fmla="*/ 424647 w 424647"/>
                            <a:gd name="connsiteY6" fmla="*/ 114089 h 183458"/>
                            <a:gd name="connsiteX7" fmla="*/ 357210 w 424647"/>
                            <a:gd name="connsiteY7" fmla="*/ 181526 h 183458"/>
                            <a:gd name="connsiteX8" fmla="*/ 272364 w 424647"/>
                            <a:gd name="connsiteY8" fmla="*/ 183458 h 183458"/>
                            <a:gd name="connsiteX9" fmla="*/ 211495 w 424647"/>
                            <a:gd name="connsiteY9" fmla="*/ 182894 h 183458"/>
                            <a:gd name="connsiteX10" fmla="*/ 137586 w 424647"/>
                            <a:gd name="connsiteY10" fmla="*/ 183458 h 183458"/>
                            <a:gd name="connsiteX11" fmla="*/ 67437 w 424647"/>
                            <a:gd name="connsiteY11" fmla="*/ 181526 h 183458"/>
                            <a:gd name="connsiteX12" fmla="*/ 0 w 424647"/>
                            <a:gd name="connsiteY12" fmla="*/ 114089 h 183458"/>
                            <a:gd name="connsiteX13" fmla="*/ 0 w 424647"/>
                            <a:gd name="connsiteY13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129497 w 424647"/>
                            <a:gd name="connsiteY2" fmla="*/ 1941 h 183458"/>
                            <a:gd name="connsiteX3" fmla="*/ 209592 w 424647"/>
                            <a:gd name="connsiteY3" fmla="*/ 0 h 183458"/>
                            <a:gd name="connsiteX4" fmla="*/ 277833 w 424647"/>
                            <a:gd name="connsiteY4" fmla="*/ 1941 h 183458"/>
                            <a:gd name="connsiteX5" fmla="*/ 357210 w 424647"/>
                            <a:gd name="connsiteY5" fmla="*/ 4182 h 183458"/>
                            <a:gd name="connsiteX6" fmla="*/ 424647 w 424647"/>
                            <a:gd name="connsiteY6" fmla="*/ 71619 h 183458"/>
                            <a:gd name="connsiteX7" fmla="*/ 424647 w 424647"/>
                            <a:gd name="connsiteY7" fmla="*/ 114089 h 183458"/>
                            <a:gd name="connsiteX8" fmla="*/ 357210 w 424647"/>
                            <a:gd name="connsiteY8" fmla="*/ 181526 h 183458"/>
                            <a:gd name="connsiteX9" fmla="*/ 272364 w 424647"/>
                            <a:gd name="connsiteY9" fmla="*/ 183458 h 183458"/>
                            <a:gd name="connsiteX10" fmla="*/ 211495 w 424647"/>
                            <a:gd name="connsiteY10" fmla="*/ 182894 h 183458"/>
                            <a:gd name="connsiteX11" fmla="*/ 137586 w 424647"/>
                            <a:gd name="connsiteY11" fmla="*/ 183458 h 183458"/>
                            <a:gd name="connsiteX12" fmla="*/ 67437 w 424647"/>
                            <a:gd name="connsiteY12" fmla="*/ 181526 h 183458"/>
                            <a:gd name="connsiteX13" fmla="*/ 0 w 424647"/>
                            <a:gd name="connsiteY13" fmla="*/ 114089 h 183458"/>
                            <a:gd name="connsiteX14" fmla="*/ 0 w 424647"/>
                            <a:gd name="connsiteY14" fmla="*/ 71619 h 183458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  <a:cxn ang="0">
                              <a:pos x="connsiteX11" y="connsiteY11"/>
                            </a:cxn>
                            <a:cxn ang="0">
                              <a:pos x="connsiteX12" y="connsiteY12"/>
                            </a:cxn>
                            <a:cxn ang="0">
                              <a:pos x="connsiteX13" y="connsiteY13"/>
                            </a:cxn>
                            <a:cxn ang="0">
                              <a:pos x="connsiteX14" y="connsiteY14"/>
                            </a:cxn>
                          </a:cxnLst>
                          <a:rect l="l" t="t" r="r" b="b"/>
                          <a:pathLst>
                            <a:path w="424647" h="183458">
                              <a:moveTo>
                                <a:pt x="0" y="71619"/>
                              </a:moveTo>
                              <a:cubicBezTo>
                                <a:pt x="0" y="34375"/>
                                <a:pt x="30193" y="4182"/>
                                <a:pt x="67437" y="4182"/>
                              </a:cubicBezTo>
                              <a:lnTo>
                                <a:pt x="129497" y="1941"/>
                              </a:lnTo>
                              <a:lnTo>
                                <a:pt x="209592" y="0"/>
                              </a:lnTo>
                              <a:lnTo>
                                <a:pt x="277833" y="1941"/>
                              </a:lnTo>
                              <a:lnTo>
                                <a:pt x="357210" y="4182"/>
                              </a:lnTo>
                              <a:cubicBezTo>
                                <a:pt x="394454" y="4182"/>
                                <a:pt x="424647" y="34375"/>
                                <a:pt x="424647" y="71619"/>
                              </a:cubicBezTo>
                              <a:lnTo>
                                <a:pt x="424647" y="114089"/>
                              </a:lnTo>
                              <a:cubicBezTo>
                                <a:pt x="424647" y="151333"/>
                                <a:pt x="394454" y="181526"/>
                                <a:pt x="357210" y="181526"/>
                              </a:cubicBezTo>
                              <a:lnTo>
                                <a:pt x="272364" y="183458"/>
                              </a:lnTo>
                              <a:lnTo>
                                <a:pt x="211495" y="182894"/>
                              </a:lnTo>
                              <a:lnTo>
                                <a:pt x="137586" y="183458"/>
                              </a:lnTo>
                              <a:lnTo>
                                <a:pt x="67437" y="181526"/>
                              </a:lnTo>
                              <a:cubicBezTo>
                                <a:pt x="30193" y="181526"/>
                                <a:pt x="0" y="151333"/>
                                <a:pt x="0" y="114089"/>
                              </a:cubicBezTo>
                              <a:lnTo>
                                <a:pt x="0" y="71619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  <a:ln w="19050">
                          <a:noFill/>
                        </a:ln>
                      </p:spPr>
                      <p:txBody>
                        <a:bodyPr wrap="square" lIns="0" tIns="36000" rIns="0" bIns="36000" rtlCol="0" anchor="ctr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NZ" sz="900" i="1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NZ" sz="900" i="1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NZ" sz="900" i="1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𝑐</m:t>
                                    </m:r>
                                  </m:sub>
                                  <m:sup>
                                    <m:r>
                                      <a:rPr lang="en-NZ" sz="900" b="0" i="1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9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NZ" sz="900" dirty="0"/>
                        </a:p>
                      </p:txBody>
                    </p:sp>
                  </mc:Choice>
                  <mc:Fallback xmlns="">
                    <p:sp>
                      <p:nvSpPr>
                        <p:cNvPr id="125" name="TextBox 124">
                          <a:extLst>
                            <a:ext uri="{FF2B5EF4-FFF2-40B4-BE49-F238E27FC236}">
                              <a16:creationId xmlns:a16="http://schemas.microsoft.com/office/drawing/2014/main" id="{65A4674F-91FE-1FDB-0209-DE6A65D8D7E1}"/>
                            </a:ext>
                          </a:extLst>
                        </p:cNvPr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9025498" y="2274055"/>
                          <a:ext cx="216000" cy="180000"/>
                        </a:xfrm>
                        <a:custGeom>
                          <a:avLst/>
                          <a:gdLst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67437 w 424647"/>
                            <a:gd name="connsiteY6" fmla="*/ 177344 h 177344"/>
                            <a:gd name="connsiteX7" fmla="*/ 0 w 424647"/>
                            <a:gd name="connsiteY7" fmla="*/ 109907 h 177344"/>
                            <a:gd name="connsiteX8" fmla="*/ 0 w 424647"/>
                            <a:gd name="connsiteY8" fmla="*/ 67437 h 177344"/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137586 w 424647"/>
                            <a:gd name="connsiteY6" fmla="*/ 174513 h 177344"/>
                            <a:gd name="connsiteX7" fmla="*/ 67437 w 424647"/>
                            <a:gd name="connsiteY7" fmla="*/ 177344 h 177344"/>
                            <a:gd name="connsiteX8" fmla="*/ 0 w 424647"/>
                            <a:gd name="connsiteY8" fmla="*/ 109907 h 177344"/>
                            <a:gd name="connsiteX9" fmla="*/ 0 w 424647"/>
                            <a:gd name="connsiteY9" fmla="*/ 67437 h 177344"/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274746 w 424647"/>
                            <a:gd name="connsiteY6" fmla="*/ 174513 h 177344"/>
                            <a:gd name="connsiteX7" fmla="*/ 137586 w 424647"/>
                            <a:gd name="connsiteY7" fmla="*/ 174513 h 177344"/>
                            <a:gd name="connsiteX8" fmla="*/ 67437 w 424647"/>
                            <a:gd name="connsiteY8" fmla="*/ 177344 h 177344"/>
                            <a:gd name="connsiteX9" fmla="*/ 0 w 424647"/>
                            <a:gd name="connsiteY9" fmla="*/ 109907 h 177344"/>
                            <a:gd name="connsiteX10" fmla="*/ 0 w 424647"/>
                            <a:gd name="connsiteY10" fmla="*/ 67437 h 177344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4746 w 424647"/>
                            <a:gd name="connsiteY6" fmla="*/ 174513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99861 w 424647"/>
                            <a:gd name="connsiteY7" fmla="*/ 178712 h 179276"/>
                            <a:gd name="connsiteX8" fmla="*/ 137586 w 424647"/>
                            <a:gd name="connsiteY8" fmla="*/ 179276 h 179276"/>
                            <a:gd name="connsiteX9" fmla="*/ 67437 w 424647"/>
                            <a:gd name="connsiteY9" fmla="*/ 177344 h 179276"/>
                            <a:gd name="connsiteX10" fmla="*/ 0 w 424647"/>
                            <a:gd name="connsiteY10" fmla="*/ 109907 h 179276"/>
                            <a:gd name="connsiteX11" fmla="*/ 0 w 424647"/>
                            <a:gd name="connsiteY11" fmla="*/ 67437 h 179276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209592 w 424647"/>
                            <a:gd name="connsiteY2" fmla="*/ 0 h 183458"/>
                            <a:gd name="connsiteX3" fmla="*/ 357210 w 424647"/>
                            <a:gd name="connsiteY3" fmla="*/ 4182 h 183458"/>
                            <a:gd name="connsiteX4" fmla="*/ 424647 w 424647"/>
                            <a:gd name="connsiteY4" fmla="*/ 71619 h 183458"/>
                            <a:gd name="connsiteX5" fmla="*/ 424647 w 424647"/>
                            <a:gd name="connsiteY5" fmla="*/ 114089 h 183458"/>
                            <a:gd name="connsiteX6" fmla="*/ 357210 w 424647"/>
                            <a:gd name="connsiteY6" fmla="*/ 181526 h 183458"/>
                            <a:gd name="connsiteX7" fmla="*/ 272364 w 424647"/>
                            <a:gd name="connsiteY7" fmla="*/ 183458 h 183458"/>
                            <a:gd name="connsiteX8" fmla="*/ 199861 w 424647"/>
                            <a:gd name="connsiteY8" fmla="*/ 182894 h 183458"/>
                            <a:gd name="connsiteX9" fmla="*/ 137586 w 424647"/>
                            <a:gd name="connsiteY9" fmla="*/ 183458 h 183458"/>
                            <a:gd name="connsiteX10" fmla="*/ 67437 w 424647"/>
                            <a:gd name="connsiteY10" fmla="*/ 181526 h 183458"/>
                            <a:gd name="connsiteX11" fmla="*/ 0 w 424647"/>
                            <a:gd name="connsiteY11" fmla="*/ 114089 h 183458"/>
                            <a:gd name="connsiteX12" fmla="*/ 0 w 424647"/>
                            <a:gd name="connsiteY12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209592 w 424647"/>
                            <a:gd name="connsiteY2" fmla="*/ 0 h 183458"/>
                            <a:gd name="connsiteX3" fmla="*/ 357210 w 424647"/>
                            <a:gd name="connsiteY3" fmla="*/ 4182 h 183458"/>
                            <a:gd name="connsiteX4" fmla="*/ 424647 w 424647"/>
                            <a:gd name="connsiteY4" fmla="*/ 71619 h 183458"/>
                            <a:gd name="connsiteX5" fmla="*/ 424647 w 424647"/>
                            <a:gd name="connsiteY5" fmla="*/ 114089 h 183458"/>
                            <a:gd name="connsiteX6" fmla="*/ 357210 w 424647"/>
                            <a:gd name="connsiteY6" fmla="*/ 181526 h 183458"/>
                            <a:gd name="connsiteX7" fmla="*/ 272364 w 424647"/>
                            <a:gd name="connsiteY7" fmla="*/ 183458 h 183458"/>
                            <a:gd name="connsiteX8" fmla="*/ 211495 w 424647"/>
                            <a:gd name="connsiteY8" fmla="*/ 182894 h 183458"/>
                            <a:gd name="connsiteX9" fmla="*/ 137586 w 424647"/>
                            <a:gd name="connsiteY9" fmla="*/ 183458 h 183458"/>
                            <a:gd name="connsiteX10" fmla="*/ 67437 w 424647"/>
                            <a:gd name="connsiteY10" fmla="*/ 181526 h 183458"/>
                            <a:gd name="connsiteX11" fmla="*/ 0 w 424647"/>
                            <a:gd name="connsiteY11" fmla="*/ 114089 h 183458"/>
                            <a:gd name="connsiteX12" fmla="*/ 0 w 424647"/>
                            <a:gd name="connsiteY12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129497 w 424647"/>
                            <a:gd name="connsiteY2" fmla="*/ 1941 h 183458"/>
                            <a:gd name="connsiteX3" fmla="*/ 209592 w 424647"/>
                            <a:gd name="connsiteY3" fmla="*/ 0 h 183458"/>
                            <a:gd name="connsiteX4" fmla="*/ 357210 w 424647"/>
                            <a:gd name="connsiteY4" fmla="*/ 4182 h 183458"/>
                            <a:gd name="connsiteX5" fmla="*/ 424647 w 424647"/>
                            <a:gd name="connsiteY5" fmla="*/ 71619 h 183458"/>
                            <a:gd name="connsiteX6" fmla="*/ 424647 w 424647"/>
                            <a:gd name="connsiteY6" fmla="*/ 114089 h 183458"/>
                            <a:gd name="connsiteX7" fmla="*/ 357210 w 424647"/>
                            <a:gd name="connsiteY7" fmla="*/ 181526 h 183458"/>
                            <a:gd name="connsiteX8" fmla="*/ 272364 w 424647"/>
                            <a:gd name="connsiteY8" fmla="*/ 183458 h 183458"/>
                            <a:gd name="connsiteX9" fmla="*/ 211495 w 424647"/>
                            <a:gd name="connsiteY9" fmla="*/ 182894 h 183458"/>
                            <a:gd name="connsiteX10" fmla="*/ 137586 w 424647"/>
                            <a:gd name="connsiteY10" fmla="*/ 183458 h 183458"/>
                            <a:gd name="connsiteX11" fmla="*/ 67437 w 424647"/>
                            <a:gd name="connsiteY11" fmla="*/ 181526 h 183458"/>
                            <a:gd name="connsiteX12" fmla="*/ 0 w 424647"/>
                            <a:gd name="connsiteY12" fmla="*/ 114089 h 183458"/>
                            <a:gd name="connsiteX13" fmla="*/ 0 w 424647"/>
                            <a:gd name="connsiteY13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129497 w 424647"/>
                            <a:gd name="connsiteY2" fmla="*/ 1941 h 183458"/>
                            <a:gd name="connsiteX3" fmla="*/ 209592 w 424647"/>
                            <a:gd name="connsiteY3" fmla="*/ 0 h 183458"/>
                            <a:gd name="connsiteX4" fmla="*/ 277833 w 424647"/>
                            <a:gd name="connsiteY4" fmla="*/ 1941 h 183458"/>
                            <a:gd name="connsiteX5" fmla="*/ 357210 w 424647"/>
                            <a:gd name="connsiteY5" fmla="*/ 4182 h 183458"/>
                            <a:gd name="connsiteX6" fmla="*/ 424647 w 424647"/>
                            <a:gd name="connsiteY6" fmla="*/ 71619 h 183458"/>
                            <a:gd name="connsiteX7" fmla="*/ 424647 w 424647"/>
                            <a:gd name="connsiteY7" fmla="*/ 114089 h 183458"/>
                            <a:gd name="connsiteX8" fmla="*/ 357210 w 424647"/>
                            <a:gd name="connsiteY8" fmla="*/ 181526 h 183458"/>
                            <a:gd name="connsiteX9" fmla="*/ 272364 w 424647"/>
                            <a:gd name="connsiteY9" fmla="*/ 183458 h 183458"/>
                            <a:gd name="connsiteX10" fmla="*/ 211495 w 424647"/>
                            <a:gd name="connsiteY10" fmla="*/ 182894 h 183458"/>
                            <a:gd name="connsiteX11" fmla="*/ 137586 w 424647"/>
                            <a:gd name="connsiteY11" fmla="*/ 183458 h 183458"/>
                            <a:gd name="connsiteX12" fmla="*/ 67437 w 424647"/>
                            <a:gd name="connsiteY12" fmla="*/ 181526 h 183458"/>
                            <a:gd name="connsiteX13" fmla="*/ 0 w 424647"/>
                            <a:gd name="connsiteY13" fmla="*/ 114089 h 183458"/>
                            <a:gd name="connsiteX14" fmla="*/ 0 w 424647"/>
                            <a:gd name="connsiteY14" fmla="*/ 71619 h 183458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  <a:cxn ang="0">
                              <a:pos x="connsiteX11" y="connsiteY11"/>
                            </a:cxn>
                            <a:cxn ang="0">
                              <a:pos x="connsiteX12" y="connsiteY12"/>
                            </a:cxn>
                            <a:cxn ang="0">
                              <a:pos x="connsiteX13" y="connsiteY13"/>
                            </a:cxn>
                            <a:cxn ang="0">
                              <a:pos x="connsiteX14" y="connsiteY14"/>
                            </a:cxn>
                          </a:cxnLst>
                          <a:rect l="l" t="t" r="r" b="b"/>
                          <a:pathLst>
                            <a:path w="424647" h="183458">
                              <a:moveTo>
                                <a:pt x="0" y="71619"/>
                              </a:moveTo>
                              <a:cubicBezTo>
                                <a:pt x="0" y="34375"/>
                                <a:pt x="30193" y="4182"/>
                                <a:pt x="67437" y="4182"/>
                              </a:cubicBezTo>
                              <a:lnTo>
                                <a:pt x="129497" y="1941"/>
                              </a:lnTo>
                              <a:lnTo>
                                <a:pt x="209592" y="0"/>
                              </a:lnTo>
                              <a:lnTo>
                                <a:pt x="277833" y="1941"/>
                              </a:lnTo>
                              <a:lnTo>
                                <a:pt x="357210" y="4182"/>
                              </a:lnTo>
                              <a:cubicBezTo>
                                <a:pt x="394454" y="4182"/>
                                <a:pt x="424647" y="34375"/>
                                <a:pt x="424647" y="71619"/>
                              </a:cubicBezTo>
                              <a:lnTo>
                                <a:pt x="424647" y="114089"/>
                              </a:lnTo>
                              <a:cubicBezTo>
                                <a:pt x="424647" y="151333"/>
                                <a:pt x="394454" y="181526"/>
                                <a:pt x="357210" y="181526"/>
                              </a:cubicBezTo>
                              <a:lnTo>
                                <a:pt x="272364" y="183458"/>
                              </a:lnTo>
                              <a:lnTo>
                                <a:pt x="211495" y="182894"/>
                              </a:lnTo>
                              <a:lnTo>
                                <a:pt x="137586" y="183458"/>
                              </a:lnTo>
                              <a:lnTo>
                                <a:pt x="67437" y="181526"/>
                              </a:lnTo>
                              <a:cubicBezTo>
                                <a:pt x="30193" y="181526"/>
                                <a:pt x="0" y="151333"/>
                                <a:pt x="0" y="114089"/>
                              </a:cubicBezTo>
                              <a:lnTo>
                                <a:pt x="0" y="71619"/>
                              </a:lnTo>
                              <a:close/>
                            </a:path>
                          </a:pathLst>
                        </a:custGeom>
                        <a:blipFill>
                          <a:blip r:embed="rId31"/>
                          <a:stretch>
                            <a:fillRect/>
                          </a:stretch>
                        </a:blipFill>
                        <a:ln w="19050">
                          <a:noFill/>
                        </a:ln>
                      </p:spPr>
                      <p:txBody>
                        <a:bodyPr/>
                        <a:lstStyle/>
                        <a:p>
                          <a:r>
                            <a:rPr lang="en-NZ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26" name="TextBox 125">
                          <a:extLst>
                            <a:ext uri="{FF2B5EF4-FFF2-40B4-BE49-F238E27FC236}">
                              <a16:creationId xmlns:a16="http://schemas.microsoft.com/office/drawing/2014/main" id="{927D9AEC-09DB-4B60-1EA4-20351489A6D7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9025498" y="2832744"/>
                          <a:ext cx="216000" cy="180000"/>
                        </a:xfrm>
                        <a:custGeom>
                          <a:avLst/>
                          <a:gdLst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67437 w 424647"/>
                            <a:gd name="connsiteY6" fmla="*/ 177344 h 177344"/>
                            <a:gd name="connsiteX7" fmla="*/ 0 w 424647"/>
                            <a:gd name="connsiteY7" fmla="*/ 109907 h 177344"/>
                            <a:gd name="connsiteX8" fmla="*/ 0 w 424647"/>
                            <a:gd name="connsiteY8" fmla="*/ 67437 h 177344"/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137586 w 424647"/>
                            <a:gd name="connsiteY6" fmla="*/ 174513 h 177344"/>
                            <a:gd name="connsiteX7" fmla="*/ 67437 w 424647"/>
                            <a:gd name="connsiteY7" fmla="*/ 177344 h 177344"/>
                            <a:gd name="connsiteX8" fmla="*/ 0 w 424647"/>
                            <a:gd name="connsiteY8" fmla="*/ 109907 h 177344"/>
                            <a:gd name="connsiteX9" fmla="*/ 0 w 424647"/>
                            <a:gd name="connsiteY9" fmla="*/ 67437 h 177344"/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274746 w 424647"/>
                            <a:gd name="connsiteY6" fmla="*/ 174513 h 177344"/>
                            <a:gd name="connsiteX7" fmla="*/ 137586 w 424647"/>
                            <a:gd name="connsiteY7" fmla="*/ 174513 h 177344"/>
                            <a:gd name="connsiteX8" fmla="*/ 67437 w 424647"/>
                            <a:gd name="connsiteY8" fmla="*/ 177344 h 177344"/>
                            <a:gd name="connsiteX9" fmla="*/ 0 w 424647"/>
                            <a:gd name="connsiteY9" fmla="*/ 109907 h 177344"/>
                            <a:gd name="connsiteX10" fmla="*/ 0 w 424647"/>
                            <a:gd name="connsiteY10" fmla="*/ 67437 h 177344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4746 w 424647"/>
                            <a:gd name="connsiteY6" fmla="*/ 174513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99861 w 424647"/>
                            <a:gd name="connsiteY7" fmla="*/ 178712 h 179276"/>
                            <a:gd name="connsiteX8" fmla="*/ 137586 w 424647"/>
                            <a:gd name="connsiteY8" fmla="*/ 179276 h 179276"/>
                            <a:gd name="connsiteX9" fmla="*/ 67437 w 424647"/>
                            <a:gd name="connsiteY9" fmla="*/ 177344 h 179276"/>
                            <a:gd name="connsiteX10" fmla="*/ 0 w 424647"/>
                            <a:gd name="connsiteY10" fmla="*/ 109907 h 179276"/>
                            <a:gd name="connsiteX11" fmla="*/ 0 w 424647"/>
                            <a:gd name="connsiteY11" fmla="*/ 67437 h 179276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209592 w 424647"/>
                            <a:gd name="connsiteY2" fmla="*/ 0 h 183458"/>
                            <a:gd name="connsiteX3" fmla="*/ 357210 w 424647"/>
                            <a:gd name="connsiteY3" fmla="*/ 4182 h 183458"/>
                            <a:gd name="connsiteX4" fmla="*/ 424647 w 424647"/>
                            <a:gd name="connsiteY4" fmla="*/ 71619 h 183458"/>
                            <a:gd name="connsiteX5" fmla="*/ 424647 w 424647"/>
                            <a:gd name="connsiteY5" fmla="*/ 114089 h 183458"/>
                            <a:gd name="connsiteX6" fmla="*/ 357210 w 424647"/>
                            <a:gd name="connsiteY6" fmla="*/ 181526 h 183458"/>
                            <a:gd name="connsiteX7" fmla="*/ 272364 w 424647"/>
                            <a:gd name="connsiteY7" fmla="*/ 183458 h 183458"/>
                            <a:gd name="connsiteX8" fmla="*/ 199861 w 424647"/>
                            <a:gd name="connsiteY8" fmla="*/ 182894 h 183458"/>
                            <a:gd name="connsiteX9" fmla="*/ 137586 w 424647"/>
                            <a:gd name="connsiteY9" fmla="*/ 183458 h 183458"/>
                            <a:gd name="connsiteX10" fmla="*/ 67437 w 424647"/>
                            <a:gd name="connsiteY10" fmla="*/ 181526 h 183458"/>
                            <a:gd name="connsiteX11" fmla="*/ 0 w 424647"/>
                            <a:gd name="connsiteY11" fmla="*/ 114089 h 183458"/>
                            <a:gd name="connsiteX12" fmla="*/ 0 w 424647"/>
                            <a:gd name="connsiteY12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209592 w 424647"/>
                            <a:gd name="connsiteY2" fmla="*/ 0 h 183458"/>
                            <a:gd name="connsiteX3" fmla="*/ 357210 w 424647"/>
                            <a:gd name="connsiteY3" fmla="*/ 4182 h 183458"/>
                            <a:gd name="connsiteX4" fmla="*/ 424647 w 424647"/>
                            <a:gd name="connsiteY4" fmla="*/ 71619 h 183458"/>
                            <a:gd name="connsiteX5" fmla="*/ 424647 w 424647"/>
                            <a:gd name="connsiteY5" fmla="*/ 114089 h 183458"/>
                            <a:gd name="connsiteX6" fmla="*/ 357210 w 424647"/>
                            <a:gd name="connsiteY6" fmla="*/ 181526 h 183458"/>
                            <a:gd name="connsiteX7" fmla="*/ 272364 w 424647"/>
                            <a:gd name="connsiteY7" fmla="*/ 183458 h 183458"/>
                            <a:gd name="connsiteX8" fmla="*/ 211495 w 424647"/>
                            <a:gd name="connsiteY8" fmla="*/ 182894 h 183458"/>
                            <a:gd name="connsiteX9" fmla="*/ 137586 w 424647"/>
                            <a:gd name="connsiteY9" fmla="*/ 183458 h 183458"/>
                            <a:gd name="connsiteX10" fmla="*/ 67437 w 424647"/>
                            <a:gd name="connsiteY10" fmla="*/ 181526 h 183458"/>
                            <a:gd name="connsiteX11" fmla="*/ 0 w 424647"/>
                            <a:gd name="connsiteY11" fmla="*/ 114089 h 183458"/>
                            <a:gd name="connsiteX12" fmla="*/ 0 w 424647"/>
                            <a:gd name="connsiteY12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129497 w 424647"/>
                            <a:gd name="connsiteY2" fmla="*/ 1941 h 183458"/>
                            <a:gd name="connsiteX3" fmla="*/ 209592 w 424647"/>
                            <a:gd name="connsiteY3" fmla="*/ 0 h 183458"/>
                            <a:gd name="connsiteX4" fmla="*/ 357210 w 424647"/>
                            <a:gd name="connsiteY4" fmla="*/ 4182 h 183458"/>
                            <a:gd name="connsiteX5" fmla="*/ 424647 w 424647"/>
                            <a:gd name="connsiteY5" fmla="*/ 71619 h 183458"/>
                            <a:gd name="connsiteX6" fmla="*/ 424647 w 424647"/>
                            <a:gd name="connsiteY6" fmla="*/ 114089 h 183458"/>
                            <a:gd name="connsiteX7" fmla="*/ 357210 w 424647"/>
                            <a:gd name="connsiteY7" fmla="*/ 181526 h 183458"/>
                            <a:gd name="connsiteX8" fmla="*/ 272364 w 424647"/>
                            <a:gd name="connsiteY8" fmla="*/ 183458 h 183458"/>
                            <a:gd name="connsiteX9" fmla="*/ 211495 w 424647"/>
                            <a:gd name="connsiteY9" fmla="*/ 182894 h 183458"/>
                            <a:gd name="connsiteX10" fmla="*/ 137586 w 424647"/>
                            <a:gd name="connsiteY10" fmla="*/ 183458 h 183458"/>
                            <a:gd name="connsiteX11" fmla="*/ 67437 w 424647"/>
                            <a:gd name="connsiteY11" fmla="*/ 181526 h 183458"/>
                            <a:gd name="connsiteX12" fmla="*/ 0 w 424647"/>
                            <a:gd name="connsiteY12" fmla="*/ 114089 h 183458"/>
                            <a:gd name="connsiteX13" fmla="*/ 0 w 424647"/>
                            <a:gd name="connsiteY13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129497 w 424647"/>
                            <a:gd name="connsiteY2" fmla="*/ 1941 h 183458"/>
                            <a:gd name="connsiteX3" fmla="*/ 209592 w 424647"/>
                            <a:gd name="connsiteY3" fmla="*/ 0 h 183458"/>
                            <a:gd name="connsiteX4" fmla="*/ 277833 w 424647"/>
                            <a:gd name="connsiteY4" fmla="*/ 1941 h 183458"/>
                            <a:gd name="connsiteX5" fmla="*/ 357210 w 424647"/>
                            <a:gd name="connsiteY5" fmla="*/ 4182 h 183458"/>
                            <a:gd name="connsiteX6" fmla="*/ 424647 w 424647"/>
                            <a:gd name="connsiteY6" fmla="*/ 71619 h 183458"/>
                            <a:gd name="connsiteX7" fmla="*/ 424647 w 424647"/>
                            <a:gd name="connsiteY7" fmla="*/ 114089 h 183458"/>
                            <a:gd name="connsiteX8" fmla="*/ 357210 w 424647"/>
                            <a:gd name="connsiteY8" fmla="*/ 181526 h 183458"/>
                            <a:gd name="connsiteX9" fmla="*/ 272364 w 424647"/>
                            <a:gd name="connsiteY9" fmla="*/ 183458 h 183458"/>
                            <a:gd name="connsiteX10" fmla="*/ 211495 w 424647"/>
                            <a:gd name="connsiteY10" fmla="*/ 182894 h 183458"/>
                            <a:gd name="connsiteX11" fmla="*/ 137586 w 424647"/>
                            <a:gd name="connsiteY11" fmla="*/ 183458 h 183458"/>
                            <a:gd name="connsiteX12" fmla="*/ 67437 w 424647"/>
                            <a:gd name="connsiteY12" fmla="*/ 181526 h 183458"/>
                            <a:gd name="connsiteX13" fmla="*/ 0 w 424647"/>
                            <a:gd name="connsiteY13" fmla="*/ 114089 h 183458"/>
                            <a:gd name="connsiteX14" fmla="*/ 0 w 424647"/>
                            <a:gd name="connsiteY14" fmla="*/ 71619 h 183458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  <a:cxn ang="0">
                              <a:pos x="connsiteX11" y="connsiteY11"/>
                            </a:cxn>
                            <a:cxn ang="0">
                              <a:pos x="connsiteX12" y="connsiteY12"/>
                            </a:cxn>
                            <a:cxn ang="0">
                              <a:pos x="connsiteX13" y="connsiteY13"/>
                            </a:cxn>
                            <a:cxn ang="0">
                              <a:pos x="connsiteX14" y="connsiteY14"/>
                            </a:cxn>
                          </a:cxnLst>
                          <a:rect l="l" t="t" r="r" b="b"/>
                          <a:pathLst>
                            <a:path w="424647" h="183458">
                              <a:moveTo>
                                <a:pt x="0" y="71619"/>
                              </a:moveTo>
                              <a:cubicBezTo>
                                <a:pt x="0" y="34375"/>
                                <a:pt x="30193" y="4182"/>
                                <a:pt x="67437" y="4182"/>
                              </a:cubicBezTo>
                              <a:lnTo>
                                <a:pt x="129497" y="1941"/>
                              </a:lnTo>
                              <a:lnTo>
                                <a:pt x="209592" y="0"/>
                              </a:lnTo>
                              <a:lnTo>
                                <a:pt x="277833" y="1941"/>
                              </a:lnTo>
                              <a:lnTo>
                                <a:pt x="357210" y="4182"/>
                              </a:lnTo>
                              <a:cubicBezTo>
                                <a:pt x="394454" y="4182"/>
                                <a:pt x="424647" y="34375"/>
                                <a:pt x="424647" y="71619"/>
                              </a:cubicBezTo>
                              <a:lnTo>
                                <a:pt x="424647" y="114089"/>
                              </a:lnTo>
                              <a:cubicBezTo>
                                <a:pt x="424647" y="151333"/>
                                <a:pt x="394454" y="181526"/>
                                <a:pt x="357210" y="181526"/>
                              </a:cubicBezTo>
                              <a:lnTo>
                                <a:pt x="272364" y="183458"/>
                              </a:lnTo>
                              <a:lnTo>
                                <a:pt x="211495" y="182894"/>
                              </a:lnTo>
                              <a:lnTo>
                                <a:pt x="137586" y="183458"/>
                              </a:lnTo>
                              <a:lnTo>
                                <a:pt x="67437" y="181526"/>
                              </a:lnTo>
                              <a:cubicBezTo>
                                <a:pt x="30193" y="181526"/>
                                <a:pt x="0" y="151333"/>
                                <a:pt x="0" y="114089"/>
                              </a:cubicBezTo>
                              <a:lnTo>
                                <a:pt x="0" y="71619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  <a:ln w="19050">
                          <a:noFill/>
                        </a:ln>
                      </p:spPr>
                      <p:txBody>
                        <a:bodyPr wrap="square" lIns="0" tIns="36000" rIns="0" bIns="36000" rtlCol="0" anchor="ctr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NZ" sz="900" i="1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NZ" sz="900" i="1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NZ" sz="900" i="1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𝑐</m:t>
                                    </m:r>
                                  </m:sub>
                                  <m:sup>
                                    <m:r>
                                      <a:rPr lang="en-NZ" sz="900" b="0" i="1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9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NZ" sz="900" dirty="0"/>
                        </a:p>
                      </p:txBody>
                    </p:sp>
                  </mc:Choice>
                  <mc:Fallback xmlns="">
                    <p:sp>
                      <p:nvSpPr>
                        <p:cNvPr id="126" name="TextBox 125">
                          <a:extLst>
                            <a:ext uri="{FF2B5EF4-FFF2-40B4-BE49-F238E27FC236}">
                              <a16:creationId xmlns:a16="http://schemas.microsoft.com/office/drawing/2014/main" id="{927D9AEC-09DB-4B60-1EA4-20351489A6D7}"/>
                            </a:ext>
                          </a:extLst>
                        </p:cNvPr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9025498" y="2832744"/>
                          <a:ext cx="216000" cy="180000"/>
                        </a:xfrm>
                        <a:custGeom>
                          <a:avLst/>
                          <a:gdLst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67437 w 424647"/>
                            <a:gd name="connsiteY6" fmla="*/ 177344 h 177344"/>
                            <a:gd name="connsiteX7" fmla="*/ 0 w 424647"/>
                            <a:gd name="connsiteY7" fmla="*/ 109907 h 177344"/>
                            <a:gd name="connsiteX8" fmla="*/ 0 w 424647"/>
                            <a:gd name="connsiteY8" fmla="*/ 67437 h 177344"/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137586 w 424647"/>
                            <a:gd name="connsiteY6" fmla="*/ 174513 h 177344"/>
                            <a:gd name="connsiteX7" fmla="*/ 67437 w 424647"/>
                            <a:gd name="connsiteY7" fmla="*/ 177344 h 177344"/>
                            <a:gd name="connsiteX8" fmla="*/ 0 w 424647"/>
                            <a:gd name="connsiteY8" fmla="*/ 109907 h 177344"/>
                            <a:gd name="connsiteX9" fmla="*/ 0 w 424647"/>
                            <a:gd name="connsiteY9" fmla="*/ 67437 h 177344"/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274746 w 424647"/>
                            <a:gd name="connsiteY6" fmla="*/ 174513 h 177344"/>
                            <a:gd name="connsiteX7" fmla="*/ 137586 w 424647"/>
                            <a:gd name="connsiteY7" fmla="*/ 174513 h 177344"/>
                            <a:gd name="connsiteX8" fmla="*/ 67437 w 424647"/>
                            <a:gd name="connsiteY8" fmla="*/ 177344 h 177344"/>
                            <a:gd name="connsiteX9" fmla="*/ 0 w 424647"/>
                            <a:gd name="connsiteY9" fmla="*/ 109907 h 177344"/>
                            <a:gd name="connsiteX10" fmla="*/ 0 w 424647"/>
                            <a:gd name="connsiteY10" fmla="*/ 67437 h 177344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4746 w 424647"/>
                            <a:gd name="connsiteY6" fmla="*/ 174513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99861 w 424647"/>
                            <a:gd name="connsiteY7" fmla="*/ 178712 h 179276"/>
                            <a:gd name="connsiteX8" fmla="*/ 137586 w 424647"/>
                            <a:gd name="connsiteY8" fmla="*/ 179276 h 179276"/>
                            <a:gd name="connsiteX9" fmla="*/ 67437 w 424647"/>
                            <a:gd name="connsiteY9" fmla="*/ 177344 h 179276"/>
                            <a:gd name="connsiteX10" fmla="*/ 0 w 424647"/>
                            <a:gd name="connsiteY10" fmla="*/ 109907 h 179276"/>
                            <a:gd name="connsiteX11" fmla="*/ 0 w 424647"/>
                            <a:gd name="connsiteY11" fmla="*/ 67437 h 179276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209592 w 424647"/>
                            <a:gd name="connsiteY2" fmla="*/ 0 h 183458"/>
                            <a:gd name="connsiteX3" fmla="*/ 357210 w 424647"/>
                            <a:gd name="connsiteY3" fmla="*/ 4182 h 183458"/>
                            <a:gd name="connsiteX4" fmla="*/ 424647 w 424647"/>
                            <a:gd name="connsiteY4" fmla="*/ 71619 h 183458"/>
                            <a:gd name="connsiteX5" fmla="*/ 424647 w 424647"/>
                            <a:gd name="connsiteY5" fmla="*/ 114089 h 183458"/>
                            <a:gd name="connsiteX6" fmla="*/ 357210 w 424647"/>
                            <a:gd name="connsiteY6" fmla="*/ 181526 h 183458"/>
                            <a:gd name="connsiteX7" fmla="*/ 272364 w 424647"/>
                            <a:gd name="connsiteY7" fmla="*/ 183458 h 183458"/>
                            <a:gd name="connsiteX8" fmla="*/ 199861 w 424647"/>
                            <a:gd name="connsiteY8" fmla="*/ 182894 h 183458"/>
                            <a:gd name="connsiteX9" fmla="*/ 137586 w 424647"/>
                            <a:gd name="connsiteY9" fmla="*/ 183458 h 183458"/>
                            <a:gd name="connsiteX10" fmla="*/ 67437 w 424647"/>
                            <a:gd name="connsiteY10" fmla="*/ 181526 h 183458"/>
                            <a:gd name="connsiteX11" fmla="*/ 0 w 424647"/>
                            <a:gd name="connsiteY11" fmla="*/ 114089 h 183458"/>
                            <a:gd name="connsiteX12" fmla="*/ 0 w 424647"/>
                            <a:gd name="connsiteY12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209592 w 424647"/>
                            <a:gd name="connsiteY2" fmla="*/ 0 h 183458"/>
                            <a:gd name="connsiteX3" fmla="*/ 357210 w 424647"/>
                            <a:gd name="connsiteY3" fmla="*/ 4182 h 183458"/>
                            <a:gd name="connsiteX4" fmla="*/ 424647 w 424647"/>
                            <a:gd name="connsiteY4" fmla="*/ 71619 h 183458"/>
                            <a:gd name="connsiteX5" fmla="*/ 424647 w 424647"/>
                            <a:gd name="connsiteY5" fmla="*/ 114089 h 183458"/>
                            <a:gd name="connsiteX6" fmla="*/ 357210 w 424647"/>
                            <a:gd name="connsiteY6" fmla="*/ 181526 h 183458"/>
                            <a:gd name="connsiteX7" fmla="*/ 272364 w 424647"/>
                            <a:gd name="connsiteY7" fmla="*/ 183458 h 183458"/>
                            <a:gd name="connsiteX8" fmla="*/ 211495 w 424647"/>
                            <a:gd name="connsiteY8" fmla="*/ 182894 h 183458"/>
                            <a:gd name="connsiteX9" fmla="*/ 137586 w 424647"/>
                            <a:gd name="connsiteY9" fmla="*/ 183458 h 183458"/>
                            <a:gd name="connsiteX10" fmla="*/ 67437 w 424647"/>
                            <a:gd name="connsiteY10" fmla="*/ 181526 h 183458"/>
                            <a:gd name="connsiteX11" fmla="*/ 0 w 424647"/>
                            <a:gd name="connsiteY11" fmla="*/ 114089 h 183458"/>
                            <a:gd name="connsiteX12" fmla="*/ 0 w 424647"/>
                            <a:gd name="connsiteY12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129497 w 424647"/>
                            <a:gd name="connsiteY2" fmla="*/ 1941 h 183458"/>
                            <a:gd name="connsiteX3" fmla="*/ 209592 w 424647"/>
                            <a:gd name="connsiteY3" fmla="*/ 0 h 183458"/>
                            <a:gd name="connsiteX4" fmla="*/ 357210 w 424647"/>
                            <a:gd name="connsiteY4" fmla="*/ 4182 h 183458"/>
                            <a:gd name="connsiteX5" fmla="*/ 424647 w 424647"/>
                            <a:gd name="connsiteY5" fmla="*/ 71619 h 183458"/>
                            <a:gd name="connsiteX6" fmla="*/ 424647 w 424647"/>
                            <a:gd name="connsiteY6" fmla="*/ 114089 h 183458"/>
                            <a:gd name="connsiteX7" fmla="*/ 357210 w 424647"/>
                            <a:gd name="connsiteY7" fmla="*/ 181526 h 183458"/>
                            <a:gd name="connsiteX8" fmla="*/ 272364 w 424647"/>
                            <a:gd name="connsiteY8" fmla="*/ 183458 h 183458"/>
                            <a:gd name="connsiteX9" fmla="*/ 211495 w 424647"/>
                            <a:gd name="connsiteY9" fmla="*/ 182894 h 183458"/>
                            <a:gd name="connsiteX10" fmla="*/ 137586 w 424647"/>
                            <a:gd name="connsiteY10" fmla="*/ 183458 h 183458"/>
                            <a:gd name="connsiteX11" fmla="*/ 67437 w 424647"/>
                            <a:gd name="connsiteY11" fmla="*/ 181526 h 183458"/>
                            <a:gd name="connsiteX12" fmla="*/ 0 w 424647"/>
                            <a:gd name="connsiteY12" fmla="*/ 114089 h 183458"/>
                            <a:gd name="connsiteX13" fmla="*/ 0 w 424647"/>
                            <a:gd name="connsiteY13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129497 w 424647"/>
                            <a:gd name="connsiteY2" fmla="*/ 1941 h 183458"/>
                            <a:gd name="connsiteX3" fmla="*/ 209592 w 424647"/>
                            <a:gd name="connsiteY3" fmla="*/ 0 h 183458"/>
                            <a:gd name="connsiteX4" fmla="*/ 277833 w 424647"/>
                            <a:gd name="connsiteY4" fmla="*/ 1941 h 183458"/>
                            <a:gd name="connsiteX5" fmla="*/ 357210 w 424647"/>
                            <a:gd name="connsiteY5" fmla="*/ 4182 h 183458"/>
                            <a:gd name="connsiteX6" fmla="*/ 424647 w 424647"/>
                            <a:gd name="connsiteY6" fmla="*/ 71619 h 183458"/>
                            <a:gd name="connsiteX7" fmla="*/ 424647 w 424647"/>
                            <a:gd name="connsiteY7" fmla="*/ 114089 h 183458"/>
                            <a:gd name="connsiteX8" fmla="*/ 357210 w 424647"/>
                            <a:gd name="connsiteY8" fmla="*/ 181526 h 183458"/>
                            <a:gd name="connsiteX9" fmla="*/ 272364 w 424647"/>
                            <a:gd name="connsiteY9" fmla="*/ 183458 h 183458"/>
                            <a:gd name="connsiteX10" fmla="*/ 211495 w 424647"/>
                            <a:gd name="connsiteY10" fmla="*/ 182894 h 183458"/>
                            <a:gd name="connsiteX11" fmla="*/ 137586 w 424647"/>
                            <a:gd name="connsiteY11" fmla="*/ 183458 h 183458"/>
                            <a:gd name="connsiteX12" fmla="*/ 67437 w 424647"/>
                            <a:gd name="connsiteY12" fmla="*/ 181526 h 183458"/>
                            <a:gd name="connsiteX13" fmla="*/ 0 w 424647"/>
                            <a:gd name="connsiteY13" fmla="*/ 114089 h 183458"/>
                            <a:gd name="connsiteX14" fmla="*/ 0 w 424647"/>
                            <a:gd name="connsiteY14" fmla="*/ 71619 h 183458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  <a:cxn ang="0">
                              <a:pos x="connsiteX11" y="connsiteY11"/>
                            </a:cxn>
                            <a:cxn ang="0">
                              <a:pos x="connsiteX12" y="connsiteY12"/>
                            </a:cxn>
                            <a:cxn ang="0">
                              <a:pos x="connsiteX13" y="connsiteY13"/>
                            </a:cxn>
                            <a:cxn ang="0">
                              <a:pos x="connsiteX14" y="connsiteY14"/>
                            </a:cxn>
                          </a:cxnLst>
                          <a:rect l="l" t="t" r="r" b="b"/>
                          <a:pathLst>
                            <a:path w="424647" h="183458">
                              <a:moveTo>
                                <a:pt x="0" y="71619"/>
                              </a:moveTo>
                              <a:cubicBezTo>
                                <a:pt x="0" y="34375"/>
                                <a:pt x="30193" y="4182"/>
                                <a:pt x="67437" y="4182"/>
                              </a:cubicBezTo>
                              <a:lnTo>
                                <a:pt x="129497" y="1941"/>
                              </a:lnTo>
                              <a:lnTo>
                                <a:pt x="209592" y="0"/>
                              </a:lnTo>
                              <a:lnTo>
                                <a:pt x="277833" y="1941"/>
                              </a:lnTo>
                              <a:lnTo>
                                <a:pt x="357210" y="4182"/>
                              </a:lnTo>
                              <a:cubicBezTo>
                                <a:pt x="394454" y="4182"/>
                                <a:pt x="424647" y="34375"/>
                                <a:pt x="424647" y="71619"/>
                              </a:cubicBezTo>
                              <a:lnTo>
                                <a:pt x="424647" y="114089"/>
                              </a:lnTo>
                              <a:cubicBezTo>
                                <a:pt x="424647" y="151333"/>
                                <a:pt x="394454" y="181526"/>
                                <a:pt x="357210" y="181526"/>
                              </a:cubicBezTo>
                              <a:lnTo>
                                <a:pt x="272364" y="183458"/>
                              </a:lnTo>
                              <a:lnTo>
                                <a:pt x="211495" y="182894"/>
                              </a:lnTo>
                              <a:lnTo>
                                <a:pt x="137586" y="183458"/>
                              </a:lnTo>
                              <a:lnTo>
                                <a:pt x="67437" y="181526"/>
                              </a:lnTo>
                              <a:cubicBezTo>
                                <a:pt x="30193" y="181526"/>
                                <a:pt x="0" y="151333"/>
                                <a:pt x="0" y="114089"/>
                              </a:cubicBezTo>
                              <a:lnTo>
                                <a:pt x="0" y="71619"/>
                              </a:lnTo>
                              <a:close/>
                            </a:path>
                          </a:pathLst>
                        </a:custGeom>
                        <a:blipFill>
                          <a:blip r:embed="rId32"/>
                          <a:stretch>
                            <a:fillRect/>
                          </a:stretch>
                        </a:blipFill>
                        <a:ln w="19050">
                          <a:noFill/>
                        </a:ln>
                      </p:spPr>
                      <p:txBody>
                        <a:bodyPr/>
                        <a:lstStyle/>
                        <a:p>
                          <a:r>
                            <a:rPr lang="en-NZ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p:cxnSp>
                  <p:nvCxnSpPr>
                    <p:cNvPr id="127" name="Straight Arrow Connector 126">
                      <a:extLst>
                        <a:ext uri="{FF2B5EF4-FFF2-40B4-BE49-F238E27FC236}">
                          <a16:creationId xmlns:a16="http://schemas.microsoft.com/office/drawing/2014/main" id="{343B25FF-8F30-08E4-A550-95CAC7A301C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9133498" y="3004914"/>
                      <a:ext cx="0" cy="144000"/>
                    </a:xfrm>
                    <a:prstGeom prst="straightConnector1">
                      <a:avLst/>
                    </a:prstGeom>
                    <a:ln w="12700">
                      <a:solidFill>
                        <a:srgbClr val="0070C0"/>
                      </a:solidFill>
                      <a:headEnd w="sm" len="sm"/>
                      <a:tailEnd type="stealth" w="sm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8" name="Straight Arrow Connector 127">
                      <a:extLst>
                        <a:ext uri="{FF2B5EF4-FFF2-40B4-BE49-F238E27FC236}">
                          <a16:creationId xmlns:a16="http://schemas.microsoft.com/office/drawing/2014/main" id="{507EEE0F-88D0-6FFA-76DC-CCFB708E81B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9133498" y="2140504"/>
                      <a:ext cx="0" cy="126000"/>
                    </a:xfrm>
                    <a:prstGeom prst="straightConnector1">
                      <a:avLst/>
                    </a:prstGeom>
                    <a:ln w="12700">
                      <a:solidFill>
                        <a:srgbClr val="0070C0"/>
                      </a:solidFill>
                      <a:headEnd w="sm" len="sm"/>
                      <a:tailEnd type="stealth" w="sm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60" name="TextBox 159">
                        <a:extLst>
                          <a:ext uri="{FF2B5EF4-FFF2-40B4-BE49-F238E27FC236}">
                            <a16:creationId xmlns:a16="http://schemas.microsoft.com/office/drawing/2014/main" id="{2E170B74-6E48-7F45-D3CA-EEDAF9E89E17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9783321" y="1897403"/>
                        <a:ext cx="288000" cy="252000"/>
                      </a:xfrm>
                      <a:prstGeom prst="roundRect">
                        <a:avLst>
                          <a:gd name="adj" fmla="val 38026"/>
                        </a:avLst>
                      </a:prstGeom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ln w="12700">
                        <a:solidFill>
                          <a:srgbClr val="FF0000"/>
                        </a:solidFill>
                      </a:ln>
                    </p:spPr>
                    <p:txBody>
                      <a:bodyPr wrap="square" lIns="0" tIns="0" rIns="0" bIns="0" rtlCol="0" anchor="ctr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NZ" sz="900" i="1" kern="120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NZ" sz="900" i="1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𝑞</m:t>
                                  </m:r>
                                </m:e>
                                <m:sub>
                                  <m:r>
                                    <a:rPr lang="en-NZ" sz="900" b="0" i="1" kern="120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𝑖</m:t>
                                  </m:r>
                                </m:sub>
                                <m:sup>
                                  <m:r>
                                    <a:rPr lang="en-NZ" sz="90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𝐺</m:t>
                                  </m:r>
                                  <m:r>
                                    <a:rPr lang="en-NZ" sz="9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𝐷𝑃</m:t>
                                  </m:r>
                                </m:sup>
                              </m:sSubSup>
                            </m:oMath>
                          </m:oMathPara>
                        </a14:m>
                        <a:endParaRPr lang="en-NZ" sz="900" dirty="0">
                          <a:solidFill>
                            <a:schemeClr val="tx1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160" name="TextBox 159">
                        <a:extLst>
                          <a:ext uri="{FF2B5EF4-FFF2-40B4-BE49-F238E27FC236}">
                            <a16:creationId xmlns:a16="http://schemas.microsoft.com/office/drawing/2014/main" id="{2E170B74-6E48-7F45-D3CA-EEDAF9E89E17}"/>
                          </a:ext>
                        </a:extLst>
                      </p:cNvPr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9783321" y="1897403"/>
                        <a:ext cx="288000" cy="252000"/>
                      </a:xfrm>
                      <a:prstGeom prst="roundRect">
                        <a:avLst>
                          <a:gd name="adj" fmla="val 38026"/>
                        </a:avLst>
                      </a:prstGeom>
                      <a:blipFill>
                        <a:blip r:embed="rId33"/>
                        <a:stretch>
                          <a:fillRect l="-2041" r="-2041"/>
                        </a:stretch>
                      </a:blipFill>
                      <a:ln w="12700">
                        <a:solidFill>
                          <a:srgbClr val="FF0000"/>
                        </a:solidFill>
                      </a:ln>
                    </p:spPr>
                    <p:txBody>
                      <a:bodyPr/>
                      <a:lstStyle/>
                      <a:p>
                        <a:r>
                          <a:rPr lang="en-NZ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p:cxnSp>
              <p:nvCxnSpPr>
                <p:cNvPr id="161" name="Straight Arrow Connector 160">
                  <a:extLst>
                    <a:ext uri="{FF2B5EF4-FFF2-40B4-BE49-F238E27FC236}">
                      <a16:creationId xmlns:a16="http://schemas.microsoft.com/office/drawing/2014/main" id="{1A57CCF7-7C56-2A17-CDDF-54E3C6B81428}"/>
                    </a:ext>
                  </a:extLst>
                </p:cNvPr>
                <p:cNvCxnSpPr>
                  <a:cxnSpLocks noChangeAspect="1"/>
                </p:cNvCxnSpPr>
                <p:nvPr/>
              </p:nvCxnSpPr>
              <p:spPr>
                <a:xfrm flipH="1">
                  <a:off x="10062070" y="1971631"/>
                  <a:ext cx="360000" cy="0"/>
                </a:xfrm>
                <a:prstGeom prst="straightConnector1">
                  <a:avLst/>
                </a:prstGeom>
                <a:ln w="12700">
                  <a:solidFill>
                    <a:schemeClr val="accent1"/>
                  </a:solidFill>
                  <a:headEnd type="none" w="sm" len="sm"/>
                  <a:tailEnd type="stealth" w="sm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Arrow Connector 161">
                  <a:extLst>
                    <a:ext uri="{FF2B5EF4-FFF2-40B4-BE49-F238E27FC236}">
                      <a16:creationId xmlns:a16="http://schemas.microsoft.com/office/drawing/2014/main" id="{43F2BFA7-3E7C-0145-D270-5AC286DF7224}"/>
                    </a:ext>
                  </a:extLst>
                </p:cNvPr>
                <p:cNvCxnSpPr>
                  <a:cxnSpLocks noChangeAspect="1"/>
                </p:cNvCxnSpPr>
                <p:nvPr/>
              </p:nvCxnSpPr>
              <p:spPr>
                <a:xfrm flipH="1">
                  <a:off x="10062070" y="2101787"/>
                  <a:ext cx="432000" cy="0"/>
                </a:xfrm>
                <a:prstGeom prst="straightConnector1">
                  <a:avLst/>
                </a:prstGeom>
                <a:ln w="12700">
                  <a:solidFill>
                    <a:schemeClr val="accent1"/>
                  </a:solidFill>
                  <a:headEnd type="none" w="sm" len="sm"/>
                  <a:tailEnd type="stealth" w="sm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" name="Straight Arrow Connector 162">
                  <a:extLst>
                    <a:ext uri="{FF2B5EF4-FFF2-40B4-BE49-F238E27FC236}">
                      <a16:creationId xmlns:a16="http://schemas.microsoft.com/office/drawing/2014/main" id="{9CD99AA9-5DE0-A762-2354-CF04B236AFB5}"/>
                    </a:ext>
                  </a:extLst>
                </p:cNvPr>
                <p:cNvCxnSpPr>
                  <a:cxnSpLocks noChangeAspect="1"/>
                </p:cNvCxnSpPr>
                <p:nvPr/>
              </p:nvCxnSpPr>
              <p:spPr>
                <a:xfrm>
                  <a:off x="10591055" y="2095788"/>
                  <a:ext cx="288000" cy="0"/>
                </a:xfrm>
                <a:prstGeom prst="straightConnector1">
                  <a:avLst/>
                </a:prstGeom>
                <a:ln w="12700">
                  <a:solidFill>
                    <a:schemeClr val="accent1"/>
                  </a:solidFill>
                  <a:headEnd type="none" w="sm" len="sm"/>
                  <a:tailEnd type="none" w="sm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76" name="Group 175">
                <a:extLst>
                  <a:ext uri="{FF2B5EF4-FFF2-40B4-BE49-F238E27FC236}">
                    <a16:creationId xmlns:a16="http://schemas.microsoft.com/office/drawing/2014/main" id="{3907977C-8606-176F-ADF4-D74141B01F12}"/>
                  </a:ext>
                </a:extLst>
              </p:cNvPr>
              <p:cNvGrpSpPr/>
              <p:nvPr/>
            </p:nvGrpSpPr>
            <p:grpSpPr>
              <a:xfrm>
                <a:off x="10844254" y="1310056"/>
                <a:ext cx="290171" cy="3301710"/>
                <a:chOff x="10844254" y="1310056"/>
                <a:chExt cx="290171" cy="3301710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8" name="TextBox 17">
                      <a:extLst>
                        <a:ext uri="{FF2B5EF4-FFF2-40B4-BE49-F238E27FC236}">
                          <a16:creationId xmlns:a16="http://schemas.microsoft.com/office/drawing/2014/main" id="{9D6A87AE-9827-DCEC-B16C-6779B41D9FC3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10846425" y="2536575"/>
                      <a:ext cx="288000" cy="206408"/>
                    </a:xfrm>
                    <a:prstGeom prst="roundRect">
                      <a:avLst>
                        <a:gd name="adj" fmla="val 38026"/>
                      </a:avLst>
                    </a:prstGeom>
                    <a:solidFill>
                      <a:schemeClr val="accent6">
                        <a:lumMod val="20000"/>
                        <a:lumOff val="80000"/>
                      </a:schemeClr>
                    </a:solidFill>
                    <a:ln w="12700">
                      <a:solidFill>
                        <a:srgbClr val="FF0000"/>
                      </a:solidFill>
                    </a:ln>
                  </p:spPr>
                  <p:txBody>
                    <a:bodyPr wrap="square" lIns="0" tIns="0" rIns="0" bIns="0" rtlCol="0" anchor="ctr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Sup>
                              <m:sSubSupPr>
                                <m:ctrlPr>
                                  <a:rPr lang="en-NZ" sz="900" i="1" kern="12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NZ" sz="900" i="1" kern="120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en-NZ" sz="900" b="0" i="1" kern="12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𝑚</m:t>
                                </m:r>
                              </m:sub>
                              <m:sup>
                                <m:sSub>
                                  <m:sSubPr>
                                    <m:ctrlPr>
                                      <a:rPr lang="en-NZ" sz="9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NZ" sz="9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NZ" sz="9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𝐵𝐺</m:t>
                                    </m:r>
                                  </m:sub>
                                </m:sSub>
                              </m:sup>
                            </m:sSubSup>
                          </m:oMath>
                        </m:oMathPara>
                      </a14:m>
                      <a:endParaRPr lang="en-NZ" sz="900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8" name="TextBox 17">
                      <a:extLst>
                        <a:ext uri="{FF2B5EF4-FFF2-40B4-BE49-F238E27FC236}">
                          <a16:creationId xmlns:a16="http://schemas.microsoft.com/office/drawing/2014/main" id="{9D6A87AE-9827-DCEC-B16C-6779B41D9FC3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0846425" y="2536575"/>
                      <a:ext cx="288000" cy="206408"/>
                    </a:xfrm>
                    <a:prstGeom prst="roundRect">
                      <a:avLst>
                        <a:gd name="adj" fmla="val 38026"/>
                      </a:avLst>
                    </a:prstGeom>
                    <a:blipFill>
                      <a:blip r:embed="rId34"/>
                      <a:stretch>
                        <a:fillRect l="-2000" b="-2778"/>
                      </a:stretch>
                    </a:blipFill>
                    <a:ln w="12700">
                      <a:solidFill>
                        <a:srgbClr val="FF0000"/>
                      </a:solidFill>
                    </a:ln>
                  </p:spPr>
                  <p:txBody>
                    <a:bodyPr/>
                    <a:lstStyle/>
                    <a:p>
                      <a:r>
                        <a:rPr lang="en-NZ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grpSp>
              <p:nvGrpSpPr>
                <p:cNvPr id="136" name="Group 135">
                  <a:extLst>
                    <a:ext uri="{FF2B5EF4-FFF2-40B4-BE49-F238E27FC236}">
                      <a16:creationId xmlns:a16="http://schemas.microsoft.com/office/drawing/2014/main" id="{8D424F01-EDA3-3317-EE1D-6B29BA5FF55F}"/>
                    </a:ext>
                  </a:extLst>
                </p:cNvPr>
                <p:cNvGrpSpPr/>
                <p:nvPr/>
              </p:nvGrpSpPr>
              <p:grpSpPr>
                <a:xfrm>
                  <a:off x="10844254" y="3246361"/>
                  <a:ext cx="288392" cy="1365405"/>
                  <a:chOff x="10424310" y="3148541"/>
                  <a:chExt cx="288392" cy="1365405"/>
                </a:xfrm>
              </p:grpSpPr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37" name="TextBox 136">
                        <a:extLst>
                          <a:ext uri="{FF2B5EF4-FFF2-40B4-BE49-F238E27FC236}">
                            <a16:creationId xmlns:a16="http://schemas.microsoft.com/office/drawing/2014/main" id="{AC13329C-02C5-2F64-09B5-407FEBA7B565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10424702" y="4307538"/>
                        <a:ext cx="288000" cy="206408"/>
                      </a:xfrm>
                      <a:prstGeom prst="roundRect">
                        <a:avLst>
                          <a:gd name="adj" fmla="val 38026"/>
                        </a:avLst>
                      </a:prstGeom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ln w="12700">
                        <a:solidFill>
                          <a:srgbClr val="FF0000"/>
                        </a:solidFill>
                      </a:ln>
                    </p:spPr>
                    <p:txBody>
                      <a:bodyPr wrap="square" lIns="0" tIns="0" rIns="0" bIns="0" rtlCol="0" anchor="ctr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NZ" sz="900" i="1" kern="120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NZ" sz="900" i="1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𝑞</m:t>
                                  </m:r>
                                </m:e>
                                <m:sub>
                                  <m:r>
                                    <a:rPr lang="en-NZ" sz="900" b="0" i="1" kern="120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𝑚</m:t>
                                  </m:r>
                                </m:sub>
                                <m:sup>
                                  <m:sSub>
                                    <m:sSubPr>
                                      <m:ctrlPr>
                                        <a:rPr lang="en-NZ" sz="9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NZ" sz="9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NZ" sz="9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𝐺𝑃</m:t>
                                      </m:r>
                                    </m:sub>
                                  </m:sSub>
                                </m:sup>
                              </m:sSubSup>
                            </m:oMath>
                          </m:oMathPara>
                        </a14:m>
                        <a:endParaRPr lang="en-NZ" sz="900" dirty="0">
                          <a:solidFill>
                            <a:schemeClr val="tx1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137" name="TextBox 136">
                        <a:extLst>
                          <a:ext uri="{FF2B5EF4-FFF2-40B4-BE49-F238E27FC236}">
                            <a16:creationId xmlns:a16="http://schemas.microsoft.com/office/drawing/2014/main" id="{AC13329C-02C5-2F64-09B5-407FEBA7B565}"/>
                          </a:ext>
                        </a:extLst>
                      </p:cNvPr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0424702" y="4307538"/>
                        <a:ext cx="288000" cy="206408"/>
                      </a:xfrm>
                      <a:prstGeom prst="roundRect">
                        <a:avLst>
                          <a:gd name="adj" fmla="val 38026"/>
                        </a:avLst>
                      </a:prstGeom>
                      <a:blipFill>
                        <a:blip r:embed="rId35"/>
                        <a:stretch>
                          <a:fillRect l="-2041" b="-2778"/>
                        </a:stretch>
                      </a:blipFill>
                      <a:ln w="12700">
                        <a:solidFill>
                          <a:srgbClr val="FF0000"/>
                        </a:solidFill>
                      </a:ln>
                    </p:spPr>
                    <p:txBody>
                      <a:bodyPr/>
                      <a:lstStyle/>
                      <a:p>
                        <a:r>
                          <a:rPr lang="en-NZ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p:grpSp>
                <p:nvGrpSpPr>
                  <p:cNvPr id="138" name="Group 137">
                    <a:extLst>
                      <a:ext uri="{FF2B5EF4-FFF2-40B4-BE49-F238E27FC236}">
                        <a16:creationId xmlns:a16="http://schemas.microsoft.com/office/drawing/2014/main" id="{55268E14-685D-D050-9F72-A1F508B4DFC7}"/>
                      </a:ext>
                    </a:extLst>
                  </p:cNvPr>
                  <p:cNvGrpSpPr/>
                  <p:nvPr/>
                </p:nvGrpSpPr>
                <p:grpSpPr>
                  <a:xfrm>
                    <a:off x="10424310" y="3148541"/>
                    <a:ext cx="288000" cy="728371"/>
                    <a:chOff x="10424310" y="2734561"/>
                    <a:chExt cx="288000" cy="728371"/>
                  </a:xfrm>
                </p:grpSpPr>
                <p:grpSp>
                  <p:nvGrpSpPr>
                    <p:cNvPr id="140" name="Group 139">
                      <a:extLst>
                        <a:ext uri="{FF2B5EF4-FFF2-40B4-BE49-F238E27FC236}">
                          <a16:creationId xmlns:a16="http://schemas.microsoft.com/office/drawing/2014/main" id="{3A6772B1-F109-D273-4FE0-BE53DB079C4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0424310" y="2910112"/>
                      <a:ext cx="288000" cy="378000"/>
                      <a:chOff x="10424310" y="3078294"/>
                      <a:chExt cx="288000" cy="378000"/>
                    </a:xfrm>
                  </p:grpSpPr>
                  <p:cxnSp>
                    <p:nvCxnSpPr>
                      <p:cNvPr id="143" name="Straight Arrow Connector 142">
                        <a:extLst>
                          <a:ext uri="{FF2B5EF4-FFF2-40B4-BE49-F238E27FC236}">
                            <a16:creationId xmlns:a16="http://schemas.microsoft.com/office/drawing/2014/main" id="{ADC2BD2C-D9E7-77A3-4688-5AF17C3300F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>
                        <a:off x="10568506" y="3078294"/>
                        <a:ext cx="0" cy="378000"/>
                      </a:xfrm>
                      <a:prstGeom prst="straightConnector1">
                        <a:avLst/>
                      </a:prstGeom>
                      <a:ln w="12700">
                        <a:solidFill>
                          <a:srgbClr val="0070C0"/>
                        </a:solidFill>
                        <a:headEnd w="sm" len="sm"/>
                        <a:tailEnd type="stealth" w="sm" len="med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mc:AlternateContent xmlns:mc="http://schemas.openxmlformats.org/markup-compatibility/2006" xmlns:a14="http://schemas.microsoft.com/office/drawing/2010/main">
                    <mc:Choice Requires="a14">
                      <p:sp>
                        <p:nvSpPr>
                          <p:cNvPr id="144" name="Rectangle: Rounded Corners 143">
                            <a:extLst>
                              <a:ext uri="{FF2B5EF4-FFF2-40B4-BE49-F238E27FC236}">
                                <a16:creationId xmlns:a16="http://schemas.microsoft.com/office/drawing/2014/main" id="{4F936566-141F-3335-CEAD-7B0F3F536072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424310" y="3157621"/>
                            <a:ext cx="288000" cy="180000"/>
                          </a:xfrm>
                          <a:prstGeom prst="roundRect">
                            <a:avLst>
                              <a:gd name="adj" fmla="val 22549"/>
                            </a:avLst>
                          </a:prstGeom>
                          <a:gradFill flip="none" rotWithShape="1">
                            <a:gsLst>
                              <a:gs pos="53900">
                                <a:schemeClr val="bg1"/>
                              </a:gs>
                              <a:gs pos="11000">
                                <a:srgbClr val="FFCC66"/>
                              </a:gs>
                              <a:gs pos="89000">
                                <a:srgbClr val="FFCC66"/>
                              </a:gs>
                            </a:gsLst>
                            <a:lin ang="0" scaled="1"/>
                            <a:tileRect/>
                          </a:gradFill>
                        </p:spPr>
                        <p:style>
                          <a:lnRef idx="2">
                            <a:schemeClr val="accent1">
                              <a:shade val="15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14:m>
                              <m:oMathPara xmlns:m="http://schemas.openxmlformats.org/officeDocument/2006/math">
                                <m:oMathParaPr>
                                  <m:jc m:val="center"/>
                                </m:oMathParaPr>
                                <m:oMath xmlns:m="http://schemas.openxmlformats.org/officeDocument/2006/math">
                                  <m:sSubSup>
                                    <m:sSubSupPr>
                                      <m:ctrlPr>
                                        <a:rPr lang="en-NZ" sz="900" i="1" kern="1200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NZ" sz="900" i="1" kern="120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𝑅𝑒</m:t>
                                      </m:r>
                                    </m:e>
                                    <m:sub>
                                      <m:r>
                                        <a:rPr lang="en-NZ" sz="900" b="0" i="1" kern="1200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𝑚</m:t>
                                      </m:r>
                                    </m:sub>
                                    <m:sup>
                                      <m:r>
                                        <a:rPr lang="en-NZ" sz="900" b="0" i="1" kern="1200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11</m:t>
                                      </m:r>
                                    </m:sup>
                                  </m:sSubSup>
                                </m:oMath>
                              </m:oMathPara>
                            </a14:m>
                            <a:endParaRPr lang="en-NZ" sz="900" b="1" dirty="0">
                              <a:solidFill>
                                <a:schemeClr val="accent4">
                                  <a:lumMod val="50000"/>
                                </a:schemeClr>
                              </a:solidFill>
                            </a:endParaRPr>
                          </a:p>
                        </p:txBody>
                      </p:sp>
                    </mc:Choice>
                    <mc:Fallback xmlns="">
                      <p:sp>
                        <p:nvSpPr>
                          <p:cNvPr id="144" name="Rectangle: Rounded Corners 143">
                            <a:extLst>
                              <a:ext uri="{FF2B5EF4-FFF2-40B4-BE49-F238E27FC236}">
                                <a16:creationId xmlns:a16="http://schemas.microsoft.com/office/drawing/2014/main" id="{4F936566-141F-3335-CEAD-7B0F3F536072}"/>
                              </a:ext>
                            </a:extLst>
                          </p:cNvPr>
                          <p:cNvSpPr>
                            <a:spLocks noRot="1" noChangeAspect="1" noMove="1" noResize="1" noEditPoints="1" noAdjustHandles="1" noChangeArrowheads="1" noChangeShapeType="1" noTextEdit="1"/>
                          </p:cNvSpPr>
                          <p:nvPr/>
                        </p:nvSpPr>
                        <p:spPr>
                          <a:xfrm>
                            <a:off x="10424310" y="3157621"/>
                            <a:ext cx="288000" cy="180000"/>
                          </a:xfrm>
                          <a:prstGeom prst="roundRect">
                            <a:avLst>
                              <a:gd name="adj" fmla="val 22549"/>
                            </a:avLst>
                          </a:prstGeom>
                          <a:blipFill>
                            <a:blip r:embed="rId36"/>
                            <a:stretch>
                              <a:fillRect l="-8163"/>
                            </a:stretch>
                          </a:blipFill>
                        </p:spPr>
                        <p:txBody>
                          <a:bodyPr/>
                          <a:lstStyle/>
                          <a:p>
                            <a:r>
                              <a:rPr lang="en-NZ">
                                <a:noFill/>
                              </a:rPr>
                              <a:t> </a:t>
                            </a:r>
                          </a:p>
                        </p:txBody>
                      </p:sp>
                    </mc:Fallback>
                  </mc:AlternateContent>
                </p:grp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41" name="TextBox 140">
                          <a:extLst>
                            <a:ext uri="{FF2B5EF4-FFF2-40B4-BE49-F238E27FC236}">
                              <a16:creationId xmlns:a16="http://schemas.microsoft.com/office/drawing/2014/main" id="{D2CA9778-44CB-BD1E-5587-6D3D965D0952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10460506" y="3282932"/>
                          <a:ext cx="216000" cy="180000"/>
                        </a:xfrm>
                        <a:custGeom>
                          <a:avLst/>
                          <a:gdLst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67437 w 424647"/>
                            <a:gd name="connsiteY6" fmla="*/ 177344 h 177344"/>
                            <a:gd name="connsiteX7" fmla="*/ 0 w 424647"/>
                            <a:gd name="connsiteY7" fmla="*/ 109907 h 177344"/>
                            <a:gd name="connsiteX8" fmla="*/ 0 w 424647"/>
                            <a:gd name="connsiteY8" fmla="*/ 67437 h 177344"/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137586 w 424647"/>
                            <a:gd name="connsiteY6" fmla="*/ 174513 h 177344"/>
                            <a:gd name="connsiteX7" fmla="*/ 67437 w 424647"/>
                            <a:gd name="connsiteY7" fmla="*/ 177344 h 177344"/>
                            <a:gd name="connsiteX8" fmla="*/ 0 w 424647"/>
                            <a:gd name="connsiteY8" fmla="*/ 109907 h 177344"/>
                            <a:gd name="connsiteX9" fmla="*/ 0 w 424647"/>
                            <a:gd name="connsiteY9" fmla="*/ 67437 h 177344"/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274746 w 424647"/>
                            <a:gd name="connsiteY6" fmla="*/ 174513 h 177344"/>
                            <a:gd name="connsiteX7" fmla="*/ 137586 w 424647"/>
                            <a:gd name="connsiteY7" fmla="*/ 174513 h 177344"/>
                            <a:gd name="connsiteX8" fmla="*/ 67437 w 424647"/>
                            <a:gd name="connsiteY8" fmla="*/ 177344 h 177344"/>
                            <a:gd name="connsiteX9" fmla="*/ 0 w 424647"/>
                            <a:gd name="connsiteY9" fmla="*/ 109907 h 177344"/>
                            <a:gd name="connsiteX10" fmla="*/ 0 w 424647"/>
                            <a:gd name="connsiteY10" fmla="*/ 67437 h 177344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4746 w 424647"/>
                            <a:gd name="connsiteY6" fmla="*/ 174513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99861 w 424647"/>
                            <a:gd name="connsiteY7" fmla="*/ 178712 h 179276"/>
                            <a:gd name="connsiteX8" fmla="*/ 137586 w 424647"/>
                            <a:gd name="connsiteY8" fmla="*/ 179276 h 179276"/>
                            <a:gd name="connsiteX9" fmla="*/ 67437 w 424647"/>
                            <a:gd name="connsiteY9" fmla="*/ 177344 h 179276"/>
                            <a:gd name="connsiteX10" fmla="*/ 0 w 424647"/>
                            <a:gd name="connsiteY10" fmla="*/ 109907 h 179276"/>
                            <a:gd name="connsiteX11" fmla="*/ 0 w 424647"/>
                            <a:gd name="connsiteY11" fmla="*/ 67437 h 179276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209592 w 424647"/>
                            <a:gd name="connsiteY2" fmla="*/ 0 h 183458"/>
                            <a:gd name="connsiteX3" fmla="*/ 357210 w 424647"/>
                            <a:gd name="connsiteY3" fmla="*/ 4182 h 183458"/>
                            <a:gd name="connsiteX4" fmla="*/ 424647 w 424647"/>
                            <a:gd name="connsiteY4" fmla="*/ 71619 h 183458"/>
                            <a:gd name="connsiteX5" fmla="*/ 424647 w 424647"/>
                            <a:gd name="connsiteY5" fmla="*/ 114089 h 183458"/>
                            <a:gd name="connsiteX6" fmla="*/ 357210 w 424647"/>
                            <a:gd name="connsiteY6" fmla="*/ 181526 h 183458"/>
                            <a:gd name="connsiteX7" fmla="*/ 272364 w 424647"/>
                            <a:gd name="connsiteY7" fmla="*/ 183458 h 183458"/>
                            <a:gd name="connsiteX8" fmla="*/ 199861 w 424647"/>
                            <a:gd name="connsiteY8" fmla="*/ 182894 h 183458"/>
                            <a:gd name="connsiteX9" fmla="*/ 137586 w 424647"/>
                            <a:gd name="connsiteY9" fmla="*/ 183458 h 183458"/>
                            <a:gd name="connsiteX10" fmla="*/ 67437 w 424647"/>
                            <a:gd name="connsiteY10" fmla="*/ 181526 h 183458"/>
                            <a:gd name="connsiteX11" fmla="*/ 0 w 424647"/>
                            <a:gd name="connsiteY11" fmla="*/ 114089 h 183458"/>
                            <a:gd name="connsiteX12" fmla="*/ 0 w 424647"/>
                            <a:gd name="connsiteY12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209592 w 424647"/>
                            <a:gd name="connsiteY2" fmla="*/ 0 h 183458"/>
                            <a:gd name="connsiteX3" fmla="*/ 357210 w 424647"/>
                            <a:gd name="connsiteY3" fmla="*/ 4182 h 183458"/>
                            <a:gd name="connsiteX4" fmla="*/ 424647 w 424647"/>
                            <a:gd name="connsiteY4" fmla="*/ 71619 h 183458"/>
                            <a:gd name="connsiteX5" fmla="*/ 424647 w 424647"/>
                            <a:gd name="connsiteY5" fmla="*/ 114089 h 183458"/>
                            <a:gd name="connsiteX6" fmla="*/ 357210 w 424647"/>
                            <a:gd name="connsiteY6" fmla="*/ 181526 h 183458"/>
                            <a:gd name="connsiteX7" fmla="*/ 272364 w 424647"/>
                            <a:gd name="connsiteY7" fmla="*/ 183458 h 183458"/>
                            <a:gd name="connsiteX8" fmla="*/ 211495 w 424647"/>
                            <a:gd name="connsiteY8" fmla="*/ 182894 h 183458"/>
                            <a:gd name="connsiteX9" fmla="*/ 137586 w 424647"/>
                            <a:gd name="connsiteY9" fmla="*/ 183458 h 183458"/>
                            <a:gd name="connsiteX10" fmla="*/ 67437 w 424647"/>
                            <a:gd name="connsiteY10" fmla="*/ 181526 h 183458"/>
                            <a:gd name="connsiteX11" fmla="*/ 0 w 424647"/>
                            <a:gd name="connsiteY11" fmla="*/ 114089 h 183458"/>
                            <a:gd name="connsiteX12" fmla="*/ 0 w 424647"/>
                            <a:gd name="connsiteY12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129497 w 424647"/>
                            <a:gd name="connsiteY2" fmla="*/ 1941 h 183458"/>
                            <a:gd name="connsiteX3" fmla="*/ 209592 w 424647"/>
                            <a:gd name="connsiteY3" fmla="*/ 0 h 183458"/>
                            <a:gd name="connsiteX4" fmla="*/ 357210 w 424647"/>
                            <a:gd name="connsiteY4" fmla="*/ 4182 h 183458"/>
                            <a:gd name="connsiteX5" fmla="*/ 424647 w 424647"/>
                            <a:gd name="connsiteY5" fmla="*/ 71619 h 183458"/>
                            <a:gd name="connsiteX6" fmla="*/ 424647 w 424647"/>
                            <a:gd name="connsiteY6" fmla="*/ 114089 h 183458"/>
                            <a:gd name="connsiteX7" fmla="*/ 357210 w 424647"/>
                            <a:gd name="connsiteY7" fmla="*/ 181526 h 183458"/>
                            <a:gd name="connsiteX8" fmla="*/ 272364 w 424647"/>
                            <a:gd name="connsiteY8" fmla="*/ 183458 h 183458"/>
                            <a:gd name="connsiteX9" fmla="*/ 211495 w 424647"/>
                            <a:gd name="connsiteY9" fmla="*/ 182894 h 183458"/>
                            <a:gd name="connsiteX10" fmla="*/ 137586 w 424647"/>
                            <a:gd name="connsiteY10" fmla="*/ 183458 h 183458"/>
                            <a:gd name="connsiteX11" fmla="*/ 67437 w 424647"/>
                            <a:gd name="connsiteY11" fmla="*/ 181526 h 183458"/>
                            <a:gd name="connsiteX12" fmla="*/ 0 w 424647"/>
                            <a:gd name="connsiteY12" fmla="*/ 114089 h 183458"/>
                            <a:gd name="connsiteX13" fmla="*/ 0 w 424647"/>
                            <a:gd name="connsiteY13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129497 w 424647"/>
                            <a:gd name="connsiteY2" fmla="*/ 1941 h 183458"/>
                            <a:gd name="connsiteX3" fmla="*/ 209592 w 424647"/>
                            <a:gd name="connsiteY3" fmla="*/ 0 h 183458"/>
                            <a:gd name="connsiteX4" fmla="*/ 277833 w 424647"/>
                            <a:gd name="connsiteY4" fmla="*/ 1941 h 183458"/>
                            <a:gd name="connsiteX5" fmla="*/ 357210 w 424647"/>
                            <a:gd name="connsiteY5" fmla="*/ 4182 h 183458"/>
                            <a:gd name="connsiteX6" fmla="*/ 424647 w 424647"/>
                            <a:gd name="connsiteY6" fmla="*/ 71619 h 183458"/>
                            <a:gd name="connsiteX7" fmla="*/ 424647 w 424647"/>
                            <a:gd name="connsiteY7" fmla="*/ 114089 h 183458"/>
                            <a:gd name="connsiteX8" fmla="*/ 357210 w 424647"/>
                            <a:gd name="connsiteY8" fmla="*/ 181526 h 183458"/>
                            <a:gd name="connsiteX9" fmla="*/ 272364 w 424647"/>
                            <a:gd name="connsiteY9" fmla="*/ 183458 h 183458"/>
                            <a:gd name="connsiteX10" fmla="*/ 211495 w 424647"/>
                            <a:gd name="connsiteY10" fmla="*/ 182894 h 183458"/>
                            <a:gd name="connsiteX11" fmla="*/ 137586 w 424647"/>
                            <a:gd name="connsiteY11" fmla="*/ 183458 h 183458"/>
                            <a:gd name="connsiteX12" fmla="*/ 67437 w 424647"/>
                            <a:gd name="connsiteY12" fmla="*/ 181526 h 183458"/>
                            <a:gd name="connsiteX13" fmla="*/ 0 w 424647"/>
                            <a:gd name="connsiteY13" fmla="*/ 114089 h 183458"/>
                            <a:gd name="connsiteX14" fmla="*/ 0 w 424647"/>
                            <a:gd name="connsiteY14" fmla="*/ 71619 h 183458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  <a:cxn ang="0">
                              <a:pos x="connsiteX11" y="connsiteY11"/>
                            </a:cxn>
                            <a:cxn ang="0">
                              <a:pos x="connsiteX12" y="connsiteY12"/>
                            </a:cxn>
                            <a:cxn ang="0">
                              <a:pos x="connsiteX13" y="connsiteY13"/>
                            </a:cxn>
                            <a:cxn ang="0">
                              <a:pos x="connsiteX14" y="connsiteY14"/>
                            </a:cxn>
                          </a:cxnLst>
                          <a:rect l="l" t="t" r="r" b="b"/>
                          <a:pathLst>
                            <a:path w="424647" h="183458">
                              <a:moveTo>
                                <a:pt x="0" y="71619"/>
                              </a:moveTo>
                              <a:cubicBezTo>
                                <a:pt x="0" y="34375"/>
                                <a:pt x="30193" y="4182"/>
                                <a:pt x="67437" y="4182"/>
                              </a:cubicBezTo>
                              <a:lnTo>
                                <a:pt x="129497" y="1941"/>
                              </a:lnTo>
                              <a:lnTo>
                                <a:pt x="209592" y="0"/>
                              </a:lnTo>
                              <a:lnTo>
                                <a:pt x="277833" y="1941"/>
                              </a:lnTo>
                              <a:lnTo>
                                <a:pt x="357210" y="4182"/>
                              </a:lnTo>
                              <a:cubicBezTo>
                                <a:pt x="394454" y="4182"/>
                                <a:pt x="424647" y="34375"/>
                                <a:pt x="424647" y="71619"/>
                              </a:cubicBezTo>
                              <a:lnTo>
                                <a:pt x="424647" y="114089"/>
                              </a:lnTo>
                              <a:cubicBezTo>
                                <a:pt x="424647" y="151333"/>
                                <a:pt x="394454" y="181526"/>
                                <a:pt x="357210" y="181526"/>
                              </a:cubicBezTo>
                              <a:lnTo>
                                <a:pt x="272364" y="183458"/>
                              </a:lnTo>
                              <a:lnTo>
                                <a:pt x="211495" y="182894"/>
                              </a:lnTo>
                              <a:lnTo>
                                <a:pt x="137586" y="183458"/>
                              </a:lnTo>
                              <a:lnTo>
                                <a:pt x="67437" y="181526"/>
                              </a:lnTo>
                              <a:cubicBezTo>
                                <a:pt x="30193" y="181526"/>
                                <a:pt x="0" y="151333"/>
                                <a:pt x="0" y="114089"/>
                              </a:cubicBezTo>
                              <a:lnTo>
                                <a:pt x="0" y="71619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  <a:ln w="19050">
                          <a:noFill/>
                        </a:ln>
                      </p:spPr>
                      <p:txBody>
                        <a:bodyPr wrap="square" lIns="0" tIns="36000" rIns="0" bIns="36000" rtlCol="0" anchor="ctr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NZ" sz="900" i="1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NZ" sz="900" i="1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NZ" sz="900" b="0" i="1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𝑚</m:t>
                                    </m:r>
                                  </m:sub>
                                  <m:sup>
                                    <m:r>
                                      <a:rPr lang="en-NZ" sz="900" b="0" i="1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11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NZ" sz="900" dirty="0"/>
                        </a:p>
                      </p:txBody>
                    </p:sp>
                  </mc:Choice>
                  <mc:Fallback xmlns="">
                    <p:sp>
                      <p:nvSpPr>
                        <p:cNvPr id="141" name="TextBox 140">
                          <a:extLst>
                            <a:ext uri="{FF2B5EF4-FFF2-40B4-BE49-F238E27FC236}">
                              <a16:creationId xmlns:a16="http://schemas.microsoft.com/office/drawing/2014/main" id="{D2CA9778-44CB-BD1E-5587-6D3D965D0952}"/>
                            </a:ext>
                          </a:extLst>
                        </p:cNvPr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10460506" y="3282932"/>
                          <a:ext cx="216000" cy="180000"/>
                        </a:xfrm>
                        <a:custGeom>
                          <a:avLst/>
                          <a:gdLst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67437 w 424647"/>
                            <a:gd name="connsiteY6" fmla="*/ 177344 h 177344"/>
                            <a:gd name="connsiteX7" fmla="*/ 0 w 424647"/>
                            <a:gd name="connsiteY7" fmla="*/ 109907 h 177344"/>
                            <a:gd name="connsiteX8" fmla="*/ 0 w 424647"/>
                            <a:gd name="connsiteY8" fmla="*/ 67437 h 177344"/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137586 w 424647"/>
                            <a:gd name="connsiteY6" fmla="*/ 174513 h 177344"/>
                            <a:gd name="connsiteX7" fmla="*/ 67437 w 424647"/>
                            <a:gd name="connsiteY7" fmla="*/ 177344 h 177344"/>
                            <a:gd name="connsiteX8" fmla="*/ 0 w 424647"/>
                            <a:gd name="connsiteY8" fmla="*/ 109907 h 177344"/>
                            <a:gd name="connsiteX9" fmla="*/ 0 w 424647"/>
                            <a:gd name="connsiteY9" fmla="*/ 67437 h 177344"/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274746 w 424647"/>
                            <a:gd name="connsiteY6" fmla="*/ 174513 h 177344"/>
                            <a:gd name="connsiteX7" fmla="*/ 137586 w 424647"/>
                            <a:gd name="connsiteY7" fmla="*/ 174513 h 177344"/>
                            <a:gd name="connsiteX8" fmla="*/ 67437 w 424647"/>
                            <a:gd name="connsiteY8" fmla="*/ 177344 h 177344"/>
                            <a:gd name="connsiteX9" fmla="*/ 0 w 424647"/>
                            <a:gd name="connsiteY9" fmla="*/ 109907 h 177344"/>
                            <a:gd name="connsiteX10" fmla="*/ 0 w 424647"/>
                            <a:gd name="connsiteY10" fmla="*/ 67437 h 177344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4746 w 424647"/>
                            <a:gd name="connsiteY6" fmla="*/ 174513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99861 w 424647"/>
                            <a:gd name="connsiteY7" fmla="*/ 178712 h 179276"/>
                            <a:gd name="connsiteX8" fmla="*/ 137586 w 424647"/>
                            <a:gd name="connsiteY8" fmla="*/ 179276 h 179276"/>
                            <a:gd name="connsiteX9" fmla="*/ 67437 w 424647"/>
                            <a:gd name="connsiteY9" fmla="*/ 177344 h 179276"/>
                            <a:gd name="connsiteX10" fmla="*/ 0 w 424647"/>
                            <a:gd name="connsiteY10" fmla="*/ 109907 h 179276"/>
                            <a:gd name="connsiteX11" fmla="*/ 0 w 424647"/>
                            <a:gd name="connsiteY11" fmla="*/ 67437 h 179276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209592 w 424647"/>
                            <a:gd name="connsiteY2" fmla="*/ 0 h 183458"/>
                            <a:gd name="connsiteX3" fmla="*/ 357210 w 424647"/>
                            <a:gd name="connsiteY3" fmla="*/ 4182 h 183458"/>
                            <a:gd name="connsiteX4" fmla="*/ 424647 w 424647"/>
                            <a:gd name="connsiteY4" fmla="*/ 71619 h 183458"/>
                            <a:gd name="connsiteX5" fmla="*/ 424647 w 424647"/>
                            <a:gd name="connsiteY5" fmla="*/ 114089 h 183458"/>
                            <a:gd name="connsiteX6" fmla="*/ 357210 w 424647"/>
                            <a:gd name="connsiteY6" fmla="*/ 181526 h 183458"/>
                            <a:gd name="connsiteX7" fmla="*/ 272364 w 424647"/>
                            <a:gd name="connsiteY7" fmla="*/ 183458 h 183458"/>
                            <a:gd name="connsiteX8" fmla="*/ 199861 w 424647"/>
                            <a:gd name="connsiteY8" fmla="*/ 182894 h 183458"/>
                            <a:gd name="connsiteX9" fmla="*/ 137586 w 424647"/>
                            <a:gd name="connsiteY9" fmla="*/ 183458 h 183458"/>
                            <a:gd name="connsiteX10" fmla="*/ 67437 w 424647"/>
                            <a:gd name="connsiteY10" fmla="*/ 181526 h 183458"/>
                            <a:gd name="connsiteX11" fmla="*/ 0 w 424647"/>
                            <a:gd name="connsiteY11" fmla="*/ 114089 h 183458"/>
                            <a:gd name="connsiteX12" fmla="*/ 0 w 424647"/>
                            <a:gd name="connsiteY12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209592 w 424647"/>
                            <a:gd name="connsiteY2" fmla="*/ 0 h 183458"/>
                            <a:gd name="connsiteX3" fmla="*/ 357210 w 424647"/>
                            <a:gd name="connsiteY3" fmla="*/ 4182 h 183458"/>
                            <a:gd name="connsiteX4" fmla="*/ 424647 w 424647"/>
                            <a:gd name="connsiteY4" fmla="*/ 71619 h 183458"/>
                            <a:gd name="connsiteX5" fmla="*/ 424647 w 424647"/>
                            <a:gd name="connsiteY5" fmla="*/ 114089 h 183458"/>
                            <a:gd name="connsiteX6" fmla="*/ 357210 w 424647"/>
                            <a:gd name="connsiteY6" fmla="*/ 181526 h 183458"/>
                            <a:gd name="connsiteX7" fmla="*/ 272364 w 424647"/>
                            <a:gd name="connsiteY7" fmla="*/ 183458 h 183458"/>
                            <a:gd name="connsiteX8" fmla="*/ 211495 w 424647"/>
                            <a:gd name="connsiteY8" fmla="*/ 182894 h 183458"/>
                            <a:gd name="connsiteX9" fmla="*/ 137586 w 424647"/>
                            <a:gd name="connsiteY9" fmla="*/ 183458 h 183458"/>
                            <a:gd name="connsiteX10" fmla="*/ 67437 w 424647"/>
                            <a:gd name="connsiteY10" fmla="*/ 181526 h 183458"/>
                            <a:gd name="connsiteX11" fmla="*/ 0 w 424647"/>
                            <a:gd name="connsiteY11" fmla="*/ 114089 h 183458"/>
                            <a:gd name="connsiteX12" fmla="*/ 0 w 424647"/>
                            <a:gd name="connsiteY12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129497 w 424647"/>
                            <a:gd name="connsiteY2" fmla="*/ 1941 h 183458"/>
                            <a:gd name="connsiteX3" fmla="*/ 209592 w 424647"/>
                            <a:gd name="connsiteY3" fmla="*/ 0 h 183458"/>
                            <a:gd name="connsiteX4" fmla="*/ 357210 w 424647"/>
                            <a:gd name="connsiteY4" fmla="*/ 4182 h 183458"/>
                            <a:gd name="connsiteX5" fmla="*/ 424647 w 424647"/>
                            <a:gd name="connsiteY5" fmla="*/ 71619 h 183458"/>
                            <a:gd name="connsiteX6" fmla="*/ 424647 w 424647"/>
                            <a:gd name="connsiteY6" fmla="*/ 114089 h 183458"/>
                            <a:gd name="connsiteX7" fmla="*/ 357210 w 424647"/>
                            <a:gd name="connsiteY7" fmla="*/ 181526 h 183458"/>
                            <a:gd name="connsiteX8" fmla="*/ 272364 w 424647"/>
                            <a:gd name="connsiteY8" fmla="*/ 183458 h 183458"/>
                            <a:gd name="connsiteX9" fmla="*/ 211495 w 424647"/>
                            <a:gd name="connsiteY9" fmla="*/ 182894 h 183458"/>
                            <a:gd name="connsiteX10" fmla="*/ 137586 w 424647"/>
                            <a:gd name="connsiteY10" fmla="*/ 183458 h 183458"/>
                            <a:gd name="connsiteX11" fmla="*/ 67437 w 424647"/>
                            <a:gd name="connsiteY11" fmla="*/ 181526 h 183458"/>
                            <a:gd name="connsiteX12" fmla="*/ 0 w 424647"/>
                            <a:gd name="connsiteY12" fmla="*/ 114089 h 183458"/>
                            <a:gd name="connsiteX13" fmla="*/ 0 w 424647"/>
                            <a:gd name="connsiteY13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129497 w 424647"/>
                            <a:gd name="connsiteY2" fmla="*/ 1941 h 183458"/>
                            <a:gd name="connsiteX3" fmla="*/ 209592 w 424647"/>
                            <a:gd name="connsiteY3" fmla="*/ 0 h 183458"/>
                            <a:gd name="connsiteX4" fmla="*/ 277833 w 424647"/>
                            <a:gd name="connsiteY4" fmla="*/ 1941 h 183458"/>
                            <a:gd name="connsiteX5" fmla="*/ 357210 w 424647"/>
                            <a:gd name="connsiteY5" fmla="*/ 4182 h 183458"/>
                            <a:gd name="connsiteX6" fmla="*/ 424647 w 424647"/>
                            <a:gd name="connsiteY6" fmla="*/ 71619 h 183458"/>
                            <a:gd name="connsiteX7" fmla="*/ 424647 w 424647"/>
                            <a:gd name="connsiteY7" fmla="*/ 114089 h 183458"/>
                            <a:gd name="connsiteX8" fmla="*/ 357210 w 424647"/>
                            <a:gd name="connsiteY8" fmla="*/ 181526 h 183458"/>
                            <a:gd name="connsiteX9" fmla="*/ 272364 w 424647"/>
                            <a:gd name="connsiteY9" fmla="*/ 183458 h 183458"/>
                            <a:gd name="connsiteX10" fmla="*/ 211495 w 424647"/>
                            <a:gd name="connsiteY10" fmla="*/ 182894 h 183458"/>
                            <a:gd name="connsiteX11" fmla="*/ 137586 w 424647"/>
                            <a:gd name="connsiteY11" fmla="*/ 183458 h 183458"/>
                            <a:gd name="connsiteX12" fmla="*/ 67437 w 424647"/>
                            <a:gd name="connsiteY12" fmla="*/ 181526 h 183458"/>
                            <a:gd name="connsiteX13" fmla="*/ 0 w 424647"/>
                            <a:gd name="connsiteY13" fmla="*/ 114089 h 183458"/>
                            <a:gd name="connsiteX14" fmla="*/ 0 w 424647"/>
                            <a:gd name="connsiteY14" fmla="*/ 71619 h 183458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  <a:cxn ang="0">
                              <a:pos x="connsiteX11" y="connsiteY11"/>
                            </a:cxn>
                            <a:cxn ang="0">
                              <a:pos x="connsiteX12" y="connsiteY12"/>
                            </a:cxn>
                            <a:cxn ang="0">
                              <a:pos x="connsiteX13" y="connsiteY13"/>
                            </a:cxn>
                            <a:cxn ang="0">
                              <a:pos x="connsiteX14" y="connsiteY14"/>
                            </a:cxn>
                          </a:cxnLst>
                          <a:rect l="l" t="t" r="r" b="b"/>
                          <a:pathLst>
                            <a:path w="424647" h="183458">
                              <a:moveTo>
                                <a:pt x="0" y="71619"/>
                              </a:moveTo>
                              <a:cubicBezTo>
                                <a:pt x="0" y="34375"/>
                                <a:pt x="30193" y="4182"/>
                                <a:pt x="67437" y="4182"/>
                              </a:cubicBezTo>
                              <a:lnTo>
                                <a:pt x="129497" y="1941"/>
                              </a:lnTo>
                              <a:lnTo>
                                <a:pt x="209592" y="0"/>
                              </a:lnTo>
                              <a:lnTo>
                                <a:pt x="277833" y="1941"/>
                              </a:lnTo>
                              <a:lnTo>
                                <a:pt x="357210" y="4182"/>
                              </a:lnTo>
                              <a:cubicBezTo>
                                <a:pt x="394454" y="4182"/>
                                <a:pt x="424647" y="34375"/>
                                <a:pt x="424647" y="71619"/>
                              </a:cubicBezTo>
                              <a:lnTo>
                                <a:pt x="424647" y="114089"/>
                              </a:lnTo>
                              <a:cubicBezTo>
                                <a:pt x="424647" y="151333"/>
                                <a:pt x="394454" y="181526"/>
                                <a:pt x="357210" y="181526"/>
                              </a:cubicBezTo>
                              <a:lnTo>
                                <a:pt x="272364" y="183458"/>
                              </a:lnTo>
                              <a:lnTo>
                                <a:pt x="211495" y="182894"/>
                              </a:lnTo>
                              <a:lnTo>
                                <a:pt x="137586" y="183458"/>
                              </a:lnTo>
                              <a:lnTo>
                                <a:pt x="67437" y="181526"/>
                              </a:lnTo>
                              <a:cubicBezTo>
                                <a:pt x="30193" y="181526"/>
                                <a:pt x="0" y="151333"/>
                                <a:pt x="0" y="114089"/>
                              </a:cubicBezTo>
                              <a:lnTo>
                                <a:pt x="0" y="71619"/>
                              </a:lnTo>
                              <a:close/>
                            </a:path>
                          </a:pathLst>
                        </a:custGeom>
                        <a:blipFill>
                          <a:blip r:embed="rId37"/>
                          <a:stretch>
                            <a:fillRect l="-2857" r="-5714"/>
                          </a:stretch>
                        </a:blipFill>
                        <a:ln w="19050">
                          <a:noFill/>
                        </a:ln>
                      </p:spPr>
                      <p:txBody>
                        <a:bodyPr/>
                        <a:lstStyle/>
                        <a:p>
                          <a:r>
                            <a:rPr lang="en-NZ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42" name="TextBox 141">
                          <a:extLst>
                            <a:ext uri="{FF2B5EF4-FFF2-40B4-BE49-F238E27FC236}">
                              <a16:creationId xmlns:a16="http://schemas.microsoft.com/office/drawing/2014/main" id="{AD510EC2-1E1E-52CB-5EC3-5C7F6FA0C6AF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10460506" y="2734561"/>
                          <a:ext cx="216000" cy="180000"/>
                        </a:xfrm>
                        <a:custGeom>
                          <a:avLst/>
                          <a:gdLst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67437 w 424647"/>
                            <a:gd name="connsiteY6" fmla="*/ 177344 h 177344"/>
                            <a:gd name="connsiteX7" fmla="*/ 0 w 424647"/>
                            <a:gd name="connsiteY7" fmla="*/ 109907 h 177344"/>
                            <a:gd name="connsiteX8" fmla="*/ 0 w 424647"/>
                            <a:gd name="connsiteY8" fmla="*/ 67437 h 177344"/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137586 w 424647"/>
                            <a:gd name="connsiteY6" fmla="*/ 174513 h 177344"/>
                            <a:gd name="connsiteX7" fmla="*/ 67437 w 424647"/>
                            <a:gd name="connsiteY7" fmla="*/ 177344 h 177344"/>
                            <a:gd name="connsiteX8" fmla="*/ 0 w 424647"/>
                            <a:gd name="connsiteY8" fmla="*/ 109907 h 177344"/>
                            <a:gd name="connsiteX9" fmla="*/ 0 w 424647"/>
                            <a:gd name="connsiteY9" fmla="*/ 67437 h 177344"/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274746 w 424647"/>
                            <a:gd name="connsiteY6" fmla="*/ 174513 h 177344"/>
                            <a:gd name="connsiteX7" fmla="*/ 137586 w 424647"/>
                            <a:gd name="connsiteY7" fmla="*/ 174513 h 177344"/>
                            <a:gd name="connsiteX8" fmla="*/ 67437 w 424647"/>
                            <a:gd name="connsiteY8" fmla="*/ 177344 h 177344"/>
                            <a:gd name="connsiteX9" fmla="*/ 0 w 424647"/>
                            <a:gd name="connsiteY9" fmla="*/ 109907 h 177344"/>
                            <a:gd name="connsiteX10" fmla="*/ 0 w 424647"/>
                            <a:gd name="connsiteY10" fmla="*/ 67437 h 177344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4746 w 424647"/>
                            <a:gd name="connsiteY6" fmla="*/ 174513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99861 w 424647"/>
                            <a:gd name="connsiteY7" fmla="*/ 178712 h 179276"/>
                            <a:gd name="connsiteX8" fmla="*/ 137586 w 424647"/>
                            <a:gd name="connsiteY8" fmla="*/ 179276 h 179276"/>
                            <a:gd name="connsiteX9" fmla="*/ 67437 w 424647"/>
                            <a:gd name="connsiteY9" fmla="*/ 177344 h 179276"/>
                            <a:gd name="connsiteX10" fmla="*/ 0 w 424647"/>
                            <a:gd name="connsiteY10" fmla="*/ 109907 h 179276"/>
                            <a:gd name="connsiteX11" fmla="*/ 0 w 424647"/>
                            <a:gd name="connsiteY11" fmla="*/ 67437 h 179276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209592 w 424647"/>
                            <a:gd name="connsiteY2" fmla="*/ 0 h 183458"/>
                            <a:gd name="connsiteX3" fmla="*/ 357210 w 424647"/>
                            <a:gd name="connsiteY3" fmla="*/ 4182 h 183458"/>
                            <a:gd name="connsiteX4" fmla="*/ 424647 w 424647"/>
                            <a:gd name="connsiteY4" fmla="*/ 71619 h 183458"/>
                            <a:gd name="connsiteX5" fmla="*/ 424647 w 424647"/>
                            <a:gd name="connsiteY5" fmla="*/ 114089 h 183458"/>
                            <a:gd name="connsiteX6" fmla="*/ 357210 w 424647"/>
                            <a:gd name="connsiteY6" fmla="*/ 181526 h 183458"/>
                            <a:gd name="connsiteX7" fmla="*/ 272364 w 424647"/>
                            <a:gd name="connsiteY7" fmla="*/ 183458 h 183458"/>
                            <a:gd name="connsiteX8" fmla="*/ 199861 w 424647"/>
                            <a:gd name="connsiteY8" fmla="*/ 182894 h 183458"/>
                            <a:gd name="connsiteX9" fmla="*/ 137586 w 424647"/>
                            <a:gd name="connsiteY9" fmla="*/ 183458 h 183458"/>
                            <a:gd name="connsiteX10" fmla="*/ 67437 w 424647"/>
                            <a:gd name="connsiteY10" fmla="*/ 181526 h 183458"/>
                            <a:gd name="connsiteX11" fmla="*/ 0 w 424647"/>
                            <a:gd name="connsiteY11" fmla="*/ 114089 h 183458"/>
                            <a:gd name="connsiteX12" fmla="*/ 0 w 424647"/>
                            <a:gd name="connsiteY12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209592 w 424647"/>
                            <a:gd name="connsiteY2" fmla="*/ 0 h 183458"/>
                            <a:gd name="connsiteX3" fmla="*/ 357210 w 424647"/>
                            <a:gd name="connsiteY3" fmla="*/ 4182 h 183458"/>
                            <a:gd name="connsiteX4" fmla="*/ 424647 w 424647"/>
                            <a:gd name="connsiteY4" fmla="*/ 71619 h 183458"/>
                            <a:gd name="connsiteX5" fmla="*/ 424647 w 424647"/>
                            <a:gd name="connsiteY5" fmla="*/ 114089 h 183458"/>
                            <a:gd name="connsiteX6" fmla="*/ 357210 w 424647"/>
                            <a:gd name="connsiteY6" fmla="*/ 181526 h 183458"/>
                            <a:gd name="connsiteX7" fmla="*/ 272364 w 424647"/>
                            <a:gd name="connsiteY7" fmla="*/ 183458 h 183458"/>
                            <a:gd name="connsiteX8" fmla="*/ 211495 w 424647"/>
                            <a:gd name="connsiteY8" fmla="*/ 182894 h 183458"/>
                            <a:gd name="connsiteX9" fmla="*/ 137586 w 424647"/>
                            <a:gd name="connsiteY9" fmla="*/ 183458 h 183458"/>
                            <a:gd name="connsiteX10" fmla="*/ 67437 w 424647"/>
                            <a:gd name="connsiteY10" fmla="*/ 181526 h 183458"/>
                            <a:gd name="connsiteX11" fmla="*/ 0 w 424647"/>
                            <a:gd name="connsiteY11" fmla="*/ 114089 h 183458"/>
                            <a:gd name="connsiteX12" fmla="*/ 0 w 424647"/>
                            <a:gd name="connsiteY12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129497 w 424647"/>
                            <a:gd name="connsiteY2" fmla="*/ 1941 h 183458"/>
                            <a:gd name="connsiteX3" fmla="*/ 209592 w 424647"/>
                            <a:gd name="connsiteY3" fmla="*/ 0 h 183458"/>
                            <a:gd name="connsiteX4" fmla="*/ 357210 w 424647"/>
                            <a:gd name="connsiteY4" fmla="*/ 4182 h 183458"/>
                            <a:gd name="connsiteX5" fmla="*/ 424647 w 424647"/>
                            <a:gd name="connsiteY5" fmla="*/ 71619 h 183458"/>
                            <a:gd name="connsiteX6" fmla="*/ 424647 w 424647"/>
                            <a:gd name="connsiteY6" fmla="*/ 114089 h 183458"/>
                            <a:gd name="connsiteX7" fmla="*/ 357210 w 424647"/>
                            <a:gd name="connsiteY7" fmla="*/ 181526 h 183458"/>
                            <a:gd name="connsiteX8" fmla="*/ 272364 w 424647"/>
                            <a:gd name="connsiteY8" fmla="*/ 183458 h 183458"/>
                            <a:gd name="connsiteX9" fmla="*/ 211495 w 424647"/>
                            <a:gd name="connsiteY9" fmla="*/ 182894 h 183458"/>
                            <a:gd name="connsiteX10" fmla="*/ 137586 w 424647"/>
                            <a:gd name="connsiteY10" fmla="*/ 183458 h 183458"/>
                            <a:gd name="connsiteX11" fmla="*/ 67437 w 424647"/>
                            <a:gd name="connsiteY11" fmla="*/ 181526 h 183458"/>
                            <a:gd name="connsiteX12" fmla="*/ 0 w 424647"/>
                            <a:gd name="connsiteY12" fmla="*/ 114089 h 183458"/>
                            <a:gd name="connsiteX13" fmla="*/ 0 w 424647"/>
                            <a:gd name="connsiteY13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129497 w 424647"/>
                            <a:gd name="connsiteY2" fmla="*/ 1941 h 183458"/>
                            <a:gd name="connsiteX3" fmla="*/ 209592 w 424647"/>
                            <a:gd name="connsiteY3" fmla="*/ 0 h 183458"/>
                            <a:gd name="connsiteX4" fmla="*/ 277833 w 424647"/>
                            <a:gd name="connsiteY4" fmla="*/ 1941 h 183458"/>
                            <a:gd name="connsiteX5" fmla="*/ 357210 w 424647"/>
                            <a:gd name="connsiteY5" fmla="*/ 4182 h 183458"/>
                            <a:gd name="connsiteX6" fmla="*/ 424647 w 424647"/>
                            <a:gd name="connsiteY6" fmla="*/ 71619 h 183458"/>
                            <a:gd name="connsiteX7" fmla="*/ 424647 w 424647"/>
                            <a:gd name="connsiteY7" fmla="*/ 114089 h 183458"/>
                            <a:gd name="connsiteX8" fmla="*/ 357210 w 424647"/>
                            <a:gd name="connsiteY8" fmla="*/ 181526 h 183458"/>
                            <a:gd name="connsiteX9" fmla="*/ 272364 w 424647"/>
                            <a:gd name="connsiteY9" fmla="*/ 183458 h 183458"/>
                            <a:gd name="connsiteX10" fmla="*/ 211495 w 424647"/>
                            <a:gd name="connsiteY10" fmla="*/ 182894 h 183458"/>
                            <a:gd name="connsiteX11" fmla="*/ 137586 w 424647"/>
                            <a:gd name="connsiteY11" fmla="*/ 183458 h 183458"/>
                            <a:gd name="connsiteX12" fmla="*/ 67437 w 424647"/>
                            <a:gd name="connsiteY12" fmla="*/ 181526 h 183458"/>
                            <a:gd name="connsiteX13" fmla="*/ 0 w 424647"/>
                            <a:gd name="connsiteY13" fmla="*/ 114089 h 183458"/>
                            <a:gd name="connsiteX14" fmla="*/ 0 w 424647"/>
                            <a:gd name="connsiteY14" fmla="*/ 71619 h 183458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  <a:cxn ang="0">
                              <a:pos x="connsiteX11" y="connsiteY11"/>
                            </a:cxn>
                            <a:cxn ang="0">
                              <a:pos x="connsiteX12" y="connsiteY12"/>
                            </a:cxn>
                            <a:cxn ang="0">
                              <a:pos x="connsiteX13" y="connsiteY13"/>
                            </a:cxn>
                            <a:cxn ang="0">
                              <a:pos x="connsiteX14" y="connsiteY14"/>
                            </a:cxn>
                          </a:cxnLst>
                          <a:rect l="l" t="t" r="r" b="b"/>
                          <a:pathLst>
                            <a:path w="424647" h="183458">
                              <a:moveTo>
                                <a:pt x="0" y="71619"/>
                              </a:moveTo>
                              <a:cubicBezTo>
                                <a:pt x="0" y="34375"/>
                                <a:pt x="30193" y="4182"/>
                                <a:pt x="67437" y="4182"/>
                              </a:cubicBezTo>
                              <a:lnTo>
                                <a:pt x="129497" y="1941"/>
                              </a:lnTo>
                              <a:lnTo>
                                <a:pt x="209592" y="0"/>
                              </a:lnTo>
                              <a:lnTo>
                                <a:pt x="277833" y="1941"/>
                              </a:lnTo>
                              <a:lnTo>
                                <a:pt x="357210" y="4182"/>
                              </a:lnTo>
                              <a:cubicBezTo>
                                <a:pt x="394454" y="4182"/>
                                <a:pt x="424647" y="34375"/>
                                <a:pt x="424647" y="71619"/>
                              </a:cubicBezTo>
                              <a:lnTo>
                                <a:pt x="424647" y="114089"/>
                              </a:lnTo>
                              <a:cubicBezTo>
                                <a:pt x="424647" y="151333"/>
                                <a:pt x="394454" y="181526"/>
                                <a:pt x="357210" y="181526"/>
                              </a:cubicBezTo>
                              <a:lnTo>
                                <a:pt x="272364" y="183458"/>
                              </a:lnTo>
                              <a:lnTo>
                                <a:pt x="211495" y="182894"/>
                              </a:lnTo>
                              <a:lnTo>
                                <a:pt x="137586" y="183458"/>
                              </a:lnTo>
                              <a:lnTo>
                                <a:pt x="67437" y="181526"/>
                              </a:lnTo>
                              <a:cubicBezTo>
                                <a:pt x="30193" y="181526"/>
                                <a:pt x="0" y="151333"/>
                                <a:pt x="0" y="114089"/>
                              </a:cubicBezTo>
                              <a:lnTo>
                                <a:pt x="0" y="71619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  <a:ln w="19050">
                          <a:noFill/>
                        </a:ln>
                      </p:spPr>
                      <p:txBody>
                        <a:bodyPr wrap="square" lIns="0" tIns="36000" rIns="0" bIns="36000" rtlCol="0" anchor="ctr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NZ" sz="900" i="1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NZ" sz="900" i="1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NZ" sz="900" b="0" i="1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𝑚</m:t>
                                    </m:r>
                                  </m:sub>
                                  <m:sup>
                                    <m:r>
                                      <a:rPr lang="en-NZ" sz="900" b="0" i="1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11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NZ" sz="900" dirty="0"/>
                        </a:p>
                      </p:txBody>
                    </p:sp>
                  </mc:Choice>
                  <mc:Fallback xmlns="">
                    <p:sp>
                      <p:nvSpPr>
                        <p:cNvPr id="142" name="TextBox 141">
                          <a:extLst>
                            <a:ext uri="{FF2B5EF4-FFF2-40B4-BE49-F238E27FC236}">
                              <a16:creationId xmlns:a16="http://schemas.microsoft.com/office/drawing/2014/main" id="{AD510EC2-1E1E-52CB-5EC3-5C7F6FA0C6AF}"/>
                            </a:ext>
                          </a:extLst>
                        </p:cNvPr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10460506" y="2734561"/>
                          <a:ext cx="216000" cy="180000"/>
                        </a:xfrm>
                        <a:custGeom>
                          <a:avLst/>
                          <a:gdLst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67437 w 424647"/>
                            <a:gd name="connsiteY6" fmla="*/ 177344 h 177344"/>
                            <a:gd name="connsiteX7" fmla="*/ 0 w 424647"/>
                            <a:gd name="connsiteY7" fmla="*/ 109907 h 177344"/>
                            <a:gd name="connsiteX8" fmla="*/ 0 w 424647"/>
                            <a:gd name="connsiteY8" fmla="*/ 67437 h 177344"/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137586 w 424647"/>
                            <a:gd name="connsiteY6" fmla="*/ 174513 h 177344"/>
                            <a:gd name="connsiteX7" fmla="*/ 67437 w 424647"/>
                            <a:gd name="connsiteY7" fmla="*/ 177344 h 177344"/>
                            <a:gd name="connsiteX8" fmla="*/ 0 w 424647"/>
                            <a:gd name="connsiteY8" fmla="*/ 109907 h 177344"/>
                            <a:gd name="connsiteX9" fmla="*/ 0 w 424647"/>
                            <a:gd name="connsiteY9" fmla="*/ 67437 h 177344"/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274746 w 424647"/>
                            <a:gd name="connsiteY6" fmla="*/ 174513 h 177344"/>
                            <a:gd name="connsiteX7" fmla="*/ 137586 w 424647"/>
                            <a:gd name="connsiteY7" fmla="*/ 174513 h 177344"/>
                            <a:gd name="connsiteX8" fmla="*/ 67437 w 424647"/>
                            <a:gd name="connsiteY8" fmla="*/ 177344 h 177344"/>
                            <a:gd name="connsiteX9" fmla="*/ 0 w 424647"/>
                            <a:gd name="connsiteY9" fmla="*/ 109907 h 177344"/>
                            <a:gd name="connsiteX10" fmla="*/ 0 w 424647"/>
                            <a:gd name="connsiteY10" fmla="*/ 67437 h 177344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4746 w 424647"/>
                            <a:gd name="connsiteY6" fmla="*/ 174513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99861 w 424647"/>
                            <a:gd name="connsiteY7" fmla="*/ 178712 h 179276"/>
                            <a:gd name="connsiteX8" fmla="*/ 137586 w 424647"/>
                            <a:gd name="connsiteY8" fmla="*/ 179276 h 179276"/>
                            <a:gd name="connsiteX9" fmla="*/ 67437 w 424647"/>
                            <a:gd name="connsiteY9" fmla="*/ 177344 h 179276"/>
                            <a:gd name="connsiteX10" fmla="*/ 0 w 424647"/>
                            <a:gd name="connsiteY10" fmla="*/ 109907 h 179276"/>
                            <a:gd name="connsiteX11" fmla="*/ 0 w 424647"/>
                            <a:gd name="connsiteY11" fmla="*/ 67437 h 179276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209592 w 424647"/>
                            <a:gd name="connsiteY2" fmla="*/ 0 h 183458"/>
                            <a:gd name="connsiteX3" fmla="*/ 357210 w 424647"/>
                            <a:gd name="connsiteY3" fmla="*/ 4182 h 183458"/>
                            <a:gd name="connsiteX4" fmla="*/ 424647 w 424647"/>
                            <a:gd name="connsiteY4" fmla="*/ 71619 h 183458"/>
                            <a:gd name="connsiteX5" fmla="*/ 424647 w 424647"/>
                            <a:gd name="connsiteY5" fmla="*/ 114089 h 183458"/>
                            <a:gd name="connsiteX6" fmla="*/ 357210 w 424647"/>
                            <a:gd name="connsiteY6" fmla="*/ 181526 h 183458"/>
                            <a:gd name="connsiteX7" fmla="*/ 272364 w 424647"/>
                            <a:gd name="connsiteY7" fmla="*/ 183458 h 183458"/>
                            <a:gd name="connsiteX8" fmla="*/ 199861 w 424647"/>
                            <a:gd name="connsiteY8" fmla="*/ 182894 h 183458"/>
                            <a:gd name="connsiteX9" fmla="*/ 137586 w 424647"/>
                            <a:gd name="connsiteY9" fmla="*/ 183458 h 183458"/>
                            <a:gd name="connsiteX10" fmla="*/ 67437 w 424647"/>
                            <a:gd name="connsiteY10" fmla="*/ 181526 h 183458"/>
                            <a:gd name="connsiteX11" fmla="*/ 0 w 424647"/>
                            <a:gd name="connsiteY11" fmla="*/ 114089 h 183458"/>
                            <a:gd name="connsiteX12" fmla="*/ 0 w 424647"/>
                            <a:gd name="connsiteY12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209592 w 424647"/>
                            <a:gd name="connsiteY2" fmla="*/ 0 h 183458"/>
                            <a:gd name="connsiteX3" fmla="*/ 357210 w 424647"/>
                            <a:gd name="connsiteY3" fmla="*/ 4182 h 183458"/>
                            <a:gd name="connsiteX4" fmla="*/ 424647 w 424647"/>
                            <a:gd name="connsiteY4" fmla="*/ 71619 h 183458"/>
                            <a:gd name="connsiteX5" fmla="*/ 424647 w 424647"/>
                            <a:gd name="connsiteY5" fmla="*/ 114089 h 183458"/>
                            <a:gd name="connsiteX6" fmla="*/ 357210 w 424647"/>
                            <a:gd name="connsiteY6" fmla="*/ 181526 h 183458"/>
                            <a:gd name="connsiteX7" fmla="*/ 272364 w 424647"/>
                            <a:gd name="connsiteY7" fmla="*/ 183458 h 183458"/>
                            <a:gd name="connsiteX8" fmla="*/ 211495 w 424647"/>
                            <a:gd name="connsiteY8" fmla="*/ 182894 h 183458"/>
                            <a:gd name="connsiteX9" fmla="*/ 137586 w 424647"/>
                            <a:gd name="connsiteY9" fmla="*/ 183458 h 183458"/>
                            <a:gd name="connsiteX10" fmla="*/ 67437 w 424647"/>
                            <a:gd name="connsiteY10" fmla="*/ 181526 h 183458"/>
                            <a:gd name="connsiteX11" fmla="*/ 0 w 424647"/>
                            <a:gd name="connsiteY11" fmla="*/ 114089 h 183458"/>
                            <a:gd name="connsiteX12" fmla="*/ 0 w 424647"/>
                            <a:gd name="connsiteY12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129497 w 424647"/>
                            <a:gd name="connsiteY2" fmla="*/ 1941 h 183458"/>
                            <a:gd name="connsiteX3" fmla="*/ 209592 w 424647"/>
                            <a:gd name="connsiteY3" fmla="*/ 0 h 183458"/>
                            <a:gd name="connsiteX4" fmla="*/ 357210 w 424647"/>
                            <a:gd name="connsiteY4" fmla="*/ 4182 h 183458"/>
                            <a:gd name="connsiteX5" fmla="*/ 424647 w 424647"/>
                            <a:gd name="connsiteY5" fmla="*/ 71619 h 183458"/>
                            <a:gd name="connsiteX6" fmla="*/ 424647 w 424647"/>
                            <a:gd name="connsiteY6" fmla="*/ 114089 h 183458"/>
                            <a:gd name="connsiteX7" fmla="*/ 357210 w 424647"/>
                            <a:gd name="connsiteY7" fmla="*/ 181526 h 183458"/>
                            <a:gd name="connsiteX8" fmla="*/ 272364 w 424647"/>
                            <a:gd name="connsiteY8" fmla="*/ 183458 h 183458"/>
                            <a:gd name="connsiteX9" fmla="*/ 211495 w 424647"/>
                            <a:gd name="connsiteY9" fmla="*/ 182894 h 183458"/>
                            <a:gd name="connsiteX10" fmla="*/ 137586 w 424647"/>
                            <a:gd name="connsiteY10" fmla="*/ 183458 h 183458"/>
                            <a:gd name="connsiteX11" fmla="*/ 67437 w 424647"/>
                            <a:gd name="connsiteY11" fmla="*/ 181526 h 183458"/>
                            <a:gd name="connsiteX12" fmla="*/ 0 w 424647"/>
                            <a:gd name="connsiteY12" fmla="*/ 114089 h 183458"/>
                            <a:gd name="connsiteX13" fmla="*/ 0 w 424647"/>
                            <a:gd name="connsiteY13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129497 w 424647"/>
                            <a:gd name="connsiteY2" fmla="*/ 1941 h 183458"/>
                            <a:gd name="connsiteX3" fmla="*/ 209592 w 424647"/>
                            <a:gd name="connsiteY3" fmla="*/ 0 h 183458"/>
                            <a:gd name="connsiteX4" fmla="*/ 277833 w 424647"/>
                            <a:gd name="connsiteY4" fmla="*/ 1941 h 183458"/>
                            <a:gd name="connsiteX5" fmla="*/ 357210 w 424647"/>
                            <a:gd name="connsiteY5" fmla="*/ 4182 h 183458"/>
                            <a:gd name="connsiteX6" fmla="*/ 424647 w 424647"/>
                            <a:gd name="connsiteY6" fmla="*/ 71619 h 183458"/>
                            <a:gd name="connsiteX7" fmla="*/ 424647 w 424647"/>
                            <a:gd name="connsiteY7" fmla="*/ 114089 h 183458"/>
                            <a:gd name="connsiteX8" fmla="*/ 357210 w 424647"/>
                            <a:gd name="connsiteY8" fmla="*/ 181526 h 183458"/>
                            <a:gd name="connsiteX9" fmla="*/ 272364 w 424647"/>
                            <a:gd name="connsiteY9" fmla="*/ 183458 h 183458"/>
                            <a:gd name="connsiteX10" fmla="*/ 211495 w 424647"/>
                            <a:gd name="connsiteY10" fmla="*/ 182894 h 183458"/>
                            <a:gd name="connsiteX11" fmla="*/ 137586 w 424647"/>
                            <a:gd name="connsiteY11" fmla="*/ 183458 h 183458"/>
                            <a:gd name="connsiteX12" fmla="*/ 67437 w 424647"/>
                            <a:gd name="connsiteY12" fmla="*/ 181526 h 183458"/>
                            <a:gd name="connsiteX13" fmla="*/ 0 w 424647"/>
                            <a:gd name="connsiteY13" fmla="*/ 114089 h 183458"/>
                            <a:gd name="connsiteX14" fmla="*/ 0 w 424647"/>
                            <a:gd name="connsiteY14" fmla="*/ 71619 h 183458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  <a:cxn ang="0">
                              <a:pos x="connsiteX11" y="connsiteY11"/>
                            </a:cxn>
                            <a:cxn ang="0">
                              <a:pos x="connsiteX12" y="connsiteY12"/>
                            </a:cxn>
                            <a:cxn ang="0">
                              <a:pos x="connsiteX13" y="connsiteY13"/>
                            </a:cxn>
                            <a:cxn ang="0">
                              <a:pos x="connsiteX14" y="connsiteY14"/>
                            </a:cxn>
                          </a:cxnLst>
                          <a:rect l="l" t="t" r="r" b="b"/>
                          <a:pathLst>
                            <a:path w="424647" h="183458">
                              <a:moveTo>
                                <a:pt x="0" y="71619"/>
                              </a:moveTo>
                              <a:cubicBezTo>
                                <a:pt x="0" y="34375"/>
                                <a:pt x="30193" y="4182"/>
                                <a:pt x="67437" y="4182"/>
                              </a:cubicBezTo>
                              <a:lnTo>
                                <a:pt x="129497" y="1941"/>
                              </a:lnTo>
                              <a:lnTo>
                                <a:pt x="209592" y="0"/>
                              </a:lnTo>
                              <a:lnTo>
                                <a:pt x="277833" y="1941"/>
                              </a:lnTo>
                              <a:lnTo>
                                <a:pt x="357210" y="4182"/>
                              </a:lnTo>
                              <a:cubicBezTo>
                                <a:pt x="394454" y="4182"/>
                                <a:pt x="424647" y="34375"/>
                                <a:pt x="424647" y="71619"/>
                              </a:cubicBezTo>
                              <a:lnTo>
                                <a:pt x="424647" y="114089"/>
                              </a:lnTo>
                              <a:cubicBezTo>
                                <a:pt x="424647" y="151333"/>
                                <a:pt x="394454" y="181526"/>
                                <a:pt x="357210" y="181526"/>
                              </a:cubicBezTo>
                              <a:lnTo>
                                <a:pt x="272364" y="183458"/>
                              </a:lnTo>
                              <a:lnTo>
                                <a:pt x="211495" y="182894"/>
                              </a:lnTo>
                              <a:lnTo>
                                <a:pt x="137586" y="183458"/>
                              </a:lnTo>
                              <a:lnTo>
                                <a:pt x="67437" y="181526"/>
                              </a:lnTo>
                              <a:cubicBezTo>
                                <a:pt x="30193" y="181526"/>
                                <a:pt x="0" y="151333"/>
                                <a:pt x="0" y="114089"/>
                              </a:cubicBezTo>
                              <a:lnTo>
                                <a:pt x="0" y="71619"/>
                              </a:lnTo>
                              <a:close/>
                            </a:path>
                          </a:pathLst>
                        </a:custGeom>
                        <a:blipFill>
                          <a:blip r:embed="rId37"/>
                          <a:stretch>
                            <a:fillRect l="-2857" r="-5714"/>
                          </a:stretch>
                        </a:blipFill>
                        <a:ln w="19050">
                          <a:noFill/>
                        </a:ln>
                      </p:spPr>
                      <p:txBody>
                        <a:bodyPr/>
                        <a:lstStyle/>
                        <a:p>
                          <a:r>
                            <a:rPr lang="en-NZ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  <p:cxnSp>
                <p:nvCxnSpPr>
                  <p:cNvPr id="139" name="Straight Arrow Connector 138">
                    <a:extLst>
                      <a:ext uri="{FF2B5EF4-FFF2-40B4-BE49-F238E27FC236}">
                        <a16:creationId xmlns:a16="http://schemas.microsoft.com/office/drawing/2014/main" id="{35873606-CE34-D0D4-F856-6252001B8C8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10568506" y="3875258"/>
                    <a:ext cx="0" cy="432000"/>
                  </a:xfrm>
                  <a:prstGeom prst="straightConnector1">
                    <a:avLst/>
                  </a:prstGeom>
                  <a:ln w="12700">
                    <a:solidFill>
                      <a:srgbClr val="0070C0"/>
                    </a:solidFill>
                    <a:headEnd w="sm" len="sm"/>
                    <a:tailEnd type="stealth" w="sm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49" name="Straight Arrow Connector 148">
                  <a:extLst>
                    <a:ext uri="{FF2B5EF4-FFF2-40B4-BE49-F238E27FC236}">
                      <a16:creationId xmlns:a16="http://schemas.microsoft.com/office/drawing/2014/main" id="{6CB2429D-D09A-CF04-81CD-8C258407CA6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0988450" y="2743811"/>
                  <a:ext cx="0" cy="504000"/>
                </a:xfrm>
                <a:prstGeom prst="straightConnector1">
                  <a:avLst/>
                </a:prstGeom>
                <a:ln w="12700">
                  <a:solidFill>
                    <a:srgbClr val="0070C0"/>
                  </a:solidFill>
                  <a:headEnd w="sm" len="sm"/>
                  <a:tailEnd type="stealth" w="sm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64" name="Group 163">
                  <a:extLst>
                    <a:ext uri="{FF2B5EF4-FFF2-40B4-BE49-F238E27FC236}">
                      <a16:creationId xmlns:a16="http://schemas.microsoft.com/office/drawing/2014/main" id="{2E1F1D6B-F60B-F144-7808-41E9230D264A}"/>
                    </a:ext>
                  </a:extLst>
                </p:cNvPr>
                <p:cNvGrpSpPr/>
                <p:nvPr/>
              </p:nvGrpSpPr>
              <p:grpSpPr>
                <a:xfrm>
                  <a:off x="10844450" y="1310056"/>
                  <a:ext cx="288000" cy="1233847"/>
                  <a:chOff x="10424310" y="3073803"/>
                  <a:chExt cx="288000" cy="1233847"/>
                </a:xfrm>
              </p:grpSpPr>
              <p:grpSp>
                <p:nvGrpSpPr>
                  <p:cNvPr id="166" name="Group 165">
                    <a:extLst>
                      <a:ext uri="{FF2B5EF4-FFF2-40B4-BE49-F238E27FC236}">
                        <a16:creationId xmlns:a16="http://schemas.microsoft.com/office/drawing/2014/main" id="{B68FFDBB-B328-0841-E2C4-60E9307FE018}"/>
                      </a:ext>
                    </a:extLst>
                  </p:cNvPr>
                  <p:cNvGrpSpPr/>
                  <p:nvPr/>
                </p:nvGrpSpPr>
                <p:grpSpPr>
                  <a:xfrm>
                    <a:off x="10424310" y="3073803"/>
                    <a:ext cx="288000" cy="846645"/>
                    <a:chOff x="10424310" y="2659823"/>
                    <a:chExt cx="288000" cy="846645"/>
                  </a:xfrm>
                </p:grpSpPr>
                <p:grpSp>
                  <p:nvGrpSpPr>
                    <p:cNvPr id="168" name="Group 167">
                      <a:extLst>
                        <a:ext uri="{FF2B5EF4-FFF2-40B4-BE49-F238E27FC236}">
                          <a16:creationId xmlns:a16="http://schemas.microsoft.com/office/drawing/2014/main" id="{1495F5CE-9542-A8E3-0F0A-EB4D9AE077F5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0424310" y="2850975"/>
                      <a:ext cx="288000" cy="468000"/>
                      <a:chOff x="10424310" y="3019157"/>
                      <a:chExt cx="288000" cy="468000"/>
                    </a:xfrm>
                  </p:grpSpPr>
                  <p:cxnSp>
                    <p:nvCxnSpPr>
                      <p:cNvPr id="171" name="Straight Arrow Connector 170">
                        <a:extLst>
                          <a:ext uri="{FF2B5EF4-FFF2-40B4-BE49-F238E27FC236}">
                            <a16:creationId xmlns:a16="http://schemas.microsoft.com/office/drawing/2014/main" id="{2326AA12-BF32-A28B-0455-586D14382444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>
                        <a:off x="10568506" y="3019157"/>
                        <a:ext cx="0" cy="468000"/>
                      </a:xfrm>
                      <a:prstGeom prst="straightConnector1">
                        <a:avLst/>
                      </a:prstGeom>
                      <a:ln w="12700">
                        <a:solidFill>
                          <a:srgbClr val="0070C0"/>
                        </a:solidFill>
                        <a:headEnd w="sm" len="sm"/>
                        <a:tailEnd type="stealth" w="sm" len="med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mc:AlternateContent xmlns:mc="http://schemas.openxmlformats.org/markup-compatibility/2006" xmlns:a14="http://schemas.microsoft.com/office/drawing/2010/main">
                    <mc:Choice Requires="a14">
                      <p:sp>
                        <p:nvSpPr>
                          <p:cNvPr id="172" name="Rectangle: Rounded Corners 171">
                            <a:extLst>
                              <a:ext uri="{FF2B5EF4-FFF2-40B4-BE49-F238E27FC236}">
                                <a16:creationId xmlns:a16="http://schemas.microsoft.com/office/drawing/2014/main" id="{6B2F59E3-701A-5916-0B2E-0B5D15861DCE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424310" y="3093935"/>
                            <a:ext cx="288000" cy="180000"/>
                          </a:xfrm>
                          <a:prstGeom prst="roundRect">
                            <a:avLst>
                              <a:gd name="adj" fmla="val 22549"/>
                            </a:avLst>
                          </a:prstGeom>
                          <a:gradFill flip="none" rotWithShape="1">
                            <a:gsLst>
                              <a:gs pos="53900">
                                <a:schemeClr val="bg1"/>
                              </a:gs>
                              <a:gs pos="11000">
                                <a:srgbClr val="FFCC66"/>
                              </a:gs>
                              <a:gs pos="89000">
                                <a:srgbClr val="FFCC66"/>
                              </a:gs>
                            </a:gsLst>
                            <a:lin ang="0" scaled="1"/>
                            <a:tileRect/>
                          </a:gradFill>
                        </p:spPr>
                        <p:style>
                          <a:lnRef idx="2">
                            <a:schemeClr val="accent1">
                              <a:shade val="15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14:m>
                              <m:oMathPara xmlns:m="http://schemas.openxmlformats.org/officeDocument/2006/math">
                                <m:oMathParaPr>
                                  <m:jc m:val="center"/>
                                </m:oMathParaPr>
                                <m:oMath xmlns:m="http://schemas.openxmlformats.org/officeDocument/2006/math">
                                  <m:sSubSup>
                                    <m:sSubSupPr>
                                      <m:ctrlPr>
                                        <a:rPr lang="en-NZ" sz="900" i="1" kern="1200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NZ" sz="900" i="1" kern="120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𝑅𝑒</m:t>
                                      </m:r>
                                    </m:e>
                                    <m:sub>
                                      <m:r>
                                        <a:rPr lang="en-NZ" sz="900" b="0" i="1" kern="1200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𝑚</m:t>
                                      </m:r>
                                    </m:sub>
                                    <m:sup>
                                      <m:r>
                                        <a:rPr lang="en-NZ" sz="900" b="0" i="1" kern="1200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10</m:t>
                                      </m:r>
                                    </m:sup>
                                  </m:sSubSup>
                                </m:oMath>
                              </m:oMathPara>
                            </a14:m>
                            <a:endParaRPr lang="en-NZ" sz="900" b="1" dirty="0">
                              <a:solidFill>
                                <a:schemeClr val="accent4">
                                  <a:lumMod val="50000"/>
                                </a:schemeClr>
                              </a:solidFill>
                            </a:endParaRPr>
                          </a:p>
                        </p:txBody>
                      </p:sp>
                    </mc:Choice>
                    <mc:Fallback xmlns="">
                      <p:sp>
                        <p:nvSpPr>
                          <p:cNvPr id="172" name="Rectangle: Rounded Corners 171">
                            <a:extLst>
                              <a:ext uri="{FF2B5EF4-FFF2-40B4-BE49-F238E27FC236}">
                                <a16:creationId xmlns:a16="http://schemas.microsoft.com/office/drawing/2014/main" id="{6B2F59E3-701A-5916-0B2E-0B5D15861DCE}"/>
                              </a:ext>
                            </a:extLst>
                          </p:cNvPr>
                          <p:cNvSpPr>
                            <a:spLocks noRot="1" noChangeAspect="1" noMove="1" noResize="1" noEditPoints="1" noAdjustHandles="1" noChangeArrowheads="1" noChangeShapeType="1" noTextEdit="1"/>
                          </p:cNvSpPr>
                          <p:nvPr/>
                        </p:nvSpPr>
                        <p:spPr>
                          <a:xfrm>
                            <a:off x="10424310" y="3093935"/>
                            <a:ext cx="288000" cy="180000"/>
                          </a:xfrm>
                          <a:prstGeom prst="roundRect">
                            <a:avLst>
                              <a:gd name="adj" fmla="val 22549"/>
                            </a:avLst>
                          </a:prstGeom>
                          <a:blipFill>
                            <a:blip r:embed="rId38"/>
                            <a:stretch>
                              <a:fillRect l="-6122"/>
                            </a:stretch>
                          </a:blipFill>
                        </p:spPr>
                        <p:txBody>
                          <a:bodyPr/>
                          <a:lstStyle/>
                          <a:p>
                            <a:r>
                              <a:rPr lang="en-NZ">
                                <a:noFill/>
                              </a:rPr>
                              <a:t> </a:t>
                            </a:r>
                          </a:p>
                        </p:txBody>
                      </p:sp>
                    </mc:Fallback>
                  </mc:AlternateContent>
                </p:grp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69" name="TextBox 168">
                          <a:extLst>
                            <a:ext uri="{FF2B5EF4-FFF2-40B4-BE49-F238E27FC236}">
                              <a16:creationId xmlns:a16="http://schemas.microsoft.com/office/drawing/2014/main" id="{1D34960A-F8C7-998F-654D-C465DC5E04E8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10460506" y="3326468"/>
                          <a:ext cx="216000" cy="180000"/>
                        </a:xfrm>
                        <a:custGeom>
                          <a:avLst/>
                          <a:gdLst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67437 w 424647"/>
                            <a:gd name="connsiteY6" fmla="*/ 177344 h 177344"/>
                            <a:gd name="connsiteX7" fmla="*/ 0 w 424647"/>
                            <a:gd name="connsiteY7" fmla="*/ 109907 h 177344"/>
                            <a:gd name="connsiteX8" fmla="*/ 0 w 424647"/>
                            <a:gd name="connsiteY8" fmla="*/ 67437 h 177344"/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137586 w 424647"/>
                            <a:gd name="connsiteY6" fmla="*/ 174513 h 177344"/>
                            <a:gd name="connsiteX7" fmla="*/ 67437 w 424647"/>
                            <a:gd name="connsiteY7" fmla="*/ 177344 h 177344"/>
                            <a:gd name="connsiteX8" fmla="*/ 0 w 424647"/>
                            <a:gd name="connsiteY8" fmla="*/ 109907 h 177344"/>
                            <a:gd name="connsiteX9" fmla="*/ 0 w 424647"/>
                            <a:gd name="connsiteY9" fmla="*/ 67437 h 177344"/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274746 w 424647"/>
                            <a:gd name="connsiteY6" fmla="*/ 174513 h 177344"/>
                            <a:gd name="connsiteX7" fmla="*/ 137586 w 424647"/>
                            <a:gd name="connsiteY7" fmla="*/ 174513 h 177344"/>
                            <a:gd name="connsiteX8" fmla="*/ 67437 w 424647"/>
                            <a:gd name="connsiteY8" fmla="*/ 177344 h 177344"/>
                            <a:gd name="connsiteX9" fmla="*/ 0 w 424647"/>
                            <a:gd name="connsiteY9" fmla="*/ 109907 h 177344"/>
                            <a:gd name="connsiteX10" fmla="*/ 0 w 424647"/>
                            <a:gd name="connsiteY10" fmla="*/ 67437 h 177344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4746 w 424647"/>
                            <a:gd name="connsiteY6" fmla="*/ 174513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99861 w 424647"/>
                            <a:gd name="connsiteY7" fmla="*/ 178712 h 179276"/>
                            <a:gd name="connsiteX8" fmla="*/ 137586 w 424647"/>
                            <a:gd name="connsiteY8" fmla="*/ 179276 h 179276"/>
                            <a:gd name="connsiteX9" fmla="*/ 67437 w 424647"/>
                            <a:gd name="connsiteY9" fmla="*/ 177344 h 179276"/>
                            <a:gd name="connsiteX10" fmla="*/ 0 w 424647"/>
                            <a:gd name="connsiteY10" fmla="*/ 109907 h 179276"/>
                            <a:gd name="connsiteX11" fmla="*/ 0 w 424647"/>
                            <a:gd name="connsiteY11" fmla="*/ 67437 h 179276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209592 w 424647"/>
                            <a:gd name="connsiteY2" fmla="*/ 0 h 183458"/>
                            <a:gd name="connsiteX3" fmla="*/ 357210 w 424647"/>
                            <a:gd name="connsiteY3" fmla="*/ 4182 h 183458"/>
                            <a:gd name="connsiteX4" fmla="*/ 424647 w 424647"/>
                            <a:gd name="connsiteY4" fmla="*/ 71619 h 183458"/>
                            <a:gd name="connsiteX5" fmla="*/ 424647 w 424647"/>
                            <a:gd name="connsiteY5" fmla="*/ 114089 h 183458"/>
                            <a:gd name="connsiteX6" fmla="*/ 357210 w 424647"/>
                            <a:gd name="connsiteY6" fmla="*/ 181526 h 183458"/>
                            <a:gd name="connsiteX7" fmla="*/ 272364 w 424647"/>
                            <a:gd name="connsiteY7" fmla="*/ 183458 h 183458"/>
                            <a:gd name="connsiteX8" fmla="*/ 199861 w 424647"/>
                            <a:gd name="connsiteY8" fmla="*/ 182894 h 183458"/>
                            <a:gd name="connsiteX9" fmla="*/ 137586 w 424647"/>
                            <a:gd name="connsiteY9" fmla="*/ 183458 h 183458"/>
                            <a:gd name="connsiteX10" fmla="*/ 67437 w 424647"/>
                            <a:gd name="connsiteY10" fmla="*/ 181526 h 183458"/>
                            <a:gd name="connsiteX11" fmla="*/ 0 w 424647"/>
                            <a:gd name="connsiteY11" fmla="*/ 114089 h 183458"/>
                            <a:gd name="connsiteX12" fmla="*/ 0 w 424647"/>
                            <a:gd name="connsiteY12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209592 w 424647"/>
                            <a:gd name="connsiteY2" fmla="*/ 0 h 183458"/>
                            <a:gd name="connsiteX3" fmla="*/ 357210 w 424647"/>
                            <a:gd name="connsiteY3" fmla="*/ 4182 h 183458"/>
                            <a:gd name="connsiteX4" fmla="*/ 424647 w 424647"/>
                            <a:gd name="connsiteY4" fmla="*/ 71619 h 183458"/>
                            <a:gd name="connsiteX5" fmla="*/ 424647 w 424647"/>
                            <a:gd name="connsiteY5" fmla="*/ 114089 h 183458"/>
                            <a:gd name="connsiteX6" fmla="*/ 357210 w 424647"/>
                            <a:gd name="connsiteY6" fmla="*/ 181526 h 183458"/>
                            <a:gd name="connsiteX7" fmla="*/ 272364 w 424647"/>
                            <a:gd name="connsiteY7" fmla="*/ 183458 h 183458"/>
                            <a:gd name="connsiteX8" fmla="*/ 211495 w 424647"/>
                            <a:gd name="connsiteY8" fmla="*/ 182894 h 183458"/>
                            <a:gd name="connsiteX9" fmla="*/ 137586 w 424647"/>
                            <a:gd name="connsiteY9" fmla="*/ 183458 h 183458"/>
                            <a:gd name="connsiteX10" fmla="*/ 67437 w 424647"/>
                            <a:gd name="connsiteY10" fmla="*/ 181526 h 183458"/>
                            <a:gd name="connsiteX11" fmla="*/ 0 w 424647"/>
                            <a:gd name="connsiteY11" fmla="*/ 114089 h 183458"/>
                            <a:gd name="connsiteX12" fmla="*/ 0 w 424647"/>
                            <a:gd name="connsiteY12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129497 w 424647"/>
                            <a:gd name="connsiteY2" fmla="*/ 1941 h 183458"/>
                            <a:gd name="connsiteX3" fmla="*/ 209592 w 424647"/>
                            <a:gd name="connsiteY3" fmla="*/ 0 h 183458"/>
                            <a:gd name="connsiteX4" fmla="*/ 357210 w 424647"/>
                            <a:gd name="connsiteY4" fmla="*/ 4182 h 183458"/>
                            <a:gd name="connsiteX5" fmla="*/ 424647 w 424647"/>
                            <a:gd name="connsiteY5" fmla="*/ 71619 h 183458"/>
                            <a:gd name="connsiteX6" fmla="*/ 424647 w 424647"/>
                            <a:gd name="connsiteY6" fmla="*/ 114089 h 183458"/>
                            <a:gd name="connsiteX7" fmla="*/ 357210 w 424647"/>
                            <a:gd name="connsiteY7" fmla="*/ 181526 h 183458"/>
                            <a:gd name="connsiteX8" fmla="*/ 272364 w 424647"/>
                            <a:gd name="connsiteY8" fmla="*/ 183458 h 183458"/>
                            <a:gd name="connsiteX9" fmla="*/ 211495 w 424647"/>
                            <a:gd name="connsiteY9" fmla="*/ 182894 h 183458"/>
                            <a:gd name="connsiteX10" fmla="*/ 137586 w 424647"/>
                            <a:gd name="connsiteY10" fmla="*/ 183458 h 183458"/>
                            <a:gd name="connsiteX11" fmla="*/ 67437 w 424647"/>
                            <a:gd name="connsiteY11" fmla="*/ 181526 h 183458"/>
                            <a:gd name="connsiteX12" fmla="*/ 0 w 424647"/>
                            <a:gd name="connsiteY12" fmla="*/ 114089 h 183458"/>
                            <a:gd name="connsiteX13" fmla="*/ 0 w 424647"/>
                            <a:gd name="connsiteY13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129497 w 424647"/>
                            <a:gd name="connsiteY2" fmla="*/ 1941 h 183458"/>
                            <a:gd name="connsiteX3" fmla="*/ 209592 w 424647"/>
                            <a:gd name="connsiteY3" fmla="*/ 0 h 183458"/>
                            <a:gd name="connsiteX4" fmla="*/ 277833 w 424647"/>
                            <a:gd name="connsiteY4" fmla="*/ 1941 h 183458"/>
                            <a:gd name="connsiteX5" fmla="*/ 357210 w 424647"/>
                            <a:gd name="connsiteY5" fmla="*/ 4182 h 183458"/>
                            <a:gd name="connsiteX6" fmla="*/ 424647 w 424647"/>
                            <a:gd name="connsiteY6" fmla="*/ 71619 h 183458"/>
                            <a:gd name="connsiteX7" fmla="*/ 424647 w 424647"/>
                            <a:gd name="connsiteY7" fmla="*/ 114089 h 183458"/>
                            <a:gd name="connsiteX8" fmla="*/ 357210 w 424647"/>
                            <a:gd name="connsiteY8" fmla="*/ 181526 h 183458"/>
                            <a:gd name="connsiteX9" fmla="*/ 272364 w 424647"/>
                            <a:gd name="connsiteY9" fmla="*/ 183458 h 183458"/>
                            <a:gd name="connsiteX10" fmla="*/ 211495 w 424647"/>
                            <a:gd name="connsiteY10" fmla="*/ 182894 h 183458"/>
                            <a:gd name="connsiteX11" fmla="*/ 137586 w 424647"/>
                            <a:gd name="connsiteY11" fmla="*/ 183458 h 183458"/>
                            <a:gd name="connsiteX12" fmla="*/ 67437 w 424647"/>
                            <a:gd name="connsiteY12" fmla="*/ 181526 h 183458"/>
                            <a:gd name="connsiteX13" fmla="*/ 0 w 424647"/>
                            <a:gd name="connsiteY13" fmla="*/ 114089 h 183458"/>
                            <a:gd name="connsiteX14" fmla="*/ 0 w 424647"/>
                            <a:gd name="connsiteY14" fmla="*/ 71619 h 183458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  <a:cxn ang="0">
                              <a:pos x="connsiteX11" y="connsiteY11"/>
                            </a:cxn>
                            <a:cxn ang="0">
                              <a:pos x="connsiteX12" y="connsiteY12"/>
                            </a:cxn>
                            <a:cxn ang="0">
                              <a:pos x="connsiteX13" y="connsiteY13"/>
                            </a:cxn>
                            <a:cxn ang="0">
                              <a:pos x="connsiteX14" y="connsiteY14"/>
                            </a:cxn>
                          </a:cxnLst>
                          <a:rect l="l" t="t" r="r" b="b"/>
                          <a:pathLst>
                            <a:path w="424647" h="183458">
                              <a:moveTo>
                                <a:pt x="0" y="71619"/>
                              </a:moveTo>
                              <a:cubicBezTo>
                                <a:pt x="0" y="34375"/>
                                <a:pt x="30193" y="4182"/>
                                <a:pt x="67437" y="4182"/>
                              </a:cubicBezTo>
                              <a:lnTo>
                                <a:pt x="129497" y="1941"/>
                              </a:lnTo>
                              <a:lnTo>
                                <a:pt x="209592" y="0"/>
                              </a:lnTo>
                              <a:lnTo>
                                <a:pt x="277833" y="1941"/>
                              </a:lnTo>
                              <a:lnTo>
                                <a:pt x="357210" y="4182"/>
                              </a:lnTo>
                              <a:cubicBezTo>
                                <a:pt x="394454" y="4182"/>
                                <a:pt x="424647" y="34375"/>
                                <a:pt x="424647" y="71619"/>
                              </a:cubicBezTo>
                              <a:lnTo>
                                <a:pt x="424647" y="114089"/>
                              </a:lnTo>
                              <a:cubicBezTo>
                                <a:pt x="424647" y="151333"/>
                                <a:pt x="394454" y="181526"/>
                                <a:pt x="357210" y="181526"/>
                              </a:cubicBezTo>
                              <a:lnTo>
                                <a:pt x="272364" y="183458"/>
                              </a:lnTo>
                              <a:lnTo>
                                <a:pt x="211495" y="182894"/>
                              </a:lnTo>
                              <a:lnTo>
                                <a:pt x="137586" y="183458"/>
                              </a:lnTo>
                              <a:lnTo>
                                <a:pt x="67437" y="181526"/>
                              </a:lnTo>
                              <a:cubicBezTo>
                                <a:pt x="30193" y="181526"/>
                                <a:pt x="0" y="151333"/>
                                <a:pt x="0" y="114089"/>
                              </a:cubicBezTo>
                              <a:lnTo>
                                <a:pt x="0" y="71619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  <a:ln w="19050">
                          <a:noFill/>
                        </a:ln>
                      </p:spPr>
                      <p:txBody>
                        <a:bodyPr wrap="square" lIns="0" tIns="36000" rIns="0" bIns="36000" rtlCol="0" anchor="ctr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NZ" sz="900" i="1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NZ" sz="900" i="1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NZ" sz="900" b="0" i="1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𝑚</m:t>
                                    </m:r>
                                  </m:sub>
                                  <m:sup>
                                    <m:r>
                                      <a:rPr lang="en-NZ" sz="900" b="0" i="1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10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NZ" sz="900" dirty="0"/>
                        </a:p>
                      </p:txBody>
                    </p:sp>
                  </mc:Choice>
                  <mc:Fallback xmlns="">
                    <p:sp>
                      <p:nvSpPr>
                        <p:cNvPr id="169" name="TextBox 168">
                          <a:extLst>
                            <a:ext uri="{FF2B5EF4-FFF2-40B4-BE49-F238E27FC236}">
                              <a16:creationId xmlns:a16="http://schemas.microsoft.com/office/drawing/2014/main" id="{1D34960A-F8C7-998F-654D-C465DC5E04E8}"/>
                            </a:ext>
                          </a:extLst>
                        </p:cNvPr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10460506" y="3326468"/>
                          <a:ext cx="216000" cy="180000"/>
                        </a:xfrm>
                        <a:custGeom>
                          <a:avLst/>
                          <a:gdLst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67437 w 424647"/>
                            <a:gd name="connsiteY6" fmla="*/ 177344 h 177344"/>
                            <a:gd name="connsiteX7" fmla="*/ 0 w 424647"/>
                            <a:gd name="connsiteY7" fmla="*/ 109907 h 177344"/>
                            <a:gd name="connsiteX8" fmla="*/ 0 w 424647"/>
                            <a:gd name="connsiteY8" fmla="*/ 67437 h 177344"/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137586 w 424647"/>
                            <a:gd name="connsiteY6" fmla="*/ 174513 h 177344"/>
                            <a:gd name="connsiteX7" fmla="*/ 67437 w 424647"/>
                            <a:gd name="connsiteY7" fmla="*/ 177344 h 177344"/>
                            <a:gd name="connsiteX8" fmla="*/ 0 w 424647"/>
                            <a:gd name="connsiteY8" fmla="*/ 109907 h 177344"/>
                            <a:gd name="connsiteX9" fmla="*/ 0 w 424647"/>
                            <a:gd name="connsiteY9" fmla="*/ 67437 h 177344"/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274746 w 424647"/>
                            <a:gd name="connsiteY6" fmla="*/ 174513 h 177344"/>
                            <a:gd name="connsiteX7" fmla="*/ 137586 w 424647"/>
                            <a:gd name="connsiteY7" fmla="*/ 174513 h 177344"/>
                            <a:gd name="connsiteX8" fmla="*/ 67437 w 424647"/>
                            <a:gd name="connsiteY8" fmla="*/ 177344 h 177344"/>
                            <a:gd name="connsiteX9" fmla="*/ 0 w 424647"/>
                            <a:gd name="connsiteY9" fmla="*/ 109907 h 177344"/>
                            <a:gd name="connsiteX10" fmla="*/ 0 w 424647"/>
                            <a:gd name="connsiteY10" fmla="*/ 67437 h 177344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4746 w 424647"/>
                            <a:gd name="connsiteY6" fmla="*/ 174513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99861 w 424647"/>
                            <a:gd name="connsiteY7" fmla="*/ 178712 h 179276"/>
                            <a:gd name="connsiteX8" fmla="*/ 137586 w 424647"/>
                            <a:gd name="connsiteY8" fmla="*/ 179276 h 179276"/>
                            <a:gd name="connsiteX9" fmla="*/ 67437 w 424647"/>
                            <a:gd name="connsiteY9" fmla="*/ 177344 h 179276"/>
                            <a:gd name="connsiteX10" fmla="*/ 0 w 424647"/>
                            <a:gd name="connsiteY10" fmla="*/ 109907 h 179276"/>
                            <a:gd name="connsiteX11" fmla="*/ 0 w 424647"/>
                            <a:gd name="connsiteY11" fmla="*/ 67437 h 179276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209592 w 424647"/>
                            <a:gd name="connsiteY2" fmla="*/ 0 h 183458"/>
                            <a:gd name="connsiteX3" fmla="*/ 357210 w 424647"/>
                            <a:gd name="connsiteY3" fmla="*/ 4182 h 183458"/>
                            <a:gd name="connsiteX4" fmla="*/ 424647 w 424647"/>
                            <a:gd name="connsiteY4" fmla="*/ 71619 h 183458"/>
                            <a:gd name="connsiteX5" fmla="*/ 424647 w 424647"/>
                            <a:gd name="connsiteY5" fmla="*/ 114089 h 183458"/>
                            <a:gd name="connsiteX6" fmla="*/ 357210 w 424647"/>
                            <a:gd name="connsiteY6" fmla="*/ 181526 h 183458"/>
                            <a:gd name="connsiteX7" fmla="*/ 272364 w 424647"/>
                            <a:gd name="connsiteY7" fmla="*/ 183458 h 183458"/>
                            <a:gd name="connsiteX8" fmla="*/ 199861 w 424647"/>
                            <a:gd name="connsiteY8" fmla="*/ 182894 h 183458"/>
                            <a:gd name="connsiteX9" fmla="*/ 137586 w 424647"/>
                            <a:gd name="connsiteY9" fmla="*/ 183458 h 183458"/>
                            <a:gd name="connsiteX10" fmla="*/ 67437 w 424647"/>
                            <a:gd name="connsiteY10" fmla="*/ 181526 h 183458"/>
                            <a:gd name="connsiteX11" fmla="*/ 0 w 424647"/>
                            <a:gd name="connsiteY11" fmla="*/ 114089 h 183458"/>
                            <a:gd name="connsiteX12" fmla="*/ 0 w 424647"/>
                            <a:gd name="connsiteY12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209592 w 424647"/>
                            <a:gd name="connsiteY2" fmla="*/ 0 h 183458"/>
                            <a:gd name="connsiteX3" fmla="*/ 357210 w 424647"/>
                            <a:gd name="connsiteY3" fmla="*/ 4182 h 183458"/>
                            <a:gd name="connsiteX4" fmla="*/ 424647 w 424647"/>
                            <a:gd name="connsiteY4" fmla="*/ 71619 h 183458"/>
                            <a:gd name="connsiteX5" fmla="*/ 424647 w 424647"/>
                            <a:gd name="connsiteY5" fmla="*/ 114089 h 183458"/>
                            <a:gd name="connsiteX6" fmla="*/ 357210 w 424647"/>
                            <a:gd name="connsiteY6" fmla="*/ 181526 h 183458"/>
                            <a:gd name="connsiteX7" fmla="*/ 272364 w 424647"/>
                            <a:gd name="connsiteY7" fmla="*/ 183458 h 183458"/>
                            <a:gd name="connsiteX8" fmla="*/ 211495 w 424647"/>
                            <a:gd name="connsiteY8" fmla="*/ 182894 h 183458"/>
                            <a:gd name="connsiteX9" fmla="*/ 137586 w 424647"/>
                            <a:gd name="connsiteY9" fmla="*/ 183458 h 183458"/>
                            <a:gd name="connsiteX10" fmla="*/ 67437 w 424647"/>
                            <a:gd name="connsiteY10" fmla="*/ 181526 h 183458"/>
                            <a:gd name="connsiteX11" fmla="*/ 0 w 424647"/>
                            <a:gd name="connsiteY11" fmla="*/ 114089 h 183458"/>
                            <a:gd name="connsiteX12" fmla="*/ 0 w 424647"/>
                            <a:gd name="connsiteY12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129497 w 424647"/>
                            <a:gd name="connsiteY2" fmla="*/ 1941 h 183458"/>
                            <a:gd name="connsiteX3" fmla="*/ 209592 w 424647"/>
                            <a:gd name="connsiteY3" fmla="*/ 0 h 183458"/>
                            <a:gd name="connsiteX4" fmla="*/ 357210 w 424647"/>
                            <a:gd name="connsiteY4" fmla="*/ 4182 h 183458"/>
                            <a:gd name="connsiteX5" fmla="*/ 424647 w 424647"/>
                            <a:gd name="connsiteY5" fmla="*/ 71619 h 183458"/>
                            <a:gd name="connsiteX6" fmla="*/ 424647 w 424647"/>
                            <a:gd name="connsiteY6" fmla="*/ 114089 h 183458"/>
                            <a:gd name="connsiteX7" fmla="*/ 357210 w 424647"/>
                            <a:gd name="connsiteY7" fmla="*/ 181526 h 183458"/>
                            <a:gd name="connsiteX8" fmla="*/ 272364 w 424647"/>
                            <a:gd name="connsiteY8" fmla="*/ 183458 h 183458"/>
                            <a:gd name="connsiteX9" fmla="*/ 211495 w 424647"/>
                            <a:gd name="connsiteY9" fmla="*/ 182894 h 183458"/>
                            <a:gd name="connsiteX10" fmla="*/ 137586 w 424647"/>
                            <a:gd name="connsiteY10" fmla="*/ 183458 h 183458"/>
                            <a:gd name="connsiteX11" fmla="*/ 67437 w 424647"/>
                            <a:gd name="connsiteY11" fmla="*/ 181526 h 183458"/>
                            <a:gd name="connsiteX12" fmla="*/ 0 w 424647"/>
                            <a:gd name="connsiteY12" fmla="*/ 114089 h 183458"/>
                            <a:gd name="connsiteX13" fmla="*/ 0 w 424647"/>
                            <a:gd name="connsiteY13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129497 w 424647"/>
                            <a:gd name="connsiteY2" fmla="*/ 1941 h 183458"/>
                            <a:gd name="connsiteX3" fmla="*/ 209592 w 424647"/>
                            <a:gd name="connsiteY3" fmla="*/ 0 h 183458"/>
                            <a:gd name="connsiteX4" fmla="*/ 277833 w 424647"/>
                            <a:gd name="connsiteY4" fmla="*/ 1941 h 183458"/>
                            <a:gd name="connsiteX5" fmla="*/ 357210 w 424647"/>
                            <a:gd name="connsiteY5" fmla="*/ 4182 h 183458"/>
                            <a:gd name="connsiteX6" fmla="*/ 424647 w 424647"/>
                            <a:gd name="connsiteY6" fmla="*/ 71619 h 183458"/>
                            <a:gd name="connsiteX7" fmla="*/ 424647 w 424647"/>
                            <a:gd name="connsiteY7" fmla="*/ 114089 h 183458"/>
                            <a:gd name="connsiteX8" fmla="*/ 357210 w 424647"/>
                            <a:gd name="connsiteY8" fmla="*/ 181526 h 183458"/>
                            <a:gd name="connsiteX9" fmla="*/ 272364 w 424647"/>
                            <a:gd name="connsiteY9" fmla="*/ 183458 h 183458"/>
                            <a:gd name="connsiteX10" fmla="*/ 211495 w 424647"/>
                            <a:gd name="connsiteY10" fmla="*/ 182894 h 183458"/>
                            <a:gd name="connsiteX11" fmla="*/ 137586 w 424647"/>
                            <a:gd name="connsiteY11" fmla="*/ 183458 h 183458"/>
                            <a:gd name="connsiteX12" fmla="*/ 67437 w 424647"/>
                            <a:gd name="connsiteY12" fmla="*/ 181526 h 183458"/>
                            <a:gd name="connsiteX13" fmla="*/ 0 w 424647"/>
                            <a:gd name="connsiteY13" fmla="*/ 114089 h 183458"/>
                            <a:gd name="connsiteX14" fmla="*/ 0 w 424647"/>
                            <a:gd name="connsiteY14" fmla="*/ 71619 h 183458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  <a:cxn ang="0">
                              <a:pos x="connsiteX11" y="connsiteY11"/>
                            </a:cxn>
                            <a:cxn ang="0">
                              <a:pos x="connsiteX12" y="connsiteY12"/>
                            </a:cxn>
                            <a:cxn ang="0">
                              <a:pos x="connsiteX13" y="connsiteY13"/>
                            </a:cxn>
                            <a:cxn ang="0">
                              <a:pos x="connsiteX14" y="connsiteY14"/>
                            </a:cxn>
                          </a:cxnLst>
                          <a:rect l="l" t="t" r="r" b="b"/>
                          <a:pathLst>
                            <a:path w="424647" h="183458">
                              <a:moveTo>
                                <a:pt x="0" y="71619"/>
                              </a:moveTo>
                              <a:cubicBezTo>
                                <a:pt x="0" y="34375"/>
                                <a:pt x="30193" y="4182"/>
                                <a:pt x="67437" y="4182"/>
                              </a:cubicBezTo>
                              <a:lnTo>
                                <a:pt x="129497" y="1941"/>
                              </a:lnTo>
                              <a:lnTo>
                                <a:pt x="209592" y="0"/>
                              </a:lnTo>
                              <a:lnTo>
                                <a:pt x="277833" y="1941"/>
                              </a:lnTo>
                              <a:lnTo>
                                <a:pt x="357210" y="4182"/>
                              </a:lnTo>
                              <a:cubicBezTo>
                                <a:pt x="394454" y="4182"/>
                                <a:pt x="424647" y="34375"/>
                                <a:pt x="424647" y="71619"/>
                              </a:cubicBezTo>
                              <a:lnTo>
                                <a:pt x="424647" y="114089"/>
                              </a:lnTo>
                              <a:cubicBezTo>
                                <a:pt x="424647" y="151333"/>
                                <a:pt x="394454" y="181526"/>
                                <a:pt x="357210" y="181526"/>
                              </a:cubicBezTo>
                              <a:lnTo>
                                <a:pt x="272364" y="183458"/>
                              </a:lnTo>
                              <a:lnTo>
                                <a:pt x="211495" y="182894"/>
                              </a:lnTo>
                              <a:lnTo>
                                <a:pt x="137586" y="183458"/>
                              </a:lnTo>
                              <a:lnTo>
                                <a:pt x="67437" y="181526"/>
                              </a:lnTo>
                              <a:cubicBezTo>
                                <a:pt x="30193" y="181526"/>
                                <a:pt x="0" y="151333"/>
                                <a:pt x="0" y="114089"/>
                              </a:cubicBezTo>
                              <a:lnTo>
                                <a:pt x="0" y="71619"/>
                              </a:lnTo>
                              <a:close/>
                            </a:path>
                          </a:pathLst>
                        </a:custGeom>
                        <a:blipFill>
                          <a:blip r:embed="rId39"/>
                          <a:stretch>
                            <a:fillRect l="-2778" r="-2778"/>
                          </a:stretch>
                        </a:blipFill>
                        <a:ln w="19050">
                          <a:noFill/>
                        </a:ln>
                      </p:spPr>
                      <p:txBody>
                        <a:bodyPr/>
                        <a:lstStyle/>
                        <a:p>
                          <a:r>
                            <a:rPr lang="en-NZ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70" name="TextBox 169">
                          <a:extLst>
                            <a:ext uri="{FF2B5EF4-FFF2-40B4-BE49-F238E27FC236}">
                              <a16:creationId xmlns:a16="http://schemas.microsoft.com/office/drawing/2014/main" id="{2393508D-5858-A977-6D09-958EF023047F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10460506" y="2659823"/>
                          <a:ext cx="216000" cy="180000"/>
                        </a:xfrm>
                        <a:custGeom>
                          <a:avLst/>
                          <a:gdLst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67437 w 424647"/>
                            <a:gd name="connsiteY6" fmla="*/ 177344 h 177344"/>
                            <a:gd name="connsiteX7" fmla="*/ 0 w 424647"/>
                            <a:gd name="connsiteY7" fmla="*/ 109907 h 177344"/>
                            <a:gd name="connsiteX8" fmla="*/ 0 w 424647"/>
                            <a:gd name="connsiteY8" fmla="*/ 67437 h 177344"/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137586 w 424647"/>
                            <a:gd name="connsiteY6" fmla="*/ 174513 h 177344"/>
                            <a:gd name="connsiteX7" fmla="*/ 67437 w 424647"/>
                            <a:gd name="connsiteY7" fmla="*/ 177344 h 177344"/>
                            <a:gd name="connsiteX8" fmla="*/ 0 w 424647"/>
                            <a:gd name="connsiteY8" fmla="*/ 109907 h 177344"/>
                            <a:gd name="connsiteX9" fmla="*/ 0 w 424647"/>
                            <a:gd name="connsiteY9" fmla="*/ 67437 h 177344"/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274746 w 424647"/>
                            <a:gd name="connsiteY6" fmla="*/ 174513 h 177344"/>
                            <a:gd name="connsiteX7" fmla="*/ 137586 w 424647"/>
                            <a:gd name="connsiteY7" fmla="*/ 174513 h 177344"/>
                            <a:gd name="connsiteX8" fmla="*/ 67437 w 424647"/>
                            <a:gd name="connsiteY8" fmla="*/ 177344 h 177344"/>
                            <a:gd name="connsiteX9" fmla="*/ 0 w 424647"/>
                            <a:gd name="connsiteY9" fmla="*/ 109907 h 177344"/>
                            <a:gd name="connsiteX10" fmla="*/ 0 w 424647"/>
                            <a:gd name="connsiteY10" fmla="*/ 67437 h 177344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4746 w 424647"/>
                            <a:gd name="connsiteY6" fmla="*/ 174513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99861 w 424647"/>
                            <a:gd name="connsiteY7" fmla="*/ 178712 h 179276"/>
                            <a:gd name="connsiteX8" fmla="*/ 137586 w 424647"/>
                            <a:gd name="connsiteY8" fmla="*/ 179276 h 179276"/>
                            <a:gd name="connsiteX9" fmla="*/ 67437 w 424647"/>
                            <a:gd name="connsiteY9" fmla="*/ 177344 h 179276"/>
                            <a:gd name="connsiteX10" fmla="*/ 0 w 424647"/>
                            <a:gd name="connsiteY10" fmla="*/ 109907 h 179276"/>
                            <a:gd name="connsiteX11" fmla="*/ 0 w 424647"/>
                            <a:gd name="connsiteY11" fmla="*/ 67437 h 179276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209592 w 424647"/>
                            <a:gd name="connsiteY2" fmla="*/ 0 h 183458"/>
                            <a:gd name="connsiteX3" fmla="*/ 357210 w 424647"/>
                            <a:gd name="connsiteY3" fmla="*/ 4182 h 183458"/>
                            <a:gd name="connsiteX4" fmla="*/ 424647 w 424647"/>
                            <a:gd name="connsiteY4" fmla="*/ 71619 h 183458"/>
                            <a:gd name="connsiteX5" fmla="*/ 424647 w 424647"/>
                            <a:gd name="connsiteY5" fmla="*/ 114089 h 183458"/>
                            <a:gd name="connsiteX6" fmla="*/ 357210 w 424647"/>
                            <a:gd name="connsiteY6" fmla="*/ 181526 h 183458"/>
                            <a:gd name="connsiteX7" fmla="*/ 272364 w 424647"/>
                            <a:gd name="connsiteY7" fmla="*/ 183458 h 183458"/>
                            <a:gd name="connsiteX8" fmla="*/ 199861 w 424647"/>
                            <a:gd name="connsiteY8" fmla="*/ 182894 h 183458"/>
                            <a:gd name="connsiteX9" fmla="*/ 137586 w 424647"/>
                            <a:gd name="connsiteY9" fmla="*/ 183458 h 183458"/>
                            <a:gd name="connsiteX10" fmla="*/ 67437 w 424647"/>
                            <a:gd name="connsiteY10" fmla="*/ 181526 h 183458"/>
                            <a:gd name="connsiteX11" fmla="*/ 0 w 424647"/>
                            <a:gd name="connsiteY11" fmla="*/ 114089 h 183458"/>
                            <a:gd name="connsiteX12" fmla="*/ 0 w 424647"/>
                            <a:gd name="connsiteY12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209592 w 424647"/>
                            <a:gd name="connsiteY2" fmla="*/ 0 h 183458"/>
                            <a:gd name="connsiteX3" fmla="*/ 357210 w 424647"/>
                            <a:gd name="connsiteY3" fmla="*/ 4182 h 183458"/>
                            <a:gd name="connsiteX4" fmla="*/ 424647 w 424647"/>
                            <a:gd name="connsiteY4" fmla="*/ 71619 h 183458"/>
                            <a:gd name="connsiteX5" fmla="*/ 424647 w 424647"/>
                            <a:gd name="connsiteY5" fmla="*/ 114089 h 183458"/>
                            <a:gd name="connsiteX6" fmla="*/ 357210 w 424647"/>
                            <a:gd name="connsiteY6" fmla="*/ 181526 h 183458"/>
                            <a:gd name="connsiteX7" fmla="*/ 272364 w 424647"/>
                            <a:gd name="connsiteY7" fmla="*/ 183458 h 183458"/>
                            <a:gd name="connsiteX8" fmla="*/ 211495 w 424647"/>
                            <a:gd name="connsiteY8" fmla="*/ 182894 h 183458"/>
                            <a:gd name="connsiteX9" fmla="*/ 137586 w 424647"/>
                            <a:gd name="connsiteY9" fmla="*/ 183458 h 183458"/>
                            <a:gd name="connsiteX10" fmla="*/ 67437 w 424647"/>
                            <a:gd name="connsiteY10" fmla="*/ 181526 h 183458"/>
                            <a:gd name="connsiteX11" fmla="*/ 0 w 424647"/>
                            <a:gd name="connsiteY11" fmla="*/ 114089 h 183458"/>
                            <a:gd name="connsiteX12" fmla="*/ 0 w 424647"/>
                            <a:gd name="connsiteY12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129497 w 424647"/>
                            <a:gd name="connsiteY2" fmla="*/ 1941 h 183458"/>
                            <a:gd name="connsiteX3" fmla="*/ 209592 w 424647"/>
                            <a:gd name="connsiteY3" fmla="*/ 0 h 183458"/>
                            <a:gd name="connsiteX4" fmla="*/ 357210 w 424647"/>
                            <a:gd name="connsiteY4" fmla="*/ 4182 h 183458"/>
                            <a:gd name="connsiteX5" fmla="*/ 424647 w 424647"/>
                            <a:gd name="connsiteY5" fmla="*/ 71619 h 183458"/>
                            <a:gd name="connsiteX6" fmla="*/ 424647 w 424647"/>
                            <a:gd name="connsiteY6" fmla="*/ 114089 h 183458"/>
                            <a:gd name="connsiteX7" fmla="*/ 357210 w 424647"/>
                            <a:gd name="connsiteY7" fmla="*/ 181526 h 183458"/>
                            <a:gd name="connsiteX8" fmla="*/ 272364 w 424647"/>
                            <a:gd name="connsiteY8" fmla="*/ 183458 h 183458"/>
                            <a:gd name="connsiteX9" fmla="*/ 211495 w 424647"/>
                            <a:gd name="connsiteY9" fmla="*/ 182894 h 183458"/>
                            <a:gd name="connsiteX10" fmla="*/ 137586 w 424647"/>
                            <a:gd name="connsiteY10" fmla="*/ 183458 h 183458"/>
                            <a:gd name="connsiteX11" fmla="*/ 67437 w 424647"/>
                            <a:gd name="connsiteY11" fmla="*/ 181526 h 183458"/>
                            <a:gd name="connsiteX12" fmla="*/ 0 w 424647"/>
                            <a:gd name="connsiteY12" fmla="*/ 114089 h 183458"/>
                            <a:gd name="connsiteX13" fmla="*/ 0 w 424647"/>
                            <a:gd name="connsiteY13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129497 w 424647"/>
                            <a:gd name="connsiteY2" fmla="*/ 1941 h 183458"/>
                            <a:gd name="connsiteX3" fmla="*/ 209592 w 424647"/>
                            <a:gd name="connsiteY3" fmla="*/ 0 h 183458"/>
                            <a:gd name="connsiteX4" fmla="*/ 277833 w 424647"/>
                            <a:gd name="connsiteY4" fmla="*/ 1941 h 183458"/>
                            <a:gd name="connsiteX5" fmla="*/ 357210 w 424647"/>
                            <a:gd name="connsiteY5" fmla="*/ 4182 h 183458"/>
                            <a:gd name="connsiteX6" fmla="*/ 424647 w 424647"/>
                            <a:gd name="connsiteY6" fmla="*/ 71619 h 183458"/>
                            <a:gd name="connsiteX7" fmla="*/ 424647 w 424647"/>
                            <a:gd name="connsiteY7" fmla="*/ 114089 h 183458"/>
                            <a:gd name="connsiteX8" fmla="*/ 357210 w 424647"/>
                            <a:gd name="connsiteY8" fmla="*/ 181526 h 183458"/>
                            <a:gd name="connsiteX9" fmla="*/ 272364 w 424647"/>
                            <a:gd name="connsiteY9" fmla="*/ 183458 h 183458"/>
                            <a:gd name="connsiteX10" fmla="*/ 211495 w 424647"/>
                            <a:gd name="connsiteY10" fmla="*/ 182894 h 183458"/>
                            <a:gd name="connsiteX11" fmla="*/ 137586 w 424647"/>
                            <a:gd name="connsiteY11" fmla="*/ 183458 h 183458"/>
                            <a:gd name="connsiteX12" fmla="*/ 67437 w 424647"/>
                            <a:gd name="connsiteY12" fmla="*/ 181526 h 183458"/>
                            <a:gd name="connsiteX13" fmla="*/ 0 w 424647"/>
                            <a:gd name="connsiteY13" fmla="*/ 114089 h 183458"/>
                            <a:gd name="connsiteX14" fmla="*/ 0 w 424647"/>
                            <a:gd name="connsiteY14" fmla="*/ 71619 h 183458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  <a:cxn ang="0">
                              <a:pos x="connsiteX11" y="connsiteY11"/>
                            </a:cxn>
                            <a:cxn ang="0">
                              <a:pos x="connsiteX12" y="connsiteY12"/>
                            </a:cxn>
                            <a:cxn ang="0">
                              <a:pos x="connsiteX13" y="connsiteY13"/>
                            </a:cxn>
                            <a:cxn ang="0">
                              <a:pos x="connsiteX14" y="connsiteY14"/>
                            </a:cxn>
                          </a:cxnLst>
                          <a:rect l="l" t="t" r="r" b="b"/>
                          <a:pathLst>
                            <a:path w="424647" h="183458">
                              <a:moveTo>
                                <a:pt x="0" y="71619"/>
                              </a:moveTo>
                              <a:cubicBezTo>
                                <a:pt x="0" y="34375"/>
                                <a:pt x="30193" y="4182"/>
                                <a:pt x="67437" y="4182"/>
                              </a:cubicBezTo>
                              <a:lnTo>
                                <a:pt x="129497" y="1941"/>
                              </a:lnTo>
                              <a:lnTo>
                                <a:pt x="209592" y="0"/>
                              </a:lnTo>
                              <a:lnTo>
                                <a:pt x="277833" y="1941"/>
                              </a:lnTo>
                              <a:lnTo>
                                <a:pt x="357210" y="4182"/>
                              </a:lnTo>
                              <a:cubicBezTo>
                                <a:pt x="394454" y="4182"/>
                                <a:pt x="424647" y="34375"/>
                                <a:pt x="424647" y="71619"/>
                              </a:cubicBezTo>
                              <a:lnTo>
                                <a:pt x="424647" y="114089"/>
                              </a:lnTo>
                              <a:cubicBezTo>
                                <a:pt x="424647" y="151333"/>
                                <a:pt x="394454" y="181526"/>
                                <a:pt x="357210" y="181526"/>
                              </a:cubicBezTo>
                              <a:lnTo>
                                <a:pt x="272364" y="183458"/>
                              </a:lnTo>
                              <a:lnTo>
                                <a:pt x="211495" y="182894"/>
                              </a:lnTo>
                              <a:lnTo>
                                <a:pt x="137586" y="183458"/>
                              </a:lnTo>
                              <a:lnTo>
                                <a:pt x="67437" y="181526"/>
                              </a:lnTo>
                              <a:cubicBezTo>
                                <a:pt x="30193" y="181526"/>
                                <a:pt x="0" y="151333"/>
                                <a:pt x="0" y="114089"/>
                              </a:cubicBezTo>
                              <a:lnTo>
                                <a:pt x="0" y="71619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  <a:ln w="19050">
                          <a:noFill/>
                        </a:ln>
                      </p:spPr>
                      <p:txBody>
                        <a:bodyPr wrap="square" lIns="0" tIns="36000" rIns="0" bIns="36000" rtlCol="0" anchor="ctr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NZ" sz="900" i="1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NZ" sz="900" i="1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NZ" sz="900" b="0" i="1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𝑚</m:t>
                                    </m:r>
                                  </m:sub>
                                  <m:sup>
                                    <m:r>
                                      <a:rPr lang="en-NZ" sz="900" b="0" i="1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10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NZ" sz="900" dirty="0"/>
                        </a:p>
                      </p:txBody>
                    </p:sp>
                  </mc:Choice>
                  <mc:Fallback xmlns="">
                    <p:sp>
                      <p:nvSpPr>
                        <p:cNvPr id="170" name="TextBox 169">
                          <a:extLst>
                            <a:ext uri="{FF2B5EF4-FFF2-40B4-BE49-F238E27FC236}">
                              <a16:creationId xmlns:a16="http://schemas.microsoft.com/office/drawing/2014/main" id="{2393508D-5858-A977-6D09-958EF023047F}"/>
                            </a:ext>
                          </a:extLst>
                        </p:cNvPr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10460506" y="2659823"/>
                          <a:ext cx="216000" cy="180000"/>
                        </a:xfrm>
                        <a:custGeom>
                          <a:avLst/>
                          <a:gdLst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67437 w 424647"/>
                            <a:gd name="connsiteY6" fmla="*/ 177344 h 177344"/>
                            <a:gd name="connsiteX7" fmla="*/ 0 w 424647"/>
                            <a:gd name="connsiteY7" fmla="*/ 109907 h 177344"/>
                            <a:gd name="connsiteX8" fmla="*/ 0 w 424647"/>
                            <a:gd name="connsiteY8" fmla="*/ 67437 h 177344"/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137586 w 424647"/>
                            <a:gd name="connsiteY6" fmla="*/ 174513 h 177344"/>
                            <a:gd name="connsiteX7" fmla="*/ 67437 w 424647"/>
                            <a:gd name="connsiteY7" fmla="*/ 177344 h 177344"/>
                            <a:gd name="connsiteX8" fmla="*/ 0 w 424647"/>
                            <a:gd name="connsiteY8" fmla="*/ 109907 h 177344"/>
                            <a:gd name="connsiteX9" fmla="*/ 0 w 424647"/>
                            <a:gd name="connsiteY9" fmla="*/ 67437 h 177344"/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274746 w 424647"/>
                            <a:gd name="connsiteY6" fmla="*/ 174513 h 177344"/>
                            <a:gd name="connsiteX7" fmla="*/ 137586 w 424647"/>
                            <a:gd name="connsiteY7" fmla="*/ 174513 h 177344"/>
                            <a:gd name="connsiteX8" fmla="*/ 67437 w 424647"/>
                            <a:gd name="connsiteY8" fmla="*/ 177344 h 177344"/>
                            <a:gd name="connsiteX9" fmla="*/ 0 w 424647"/>
                            <a:gd name="connsiteY9" fmla="*/ 109907 h 177344"/>
                            <a:gd name="connsiteX10" fmla="*/ 0 w 424647"/>
                            <a:gd name="connsiteY10" fmla="*/ 67437 h 177344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4746 w 424647"/>
                            <a:gd name="connsiteY6" fmla="*/ 174513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99861 w 424647"/>
                            <a:gd name="connsiteY7" fmla="*/ 178712 h 179276"/>
                            <a:gd name="connsiteX8" fmla="*/ 137586 w 424647"/>
                            <a:gd name="connsiteY8" fmla="*/ 179276 h 179276"/>
                            <a:gd name="connsiteX9" fmla="*/ 67437 w 424647"/>
                            <a:gd name="connsiteY9" fmla="*/ 177344 h 179276"/>
                            <a:gd name="connsiteX10" fmla="*/ 0 w 424647"/>
                            <a:gd name="connsiteY10" fmla="*/ 109907 h 179276"/>
                            <a:gd name="connsiteX11" fmla="*/ 0 w 424647"/>
                            <a:gd name="connsiteY11" fmla="*/ 67437 h 179276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209592 w 424647"/>
                            <a:gd name="connsiteY2" fmla="*/ 0 h 183458"/>
                            <a:gd name="connsiteX3" fmla="*/ 357210 w 424647"/>
                            <a:gd name="connsiteY3" fmla="*/ 4182 h 183458"/>
                            <a:gd name="connsiteX4" fmla="*/ 424647 w 424647"/>
                            <a:gd name="connsiteY4" fmla="*/ 71619 h 183458"/>
                            <a:gd name="connsiteX5" fmla="*/ 424647 w 424647"/>
                            <a:gd name="connsiteY5" fmla="*/ 114089 h 183458"/>
                            <a:gd name="connsiteX6" fmla="*/ 357210 w 424647"/>
                            <a:gd name="connsiteY6" fmla="*/ 181526 h 183458"/>
                            <a:gd name="connsiteX7" fmla="*/ 272364 w 424647"/>
                            <a:gd name="connsiteY7" fmla="*/ 183458 h 183458"/>
                            <a:gd name="connsiteX8" fmla="*/ 199861 w 424647"/>
                            <a:gd name="connsiteY8" fmla="*/ 182894 h 183458"/>
                            <a:gd name="connsiteX9" fmla="*/ 137586 w 424647"/>
                            <a:gd name="connsiteY9" fmla="*/ 183458 h 183458"/>
                            <a:gd name="connsiteX10" fmla="*/ 67437 w 424647"/>
                            <a:gd name="connsiteY10" fmla="*/ 181526 h 183458"/>
                            <a:gd name="connsiteX11" fmla="*/ 0 w 424647"/>
                            <a:gd name="connsiteY11" fmla="*/ 114089 h 183458"/>
                            <a:gd name="connsiteX12" fmla="*/ 0 w 424647"/>
                            <a:gd name="connsiteY12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209592 w 424647"/>
                            <a:gd name="connsiteY2" fmla="*/ 0 h 183458"/>
                            <a:gd name="connsiteX3" fmla="*/ 357210 w 424647"/>
                            <a:gd name="connsiteY3" fmla="*/ 4182 h 183458"/>
                            <a:gd name="connsiteX4" fmla="*/ 424647 w 424647"/>
                            <a:gd name="connsiteY4" fmla="*/ 71619 h 183458"/>
                            <a:gd name="connsiteX5" fmla="*/ 424647 w 424647"/>
                            <a:gd name="connsiteY5" fmla="*/ 114089 h 183458"/>
                            <a:gd name="connsiteX6" fmla="*/ 357210 w 424647"/>
                            <a:gd name="connsiteY6" fmla="*/ 181526 h 183458"/>
                            <a:gd name="connsiteX7" fmla="*/ 272364 w 424647"/>
                            <a:gd name="connsiteY7" fmla="*/ 183458 h 183458"/>
                            <a:gd name="connsiteX8" fmla="*/ 211495 w 424647"/>
                            <a:gd name="connsiteY8" fmla="*/ 182894 h 183458"/>
                            <a:gd name="connsiteX9" fmla="*/ 137586 w 424647"/>
                            <a:gd name="connsiteY9" fmla="*/ 183458 h 183458"/>
                            <a:gd name="connsiteX10" fmla="*/ 67437 w 424647"/>
                            <a:gd name="connsiteY10" fmla="*/ 181526 h 183458"/>
                            <a:gd name="connsiteX11" fmla="*/ 0 w 424647"/>
                            <a:gd name="connsiteY11" fmla="*/ 114089 h 183458"/>
                            <a:gd name="connsiteX12" fmla="*/ 0 w 424647"/>
                            <a:gd name="connsiteY12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129497 w 424647"/>
                            <a:gd name="connsiteY2" fmla="*/ 1941 h 183458"/>
                            <a:gd name="connsiteX3" fmla="*/ 209592 w 424647"/>
                            <a:gd name="connsiteY3" fmla="*/ 0 h 183458"/>
                            <a:gd name="connsiteX4" fmla="*/ 357210 w 424647"/>
                            <a:gd name="connsiteY4" fmla="*/ 4182 h 183458"/>
                            <a:gd name="connsiteX5" fmla="*/ 424647 w 424647"/>
                            <a:gd name="connsiteY5" fmla="*/ 71619 h 183458"/>
                            <a:gd name="connsiteX6" fmla="*/ 424647 w 424647"/>
                            <a:gd name="connsiteY6" fmla="*/ 114089 h 183458"/>
                            <a:gd name="connsiteX7" fmla="*/ 357210 w 424647"/>
                            <a:gd name="connsiteY7" fmla="*/ 181526 h 183458"/>
                            <a:gd name="connsiteX8" fmla="*/ 272364 w 424647"/>
                            <a:gd name="connsiteY8" fmla="*/ 183458 h 183458"/>
                            <a:gd name="connsiteX9" fmla="*/ 211495 w 424647"/>
                            <a:gd name="connsiteY9" fmla="*/ 182894 h 183458"/>
                            <a:gd name="connsiteX10" fmla="*/ 137586 w 424647"/>
                            <a:gd name="connsiteY10" fmla="*/ 183458 h 183458"/>
                            <a:gd name="connsiteX11" fmla="*/ 67437 w 424647"/>
                            <a:gd name="connsiteY11" fmla="*/ 181526 h 183458"/>
                            <a:gd name="connsiteX12" fmla="*/ 0 w 424647"/>
                            <a:gd name="connsiteY12" fmla="*/ 114089 h 183458"/>
                            <a:gd name="connsiteX13" fmla="*/ 0 w 424647"/>
                            <a:gd name="connsiteY13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129497 w 424647"/>
                            <a:gd name="connsiteY2" fmla="*/ 1941 h 183458"/>
                            <a:gd name="connsiteX3" fmla="*/ 209592 w 424647"/>
                            <a:gd name="connsiteY3" fmla="*/ 0 h 183458"/>
                            <a:gd name="connsiteX4" fmla="*/ 277833 w 424647"/>
                            <a:gd name="connsiteY4" fmla="*/ 1941 h 183458"/>
                            <a:gd name="connsiteX5" fmla="*/ 357210 w 424647"/>
                            <a:gd name="connsiteY5" fmla="*/ 4182 h 183458"/>
                            <a:gd name="connsiteX6" fmla="*/ 424647 w 424647"/>
                            <a:gd name="connsiteY6" fmla="*/ 71619 h 183458"/>
                            <a:gd name="connsiteX7" fmla="*/ 424647 w 424647"/>
                            <a:gd name="connsiteY7" fmla="*/ 114089 h 183458"/>
                            <a:gd name="connsiteX8" fmla="*/ 357210 w 424647"/>
                            <a:gd name="connsiteY8" fmla="*/ 181526 h 183458"/>
                            <a:gd name="connsiteX9" fmla="*/ 272364 w 424647"/>
                            <a:gd name="connsiteY9" fmla="*/ 183458 h 183458"/>
                            <a:gd name="connsiteX10" fmla="*/ 211495 w 424647"/>
                            <a:gd name="connsiteY10" fmla="*/ 182894 h 183458"/>
                            <a:gd name="connsiteX11" fmla="*/ 137586 w 424647"/>
                            <a:gd name="connsiteY11" fmla="*/ 183458 h 183458"/>
                            <a:gd name="connsiteX12" fmla="*/ 67437 w 424647"/>
                            <a:gd name="connsiteY12" fmla="*/ 181526 h 183458"/>
                            <a:gd name="connsiteX13" fmla="*/ 0 w 424647"/>
                            <a:gd name="connsiteY13" fmla="*/ 114089 h 183458"/>
                            <a:gd name="connsiteX14" fmla="*/ 0 w 424647"/>
                            <a:gd name="connsiteY14" fmla="*/ 71619 h 183458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  <a:cxn ang="0">
                              <a:pos x="connsiteX11" y="connsiteY11"/>
                            </a:cxn>
                            <a:cxn ang="0">
                              <a:pos x="connsiteX12" y="connsiteY12"/>
                            </a:cxn>
                            <a:cxn ang="0">
                              <a:pos x="connsiteX13" y="connsiteY13"/>
                            </a:cxn>
                            <a:cxn ang="0">
                              <a:pos x="connsiteX14" y="connsiteY14"/>
                            </a:cxn>
                          </a:cxnLst>
                          <a:rect l="l" t="t" r="r" b="b"/>
                          <a:pathLst>
                            <a:path w="424647" h="183458">
                              <a:moveTo>
                                <a:pt x="0" y="71619"/>
                              </a:moveTo>
                              <a:cubicBezTo>
                                <a:pt x="0" y="34375"/>
                                <a:pt x="30193" y="4182"/>
                                <a:pt x="67437" y="4182"/>
                              </a:cubicBezTo>
                              <a:lnTo>
                                <a:pt x="129497" y="1941"/>
                              </a:lnTo>
                              <a:lnTo>
                                <a:pt x="209592" y="0"/>
                              </a:lnTo>
                              <a:lnTo>
                                <a:pt x="277833" y="1941"/>
                              </a:lnTo>
                              <a:lnTo>
                                <a:pt x="357210" y="4182"/>
                              </a:lnTo>
                              <a:cubicBezTo>
                                <a:pt x="394454" y="4182"/>
                                <a:pt x="424647" y="34375"/>
                                <a:pt x="424647" y="71619"/>
                              </a:cubicBezTo>
                              <a:lnTo>
                                <a:pt x="424647" y="114089"/>
                              </a:lnTo>
                              <a:cubicBezTo>
                                <a:pt x="424647" y="151333"/>
                                <a:pt x="394454" y="181526"/>
                                <a:pt x="357210" y="181526"/>
                              </a:cubicBezTo>
                              <a:lnTo>
                                <a:pt x="272364" y="183458"/>
                              </a:lnTo>
                              <a:lnTo>
                                <a:pt x="211495" y="182894"/>
                              </a:lnTo>
                              <a:lnTo>
                                <a:pt x="137586" y="183458"/>
                              </a:lnTo>
                              <a:lnTo>
                                <a:pt x="67437" y="181526"/>
                              </a:lnTo>
                              <a:cubicBezTo>
                                <a:pt x="30193" y="181526"/>
                                <a:pt x="0" y="151333"/>
                                <a:pt x="0" y="114089"/>
                              </a:cubicBezTo>
                              <a:lnTo>
                                <a:pt x="0" y="71619"/>
                              </a:lnTo>
                              <a:close/>
                            </a:path>
                          </a:pathLst>
                        </a:custGeom>
                        <a:blipFill>
                          <a:blip r:embed="rId39"/>
                          <a:stretch>
                            <a:fillRect l="-2778" r="-2778"/>
                          </a:stretch>
                        </a:blipFill>
                        <a:ln w="19050">
                          <a:noFill/>
                        </a:ln>
                      </p:spPr>
                      <p:txBody>
                        <a:bodyPr/>
                        <a:lstStyle/>
                        <a:p>
                          <a:r>
                            <a:rPr lang="en-NZ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  <p:cxnSp>
                <p:nvCxnSpPr>
                  <p:cNvPr id="167" name="Straight Arrow Connector 166">
                    <a:extLst>
                      <a:ext uri="{FF2B5EF4-FFF2-40B4-BE49-F238E27FC236}">
                        <a16:creationId xmlns:a16="http://schemas.microsoft.com/office/drawing/2014/main" id="{30E12E91-B09D-F38F-B9F7-9B9E46CA546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10568506" y="3911650"/>
                    <a:ext cx="0" cy="396000"/>
                  </a:xfrm>
                  <a:prstGeom prst="straightConnector1">
                    <a:avLst/>
                  </a:prstGeom>
                  <a:ln w="12700">
                    <a:solidFill>
                      <a:srgbClr val="0070C0"/>
                    </a:solidFill>
                    <a:headEnd w="sm" len="sm"/>
                    <a:tailEnd type="stealth" w="sm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627F9EFF-380B-9AA0-1C80-46070E953883}"/>
                  </a:ext>
                </a:extLst>
              </p:cNvPr>
              <p:cNvGrpSpPr/>
              <p:nvPr/>
            </p:nvGrpSpPr>
            <p:grpSpPr>
              <a:xfrm>
                <a:off x="10397408" y="1004976"/>
                <a:ext cx="327638" cy="3304254"/>
                <a:chOff x="10397408" y="1004976"/>
                <a:chExt cx="327638" cy="3304254"/>
              </a:xfrm>
            </p:grpSpPr>
            <p:grpSp>
              <p:nvGrpSpPr>
                <p:cNvPr id="134" name="Group 133">
                  <a:extLst>
                    <a:ext uri="{FF2B5EF4-FFF2-40B4-BE49-F238E27FC236}">
                      <a16:creationId xmlns:a16="http://schemas.microsoft.com/office/drawing/2014/main" id="{A3497B66-2CFF-B3C0-CFA7-044B6D0985BE}"/>
                    </a:ext>
                  </a:extLst>
                </p:cNvPr>
                <p:cNvGrpSpPr/>
                <p:nvPr/>
              </p:nvGrpSpPr>
              <p:grpSpPr>
                <a:xfrm>
                  <a:off x="10397408" y="3123201"/>
                  <a:ext cx="324000" cy="1186029"/>
                  <a:chOff x="10406506" y="3123201"/>
                  <a:chExt cx="324000" cy="1186029"/>
                </a:xfrm>
              </p:grpSpPr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10" name="TextBox 109">
                        <a:extLst>
                          <a:ext uri="{FF2B5EF4-FFF2-40B4-BE49-F238E27FC236}">
                            <a16:creationId xmlns:a16="http://schemas.microsoft.com/office/drawing/2014/main" id="{FB029285-7030-16FD-DBCC-3FF6DE0D6817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10406506" y="4102822"/>
                        <a:ext cx="324000" cy="206408"/>
                      </a:xfrm>
                      <a:prstGeom prst="roundRect">
                        <a:avLst>
                          <a:gd name="adj" fmla="val 38026"/>
                        </a:avLst>
                      </a:prstGeom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ln w="12700">
                        <a:solidFill>
                          <a:srgbClr val="FF0000"/>
                        </a:solidFill>
                      </a:ln>
                    </p:spPr>
                    <p:txBody>
                      <a:bodyPr wrap="square" lIns="0" tIns="0" rIns="0" bIns="0" rtlCol="0" anchor="ctr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NZ" sz="900" i="1" kern="120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NZ" sz="900" i="1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𝑞</m:t>
                                  </m:r>
                                </m:e>
                                <m:sub>
                                  <m:r>
                                    <a:rPr lang="en-NZ" sz="900" b="0" i="1" kern="120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𝑚</m:t>
                                  </m:r>
                                </m:sub>
                                <m:sup>
                                  <m:sSub>
                                    <m:sSubPr>
                                      <m:ctrlPr>
                                        <a:rPr lang="en-NZ" sz="9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NZ" sz="9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NZ" sz="9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𝐺𝐿𝑃</m:t>
                                      </m:r>
                                    </m:sub>
                                  </m:sSub>
                                </m:sup>
                              </m:sSubSup>
                            </m:oMath>
                          </m:oMathPara>
                        </a14:m>
                        <a:endParaRPr lang="en-NZ" sz="900" dirty="0">
                          <a:solidFill>
                            <a:schemeClr val="tx1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110" name="TextBox 109">
                        <a:extLst>
                          <a:ext uri="{FF2B5EF4-FFF2-40B4-BE49-F238E27FC236}">
                            <a16:creationId xmlns:a16="http://schemas.microsoft.com/office/drawing/2014/main" id="{FB029285-7030-16FD-DBCC-3FF6DE0D6817}"/>
                          </a:ext>
                        </a:extLst>
                      </p:cNvPr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0406506" y="4102822"/>
                        <a:ext cx="324000" cy="206408"/>
                      </a:xfrm>
                      <a:prstGeom prst="roundRect">
                        <a:avLst>
                          <a:gd name="adj" fmla="val 38026"/>
                        </a:avLst>
                      </a:prstGeom>
                      <a:blipFill>
                        <a:blip r:embed="rId40"/>
                        <a:stretch>
                          <a:fillRect l="-1818" b="-2778"/>
                        </a:stretch>
                      </a:blipFill>
                      <a:ln w="12700">
                        <a:solidFill>
                          <a:srgbClr val="FF0000"/>
                        </a:solidFill>
                      </a:ln>
                    </p:spPr>
                    <p:txBody>
                      <a:bodyPr/>
                      <a:lstStyle/>
                      <a:p>
                        <a:r>
                          <a:rPr lang="en-NZ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p:grpSp>
                <p:nvGrpSpPr>
                  <p:cNvPr id="118" name="Group 117">
                    <a:extLst>
                      <a:ext uri="{FF2B5EF4-FFF2-40B4-BE49-F238E27FC236}">
                        <a16:creationId xmlns:a16="http://schemas.microsoft.com/office/drawing/2014/main" id="{FA2A3DA5-ADA0-B4B6-E8DE-C75A50F64639}"/>
                      </a:ext>
                    </a:extLst>
                  </p:cNvPr>
                  <p:cNvGrpSpPr/>
                  <p:nvPr/>
                </p:nvGrpSpPr>
                <p:grpSpPr>
                  <a:xfrm>
                    <a:off x="10424310" y="3123201"/>
                    <a:ext cx="288000" cy="842096"/>
                    <a:chOff x="10424310" y="2709221"/>
                    <a:chExt cx="288000" cy="842096"/>
                  </a:xfrm>
                </p:grpSpPr>
                <p:grpSp>
                  <p:nvGrpSpPr>
                    <p:cNvPr id="116" name="Group 115">
                      <a:extLst>
                        <a:ext uri="{FF2B5EF4-FFF2-40B4-BE49-F238E27FC236}">
                          <a16:creationId xmlns:a16="http://schemas.microsoft.com/office/drawing/2014/main" id="{50E6F530-C5B6-3230-A65A-F8FA61F91E91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0424310" y="2878269"/>
                      <a:ext cx="288000" cy="504000"/>
                      <a:chOff x="10424310" y="3046451"/>
                      <a:chExt cx="288000" cy="504000"/>
                    </a:xfrm>
                  </p:grpSpPr>
                  <p:cxnSp>
                    <p:nvCxnSpPr>
                      <p:cNvPr id="115" name="Straight Arrow Connector 114">
                        <a:extLst>
                          <a:ext uri="{FF2B5EF4-FFF2-40B4-BE49-F238E27FC236}">
                            <a16:creationId xmlns:a16="http://schemas.microsoft.com/office/drawing/2014/main" id="{8EF1DCA1-7E1C-8EAE-DFBF-A4F624384DCA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>
                        <a:off x="10568506" y="3046451"/>
                        <a:ext cx="0" cy="504000"/>
                      </a:xfrm>
                      <a:prstGeom prst="straightConnector1">
                        <a:avLst/>
                      </a:prstGeom>
                      <a:ln w="12700">
                        <a:solidFill>
                          <a:srgbClr val="0070C0"/>
                        </a:solidFill>
                        <a:headEnd w="sm" len="sm"/>
                        <a:tailEnd type="stealth" w="sm" len="med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mc:AlternateContent xmlns:mc="http://schemas.openxmlformats.org/markup-compatibility/2006" xmlns:a14="http://schemas.microsoft.com/office/drawing/2010/main">
                    <mc:Choice Requires="a14">
                      <p:sp>
                        <p:nvSpPr>
                          <p:cNvPr id="5" name="Rectangle: Rounded Corners 4">
                            <a:extLst>
                              <a:ext uri="{FF2B5EF4-FFF2-40B4-BE49-F238E27FC236}">
                                <a16:creationId xmlns:a16="http://schemas.microsoft.com/office/drawing/2014/main" id="{0A5FC284-9962-CF11-8AD8-B9948EF5DEA9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424310" y="3257699"/>
                            <a:ext cx="288000" cy="180000"/>
                          </a:xfrm>
                          <a:prstGeom prst="roundRect">
                            <a:avLst>
                              <a:gd name="adj" fmla="val 22549"/>
                            </a:avLst>
                          </a:prstGeom>
                          <a:gradFill flip="none" rotWithShape="1">
                            <a:gsLst>
                              <a:gs pos="53900">
                                <a:schemeClr val="bg1"/>
                              </a:gs>
                              <a:gs pos="11000">
                                <a:srgbClr val="FFCC66"/>
                              </a:gs>
                              <a:gs pos="89000">
                                <a:srgbClr val="FFCC66"/>
                              </a:gs>
                            </a:gsLst>
                            <a:lin ang="0" scaled="1"/>
                            <a:tileRect/>
                          </a:gradFill>
                        </p:spPr>
                        <p:style>
                          <a:lnRef idx="2">
                            <a:schemeClr val="accent1">
                              <a:shade val="15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14:m>
                              <m:oMathPara xmlns:m="http://schemas.openxmlformats.org/officeDocument/2006/math">
                                <m:oMathParaPr>
                                  <m:jc m:val="center"/>
                                </m:oMathParaPr>
                                <m:oMath xmlns:m="http://schemas.openxmlformats.org/officeDocument/2006/math">
                                  <m:sSubSup>
                                    <m:sSubSupPr>
                                      <m:ctrlPr>
                                        <a:rPr lang="en-NZ" sz="900" i="1" kern="1200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NZ" sz="900" i="1" kern="120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𝑅𝑒</m:t>
                                      </m:r>
                                    </m:e>
                                    <m:sub>
                                      <m:r>
                                        <a:rPr lang="en-NZ" sz="900" b="0" i="1" kern="1200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𝑚</m:t>
                                      </m:r>
                                    </m:sub>
                                    <m:sup>
                                      <m:r>
                                        <a:rPr lang="en-NZ" sz="900" b="0" i="1" kern="1200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3</m:t>
                                      </m:r>
                                    </m:sup>
                                  </m:sSubSup>
                                </m:oMath>
                              </m:oMathPara>
                            </a14:m>
                            <a:endParaRPr lang="en-NZ" sz="900" b="1" dirty="0">
                              <a:solidFill>
                                <a:schemeClr val="accent4">
                                  <a:lumMod val="50000"/>
                                </a:schemeClr>
                              </a:solidFill>
                            </a:endParaRPr>
                          </a:p>
                        </p:txBody>
                      </p:sp>
                    </mc:Choice>
                    <mc:Fallback xmlns="">
                      <p:sp>
                        <p:nvSpPr>
                          <p:cNvPr id="5" name="Rectangle: Rounded Corners 4">
                            <a:extLst>
                              <a:ext uri="{FF2B5EF4-FFF2-40B4-BE49-F238E27FC236}">
                                <a16:creationId xmlns:a16="http://schemas.microsoft.com/office/drawing/2014/main" id="{0A5FC284-9962-CF11-8AD8-B9948EF5DEA9}"/>
                              </a:ext>
                            </a:extLst>
                          </p:cNvPr>
                          <p:cNvSpPr>
                            <a:spLocks noRot="1" noChangeAspect="1" noMove="1" noResize="1" noEditPoints="1" noAdjustHandles="1" noChangeArrowheads="1" noChangeShapeType="1" noTextEdit="1"/>
                          </p:cNvSpPr>
                          <p:nvPr/>
                        </p:nvSpPr>
                        <p:spPr>
                          <a:xfrm>
                            <a:off x="10424310" y="3257699"/>
                            <a:ext cx="288000" cy="180000"/>
                          </a:xfrm>
                          <a:prstGeom prst="roundRect">
                            <a:avLst>
                              <a:gd name="adj" fmla="val 22549"/>
                            </a:avLst>
                          </a:prstGeom>
                          <a:blipFill>
                            <a:blip r:embed="rId41"/>
                            <a:stretch>
                              <a:fillRect l="-4082"/>
                            </a:stretch>
                          </a:blipFill>
                        </p:spPr>
                        <p:txBody>
                          <a:bodyPr/>
                          <a:lstStyle/>
                          <a:p>
                            <a:r>
                              <a:rPr lang="en-NZ">
                                <a:noFill/>
                              </a:rPr>
                              <a:t> </a:t>
                            </a:r>
                          </a:p>
                        </p:txBody>
                      </p:sp>
                    </mc:Fallback>
                  </mc:AlternateContent>
                </p:grp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32" name="TextBox 31">
                          <a:extLst>
                            <a:ext uri="{FF2B5EF4-FFF2-40B4-BE49-F238E27FC236}">
                              <a16:creationId xmlns:a16="http://schemas.microsoft.com/office/drawing/2014/main" id="{95F26DFE-444D-D21C-1D49-0FC62ED8B640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10460506" y="3371317"/>
                          <a:ext cx="216000" cy="180000"/>
                        </a:xfrm>
                        <a:custGeom>
                          <a:avLst/>
                          <a:gdLst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67437 w 424647"/>
                            <a:gd name="connsiteY6" fmla="*/ 177344 h 177344"/>
                            <a:gd name="connsiteX7" fmla="*/ 0 w 424647"/>
                            <a:gd name="connsiteY7" fmla="*/ 109907 h 177344"/>
                            <a:gd name="connsiteX8" fmla="*/ 0 w 424647"/>
                            <a:gd name="connsiteY8" fmla="*/ 67437 h 177344"/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137586 w 424647"/>
                            <a:gd name="connsiteY6" fmla="*/ 174513 h 177344"/>
                            <a:gd name="connsiteX7" fmla="*/ 67437 w 424647"/>
                            <a:gd name="connsiteY7" fmla="*/ 177344 h 177344"/>
                            <a:gd name="connsiteX8" fmla="*/ 0 w 424647"/>
                            <a:gd name="connsiteY8" fmla="*/ 109907 h 177344"/>
                            <a:gd name="connsiteX9" fmla="*/ 0 w 424647"/>
                            <a:gd name="connsiteY9" fmla="*/ 67437 h 177344"/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274746 w 424647"/>
                            <a:gd name="connsiteY6" fmla="*/ 174513 h 177344"/>
                            <a:gd name="connsiteX7" fmla="*/ 137586 w 424647"/>
                            <a:gd name="connsiteY7" fmla="*/ 174513 h 177344"/>
                            <a:gd name="connsiteX8" fmla="*/ 67437 w 424647"/>
                            <a:gd name="connsiteY8" fmla="*/ 177344 h 177344"/>
                            <a:gd name="connsiteX9" fmla="*/ 0 w 424647"/>
                            <a:gd name="connsiteY9" fmla="*/ 109907 h 177344"/>
                            <a:gd name="connsiteX10" fmla="*/ 0 w 424647"/>
                            <a:gd name="connsiteY10" fmla="*/ 67437 h 177344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4746 w 424647"/>
                            <a:gd name="connsiteY6" fmla="*/ 174513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99861 w 424647"/>
                            <a:gd name="connsiteY7" fmla="*/ 178712 h 179276"/>
                            <a:gd name="connsiteX8" fmla="*/ 137586 w 424647"/>
                            <a:gd name="connsiteY8" fmla="*/ 179276 h 179276"/>
                            <a:gd name="connsiteX9" fmla="*/ 67437 w 424647"/>
                            <a:gd name="connsiteY9" fmla="*/ 177344 h 179276"/>
                            <a:gd name="connsiteX10" fmla="*/ 0 w 424647"/>
                            <a:gd name="connsiteY10" fmla="*/ 109907 h 179276"/>
                            <a:gd name="connsiteX11" fmla="*/ 0 w 424647"/>
                            <a:gd name="connsiteY11" fmla="*/ 67437 h 179276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209592 w 424647"/>
                            <a:gd name="connsiteY2" fmla="*/ 0 h 183458"/>
                            <a:gd name="connsiteX3" fmla="*/ 357210 w 424647"/>
                            <a:gd name="connsiteY3" fmla="*/ 4182 h 183458"/>
                            <a:gd name="connsiteX4" fmla="*/ 424647 w 424647"/>
                            <a:gd name="connsiteY4" fmla="*/ 71619 h 183458"/>
                            <a:gd name="connsiteX5" fmla="*/ 424647 w 424647"/>
                            <a:gd name="connsiteY5" fmla="*/ 114089 h 183458"/>
                            <a:gd name="connsiteX6" fmla="*/ 357210 w 424647"/>
                            <a:gd name="connsiteY6" fmla="*/ 181526 h 183458"/>
                            <a:gd name="connsiteX7" fmla="*/ 272364 w 424647"/>
                            <a:gd name="connsiteY7" fmla="*/ 183458 h 183458"/>
                            <a:gd name="connsiteX8" fmla="*/ 199861 w 424647"/>
                            <a:gd name="connsiteY8" fmla="*/ 182894 h 183458"/>
                            <a:gd name="connsiteX9" fmla="*/ 137586 w 424647"/>
                            <a:gd name="connsiteY9" fmla="*/ 183458 h 183458"/>
                            <a:gd name="connsiteX10" fmla="*/ 67437 w 424647"/>
                            <a:gd name="connsiteY10" fmla="*/ 181526 h 183458"/>
                            <a:gd name="connsiteX11" fmla="*/ 0 w 424647"/>
                            <a:gd name="connsiteY11" fmla="*/ 114089 h 183458"/>
                            <a:gd name="connsiteX12" fmla="*/ 0 w 424647"/>
                            <a:gd name="connsiteY12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209592 w 424647"/>
                            <a:gd name="connsiteY2" fmla="*/ 0 h 183458"/>
                            <a:gd name="connsiteX3" fmla="*/ 357210 w 424647"/>
                            <a:gd name="connsiteY3" fmla="*/ 4182 h 183458"/>
                            <a:gd name="connsiteX4" fmla="*/ 424647 w 424647"/>
                            <a:gd name="connsiteY4" fmla="*/ 71619 h 183458"/>
                            <a:gd name="connsiteX5" fmla="*/ 424647 w 424647"/>
                            <a:gd name="connsiteY5" fmla="*/ 114089 h 183458"/>
                            <a:gd name="connsiteX6" fmla="*/ 357210 w 424647"/>
                            <a:gd name="connsiteY6" fmla="*/ 181526 h 183458"/>
                            <a:gd name="connsiteX7" fmla="*/ 272364 w 424647"/>
                            <a:gd name="connsiteY7" fmla="*/ 183458 h 183458"/>
                            <a:gd name="connsiteX8" fmla="*/ 211495 w 424647"/>
                            <a:gd name="connsiteY8" fmla="*/ 182894 h 183458"/>
                            <a:gd name="connsiteX9" fmla="*/ 137586 w 424647"/>
                            <a:gd name="connsiteY9" fmla="*/ 183458 h 183458"/>
                            <a:gd name="connsiteX10" fmla="*/ 67437 w 424647"/>
                            <a:gd name="connsiteY10" fmla="*/ 181526 h 183458"/>
                            <a:gd name="connsiteX11" fmla="*/ 0 w 424647"/>
                            <a:gd name="connsiteY11" fmla="*/ 114089 h 183458"/>
                            <a:gd name="connsiteX12" fmla="*/ 0 w 424647"/>
                            <a:gd name="connsiteY12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129497 w 424647"/>
                            <a:gd name="connsiteY2" fmla="*/ 1941 h 183458"/>
                            <a:gd name="connsiteX3" fmla="*/ 209592 w 424647"/>
                            <a:gd name="connsiteY3" fmla="*/ 0 h 183458"/>
                            <a:gd name="connsiteX4" fmla="*/ 357210 w 424647"/>
                            <a:gd name="connsiteY4" fmla="*/ 4182 h 183458"/>
                            <a:gd name="connsiteX5" fmla="*/ 424647 w 424647"/>
                            <a:gd name="connsiteY5" fmla="*/ 71619 h 183458"/>
                            <a:gd name="connsiteX6" fmla="*/ 424647 w 424647"/>
                            <a:gd name="connsiteY6" fmla="*/ 114089 h 183458"/>
                            <a:gd name="connsiteX7" fmla="*/ 357210 w 424647"/>
                            <a:gd name="connsiteY7" fmla="*/ 181526 h 183458"/>
                            <a:gd name="connsiteX8" fmla="*/ 272364 w 424647"/>
                            <a:gd name="connsiteY8" fmla="*/ 183458 h 183458"/>
                            <a:gd name="connsiteX9" fmla="*/ 211495 w 424647"/>
                            <a:gd name="connsiteY9" fmla="*/ 182894 h 183458"/>
                            <a:gd name="connsiteX10" fmla="*/ 137586 w 424647"/>
                            <a:gd name="connsiteY10" fmla="*/ 183458 h 183458"/>
                            <a:gd name="connsiteX11" fmla="*/ 67437 w 424647"/>
                            <a:gd name="connsiteY11" fmla="*/ 181526 h 183458"/>
                            <a:gd name="connsiteX12" fmla="*/ 0 w 424647"/>
                            <a:gd name="connsiteY12" fmla="*/ 114089 h 183458"/>
                            <a:gd name="connsiteX13" fmla="*/ 0 w 424647"/>
                            <a:gd name="connsiteY13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129497 w 424647"/>
                            <a:gd name="connsiteY2" fmla="*/ 1941 h 183458"/>
                            <a:gd name="connsiteX3" fmla="*/ 209592 w 424647"/>
                            <a:gd name="connsiteY3" fmla="*/ 0 h 183458"/>
                            <a:gd name="connsiteX4" fmla="*/ 277833 w 424647"/>
                            <a:gd name="connsiteY4" fmla="*/ 1941 h 183458"/>
                            <a:gd name="connsiteX5" fmla="*/ 357210 w 424647"/>
                            <a:gd name="connsiteY5" fmla="*/ 4182 h 183458"/>
                            <a:gd name="connsiteX6" fmla="*/ 424647 w 424647"/>
                            <a:gd name="connsiteY6" fmla="*/ 71619 h 183458"/>
                            <a:gd name="connsiteX7" fmla="*/ 424647 w 424647"/>
                            <a:gd name="connsiteY7" fmla="*/ 114089 h 183458"/>
                            <a:gd name="connsiteX8" fmla="*/ 357210 w 424647"/>
                            <a:gd name="connsiteY8" fmla="*/ 181526 h 183458"/>
                            <a:gd name="connsiteX9" fmla="*/ 272364 w 424647"/>
                            <a:gd name="connsiteY9" fmla="*/ 183458 h 183458"/>
                            <a:gd name="connsiteX10" fmla="*/ 211495 w 424647"/>
                            <a:gd name="connsiteY10" fmla="*/ 182894 h 183458"/>
                            <a:gd name="connsiteX11" fmla="*/ 137586 w 424647"/>
                            <a:gd name="connsiteY11" fmla="*/ 183458 h 183458"/>
                            <a:gd name="connsiteX12" fmla="*/ 67437 w 424647"/>
                            <a:gd name="connsiteY12" fmla="*/ 181526 h 183458"/>
                            <a:gd name="connsiteX13" fmla="*/ 0 w 424647"/>
                            <a:gd name="connsiteY13" fmla="*/ 114089 h 183458"/>
                            <a:gd name="connsiteX14" fmla="*/ 0 w 424647"/>
                            <a:gd name="connsiteY14" fmla="*/ 71619 h 183458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  <a:cxn ang="0">
                              <a:pos x="connsiteX11" y="connsiteY11"/>
                            </a:cxn>
                            <a:cxn ang="0">
                              <a:pos x="connsiteX12" y="connsiteY12"/>
                            </a:cxn>
                            <a:cxn ang="0">
                              <a:pos x="connsiteX13" y="connsiteY13"/>
                            </a:cxn>
                            <a:cxn ang="0">
                              <a:pos x="connsiteX14" y="connsiteY14"/>
                            </a:cxn>
                          </a:cxnLst>
                          <a:rect l="l" t="t" r="r" b="b"/>
                          <a:pathLst>
                            <a:path w="424647" h="183458">
                              <a:moveTo>
                                <a:pt x="0" y="71619"/>
                              </a:moveTo>
                              <a:cubicBezTo>
                                <a:pt x="0" y="34375"/>
                                <a:pt x="30193" y="4182"/>
                                <a:pt x="67437" y="4182"/>
                              </a:cubicBezTo>
                              <a:lnTo>
                                <a:pt x="129497" y="1941"/>
                              </a:lnTo>
                              <a:lnTo>
                                <a:pt x="209592" y="0"/>
                              </a:lnTo>
                              <a:lnTo>
                                <a:pt x="277833" y="1941"/>
                              </a:lnTo>
                              <a:lnTo>
                                <a:pt x="357210" y="4182"/>
                              </a:lnTo>
                              <a:cubicBezTo>
                                <a:pt x="394454" y="4182"/>
                                <a:pt x="424647" y="34375"/>
                                <a:pt x="424647" y="71619"/>
                              </a:cubicBezTo>
                              <a:lnTo>
                                <a:pt x="424647" y="114089"/>
                              </a:lnTo>
                              <a:cubicBezTo>
                                <a:pt x="424647" y="151333"/>
                                <a:pt x="394454" y="181526"/>
                                <a:pt x="357210" y="181526"/>
                              </a:cubicBezTo>
                              <a:lnTo>
                                <a:pt x="272364" y="183458"/>
                              </a:lnTo>
                              <a:lnTo>
                                <a:pt x="211495" y="182894"/>
                              </a:lnTo>
                              <a:lnTo>
                                <a:pt x="137586" y="183458"/>
                              </a:lnTo>
                              <a:lnTo>
                                <a:pt x="67437" y="181526"/>
                              </a:lnTo>
                              <a:cubicBezTo>
                                <a:pt x="30193" y="181526"/>
                                <a:pt x="0" y="151333"/>
                                <a:pt x="0" y="114089"/>
                              </a:cubicBezTo>
                              <a:lnTo>
                                <a:pt x="0" y="71619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  <a:ln w="19050">
                          <a:noFill/>
                        </a:ln>
                      </p:spPr>
                      <p:txBody>
                        <a:bodyPr wrap="square" lIns="0" tIns="36000" rIns="0" bIns="36000" rtlCol="0" anchor="ctr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NZ" sz="900" i="1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NZ" sz="900" i="1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NZ" sz="900" b="0" i="1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𝑚</m:t>
                                    </m:r>
                                  </m:sub>
                                  <m:sup>
                                    <m:r>
                                      <a:rPr lang="en-NZ" sz="900" b="0" i="1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3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NZ" sz="900" dirty="0"/>
                        </a:p>
                      </p:txBody>
                    </p:sp>
                  </mc:Choice>
                  <mc:Fallback xmlns="">
                    <p:sp>
                      <p:nvSpPr>
                        <p:cNvPr id="32" name="TextBox 31">
                          <a:extLst>
                            <a:ext uri="{FF2B5EF4-FFF2-40B4-BE49-F238E27FC236}">
                              <a16:creationId xmlns:a16="http://schemas.microsoft.com/office/drawing/2014/main" id="{95F26DFE-444D-D21C-1D49-0FC62ED8B640}"/>
                            </a:ext>
                          </a:extLst>
                        </p:cNvPr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10460506" y="3371317"/>
                          <a:ext cx="216000" cy="180000"/>
                        </a:xfrm>
                        <a:custGeom>
                          <a:avLst/>
                          <a:gdLst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67437 w 424647"/>
                            <a:gd name="connsiteY6" fmla="*/ 177344 h 177344"/>
                            <a:gd name="connsiteX7" fmla="*/ 0 w 424647"/>
                            <a:gd name="connsiteY7" fmla="*/ 109907 h 177344"/>
                            <a:gd name="connsiteX8" fmla="*/ 0 w 424647"/>
                            <a:gd name="connsiteY8" fmla="*/ 67437 h 177344"/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137586 w 424647"/>
                            <a:gd name="connsiteY6" fmla="*/ 174513 h 177344"/>
                            <a:gd name="connsiteX7" fmla="*/ 67437 w 424647"/>
                            <a:gd name="connsiteY7" fmla="*/ 177344 h 177344"/>
                            <a:gd name="connsiteX8" fmla="*/ 0 w 424647"/>
                            <a:gd name="connsiteY8" fmla="*/ 109907 h 177344"/>
                            <a:gd name="connsiteX9" fmla="*/ 0 w 424647"/>
                            <a:gd name="connsiteY9" fmla="*/ 67437 h 177344"/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274746 w 424647"/>
                            <a:gd name="connsiteY6" fmla="*/ 174513 h 177344"/>
                            <a:gd name="connsiteX7" fmla="*/ 137586 w 424647"/>
                            <a:gd name="connsiteY7" fmla="*/ 174513 h 177344"/>
                            <a:gd name="connsiteX8" fmla="*/ 67437 w 424647"/>
                            <a:gd name="connsiteY8" fmla="*/ 177344 h 177344"/>
                            <a:gd name="connsiteX9" fmla="*/ 0 w 424647"/>
                            <a:gd name="connsiteY9" fmla="*/ 109907 h 177344"/>
                            <a:gd name="connsiteX10" fmla="*/ 0 w 424647"/>
                            <a:gd name="connsiteY10" fmla="*/ 67437 h 177344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4746 w 424647"/>
                            <a:gd name="connsiteY6" fmla="*/ 174513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99861 w 424647"/>
                            <a:gd name="connsiteY7" fmla="*/ 178712 h 179276"/>
                            <a:gd name="connsiteX8" fmla="*/ 137586 w 424647"/>
                            <a:gd name="connsiteY8" fmla="*/ 179276 h 179276"/>
                            <a:gd name="connsiteX9" fmla="*/ 67437 w 424647"/>
                            <a:gd name="connsiteY9" fmla="*/ 177344 h 179276"/>
                            <a:gd name="connsiteX10" fmla="*/ 0 w 424647"/>
                            <a:gd name="connsiteY10" fmla="*/ 109907 h 179276"/>
                            <a:gd name="connsiteX11" fmla="*/ 0 w 424647"/>
                            <a:gd name="connsiteY11" fmla="*/ 67437 h 179276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209592 w 424647"/>
                            <a:gd name="connsiteY2" fmla="*/ 0 h 183458"/>
                            <a:gd name="connsiteX3" fmla="*/ 357210 w 424647"/>
                            <a:gd name="connsiteY3" fmla="*/ 4182 h 183458"/>
                            <a:gd name="connsiteX4" fmla="*/ 424647 w 424647"/>
                            <a:gd name="connsiteY4" fmla="*/ 71619 h 183458"/>
                            <a:gd name="connsiteX5" fmla="*/ 424647 w 424647"/>
                            <a:gd name="connsiteY5" fmla="*/ 114089 h 183458"/>
                            <a:gd name="connsiteX6" fmla="*/ 357210 w 424647"/>
                            <a:gd name="connsiteY6" fmla="*/ 181526 h 183458"/>
                            <a:gd name="connsiteX7" fmla="*/ 272364 w 424647"/>
                            <a:gd name="connsiteY7" fmla="*/ 183458 h 183458"/>
                            <a:gd name="connsiteX8" fmla="*/ 199861 w 424647"/>
                            <a:gd name="connsiteY8" fmla="*/ 182894 h 183458"/>
                            <a:gd name="connsiteX9" fmla="*/ 137586 w 424647"/>
                            <a:gd name="connsiteY9" fmla="*/ 183458 h 183458"/>
                            <a:gd name="connsiteX10" fmla="*/ 67437 w 424647"/>
                            <a:gd name="connsiteY10" fmla="*/ 181526 h 183458"/>
                            <a:gd name="connsiteX11" fmla="*/ 0 w 424647"/>
                            <a:gd name="connsiteY11" fmla="*/ 114089 h 183458"/>
                            <a:gd name="connsiteX12" fmla="*/ 0 w 424647"/>
                            <a:gd name="connsiteY12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209592 w 424647"/>
                            <a:gd name="connsiteY2" fmla="*/ 0 h 183458"/>
                            <a:gd name="connsiteX3" fmla="*/ 357210 w 424647"/>
                            <a:gd name="connsiteY3" fmla="*/ 4182 h 183458"/>
                            <a:gd name="connsiteX4" fmla="*/ 424647 w 424647"/>
                            <a:gd name="connsiteY4" fmla="*/ 71619 h 183458"/>
                            <a:gd name="connsiteX5" fmla="*/ 424647 w 424647"/>
                            <a:gd name="connsiteY5" fmla="*/ 114089 h 183458"/>
                            <a:gd name="connsiteX6" fmla="*/ 357210 w 424647"/>
                            <a:gd name="connsiteY6" fmla="*/ 181526 h 183458"/>
                            <a:gd name="connsiteX7" fmla="*/ 272364 w 424647"/>
                            <a:gd name="connsiteY7" fmla="*/ 183458 h 183458"/>
                            <a:gd name="connsiteX8" fmla="*/ 211495 w 424647"/>
                            <a:gd name="connsiteY8" fmla="*/ 182894 h 183458"/>
                            <a:gd name="connsiteX9" fmla="*/ 137586 w 424647"/>
                            <a:gd name="connsiteY9" fmla="*/ 183458 h 183458"/>
                            <a:gd name="connsiteX10" fmla="*/ 67437 w 424647"/>
                            <a:gd name="connsiteY10" fmla="*/ 181526 h 183458"/>
                            <a:gd name="connsiteX11" fmla="*/ 0 w 424647"/>
                            <a:gd name="connsiteY11" fmla="*/ 114089 h 183458"/>
                            <a:gd name="connsiteX12" fmla="*/ 0 w 424647"/>
                            <a:gd name="connsiteY12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129497 w 424647"/>
                            <a:gd name="connsiteY2" fmla="*/ 1941 h 183458"/>
                            <a:gd name="connsiteX3" fmla="*/ 209592 w 424647"/>
                            <a:gd name="connsiteY3" fmla="*/ 0 h 183458"/>
                            <a:gd name="connsiteX4" fmla="*/ 357210 w 424647"/>
                            <a:gd name="connsiteY4" fmla="*/ 4182 h 183458"/>
                            <a:gd name="connsiteX5" fmla="*/ 424647 w 424647"/>
                            <a:gd name="connsiteY5" fmla="*/ 71619 h 183458"/>
                            <a:gd name="connsiteX6" fmla="*/ 424647 w 424647"/>
                            <a:gd name="connsiteY6" fmla="*/ 114089 h 183458"/>
                            <a:gd name="connsiteX7" fmla="*/ 357210 w 424647"/>
                            <a:gd name="connsiteY7" fmla="*/ 181526 h 183458"/>
                            <a:gd name="connsiteX8" fmla="*/ 272364 w 424647"/>
                            <a:gd name="connsiteY8" fmla="*/ 183458 h 183458"/>
                            <a:gd name="connsiteX9" fmla="*/ 211495 w 424647"/>
                            <a:gd name="connsiteY9" fmla="*/ 182894 h 183458"/>
                            <a:gd name="connsiteX10" fmla="*/ 137586 w 424647"/>
                            <a:gd name="connsiteY10" fmla="*/ 183458 h 183458"/>
                            <a:gd name="connsiteX11" fmla="*/ 67437 w 424647"/>
                            <a:gd name="connsiteY11" fmla="*/ 181526 h 183458"/>
                            <a:gd name="connsiteX12" fmla="*/ 0 w 424647"/>
                            <a:gd name="connsiteY12" fmla="*/ 114089 h 183458"/>
                            <a:gd name="connsiteX13" fmla="*/ 0 w 424647"/>
                            <a:gd name="connsiteY13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129497 w 424647"/>
                            <a:gd name="connsiteY2" fmla="*/ 1941 h 183458"/>
                            <a:gd name="connsiteX3" fmla="*/ 209592 w 424647"/>
                            <a:gd name="connsiteY3" fmla="*/ 0 h 183458"/>
                            <a:gd name="connsiteX4" fmla="*/ 277833 w 424647"/>
                            <a:gd name="connsiteY4" fmla="*/ 1941 h 183458"/>
                            <a:gd name="connsiteX5" fmla="*/ 357210 w 424647"/>
                            <a:gd name="connsiteY5" fmla="*/ 4182 h 183458"/>
                            <a:gd name="connsiteX6" fmla="*/ 424647 w 424647"/>
                            <a:gd name="connsiteY6" fmla="*/ 71619 h 183458"/>
                            <a:gd name="connsiteX7" fmla="*/ 424647 w 424647"/>
                            <a:gd name="connsiteY7" fmla="*/ 114089 h 183458"/>
                            <a:gd name="connsiteX8" fmla="*/ 357210 w 424647"/>
                            <a:gd name="connsiteY8" fmla="*/ 181526 h 183458"/>
                            <a:gd name="connsiteX9" fmla="*/ 272364 w 424647"/>
                            <a:gd name="connsiteY9" fmla="*/ 183458 h 183458"/>
                            <a:gd name="connsiteX10" fmla="*/ 211495 w 424647"/>
                            <a:gd name="connsiteY10" fmla="*/ 182894 h 183458"/>
                            <a:gd name="connsiteX11" fmla="*/ 137586 w 424647"/>
                            <a:gd name="connsiteY11" fmla="*/ 183458 h 183458"/>
                            <a:gd name="connsiteX12" fmla="*/ 67437 w 424647"/>
                            <a:gd name="connsiteY12" fmla="*/ 181526 h 183458"/>
                            <a:gd name="connsiteX13" fmla="*/ 0 w 424647"/>
                            <a:gd name="connsiteY13" fmla="*/ 114089 h 183458"/>
                            <a:gd name="connsiteX14" fmla="*/ 0 w 424647"/>
                            <a:gd name="connsiteY14" fmla="*/ 71619 h 183458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  <a:cxn ang="0">
                              <a:pos x="connsiteX11" y="connsiteY11"/>
                            </a:cxn>
                            <a:cxn ang="0">
                              <a:pos x="connsiteX12" y="connsiteY12"/>
                            </a:cxn>
                            <a:cxn ang="0">
                              <a:pos x="connsiteX13" y="connsiteY13"/>
                            </a:cxn>
                            <a:cxn ang="0">
                              <a:pos x="connsiteX14" y="connsiteY14"/>
                            </a:cxn>
                          </a:cxnLst>
                          <a:rect l="l" t="t" r="r" b="b"/>
                          <a:pathLst>
                            <a:path w="424647" h="183458">
                              <a:moveTo>
                                <a:pt x="0" y="71619"/>
                              </a:moveTo>
                              <a:cubicBezTo>
                                <a:pt x="0" y="34375"/>
                                <a:pt x="30193" y="4182"/>
                                <a:pt x="67437" y="4182"/>
                              </a:cubicBezTo>
                              <a:lnTo>
                                <a:pt x="129497" y="1941"/>
                              </a:lnTo>
                              <a:lnTo>
                                <a:pt x="209592" y="0"/>
                              </a:lnTo>
                              <a:lnTo>
                                <a:pt x="277833" y="1941"/>
                              </a:lnTo>
                              <a:lnTo>
                                <a:pt x="357210" y="4182"/>
                              </a:lnTo>
                              <a:cubicBezTo>
                                <a:pt x="394454" y="4182"/>
                                <a:pt x="424647" y="34375"/>
                                <a:pt x="424647" y="71619"/>
                              </a:cubicBezTo>
                              <a:lnTo>
                                <a:pt x="424647" y="114089"/>
                              </a:lnTo>
                              <a:cubicBezTo>
                                <a:pt x="424647" y="151333"/>
                                <a:pt x="394454" y="181526"/>
                                <a:pt x="357210" y="181526"/>
                              </a:cubicBezTo>
                              <a:lnTo>
                                <a:pt x="272364" y="183458"/>
                              </a:lnTo>
                              <a:lnTo>
                                <a:pt x="211495" y="182894"/>
                              </a:lnTo>
                              <a:lnTo>
                                <a:pt x="137586" y="183458"/>
                              </a:lnTo>
                              <a:lnTo>
                                <a:pt x="67437" y="181526"/>
                              </a:lnTo>
                              <a:cubicBezTo>
                                <a:pt x="30193" y="181526"/>
                                <a:pt x="0" y="151333"/>
                                <a:pt x="0" y="114089"/>
                              </a:cubicBezTo>
                              <a:lnTo>
                                <a:pt x="0" y="71619"/>
                              </a:lnTo>
                              <a:close/>
                            </a:path>
                          </a:pathLst>
                        </a:custGeom>
                        <a:blipFill>
                          <a:blip r:embed="rId42"/>
                          <a:stretch>
                            <a:fillRect/>
                          </a:stretch>
                        </a:blipFill>
                        <a:ln w="19050">
                          <a:noFill/>
                        </a:ln>
                      </p:spPr>
                      <p:txBody>
                        <a:bodyPr/>
                        <a:lstStyle/>
                        <a:p>
                          <a:r>
                            <a:rPr lang="en-NZ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17" name="TextBox 116">
                          <a:extLst>
                            <a:ext uri="{FF2B5EF4-FFF2-40B4-BE49-F238E27FC236}">
                              <a16:creationId xmlns:a16="http://schemas.microsoft.com/office/drawing/2014/main" id="{DAF9207C-C2AD-5C9C-CB88-3A34FA07358A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10460506" y="2709221"/>
                          <a:ext cx="216000" cy="180000"/>
                        </a:xfrm>
                        <a:custGeom>
                          <a:avLst/>
                          <a:gdLst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67437 w 424647"/>
                            <a:gd name="connsiteY6" fmla="*/ 177344 h 177344"/>
                            <a:gd name="connsiteX7" fmla="*/ 0 w 424647"/>
                            <a:gd name="connsiteY7" fmla="*/ 109907 h 177344"/>
                            <a:gd name="connsiteX8" fmla="*/ 0 w 424647"/>
                            <a:gd name="connsiteY8" fmla="*/ 67437 h 177344"/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137586 w 424647"/>
                            <a:gd name="connsiteY6" fmla="*/ 174513 h 177344"/>
                            <a:gd name="connsiteX7" fmla="*/ 67437 w 424647"/>
                            <a:gd name="connsiteY7" fmla="*/ 177344 h 177344"/>
                            <a:gd name="connsiteX8" fmla="*/ 0 w 424647"/>
                            <a:gd name="connsiteY8" fmla="*/ 109907 h 177344"/>
                            <a:gd name="connsiteX9" fmla="*/ 0 w 424647"/>
                            <a:gd name="connsiteY9" fmla="*/ 67437 h 177344"/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274746 w 424647"/>
                            <a:gd name="connsiteY6" fmla="*/ 174513 h 177344"/>
                            <a:gd name="connsiteX7" fmla="*/ 137586 w 424647"/>
                            <a:gd name="connsiteY7" fmla="*/ 174513 h 177344"/>
                            <a:gd name="connsiteX8" fmla="*/ 67437 w 424647"/>
                            <a:gd name="connsiteY8" fmla="*/ 177344 h 177344"/>
                            <a:gd name="connsiteX9" fmla="*/ 0 w 424647"/>
                            <a:gd name="connsiteY9" fmla="*/ 109907 h 177344"/>
                            <a:gd name="connsiteX10" fmla="*/ 0 w 424647"/>
                            <a:gd name="connsiteY10" fmla="*/ 67437 h 177344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4746 w 424647"/>
                            <a:gd name="connsiteY6" fmla="*/ 174513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99861 w 424647"/>
                            <a:gd name="connsiteY7" fmla="*/ 178712 h 179276"/>
                            <a:gd name="connsiteX8" fmla="*/ 137586 w 424647"/>
                            <a:gd name="connsiteY8" fmla="*/ 179276 h 179276"/>
                            <a:gd name="connsiteX9" fmla="*/ 67437 w 424647"/>
                            <a:gd name="connsiteY9" fmla="*/ 177344 h 179276"/>
                            <a:gd name="connsiteX10" fmla="*/ 0 w 424647"/>
                            <a:gd name="connsiteY10" fmla="*/ 109907 h 179276"/>
                            <a:gd name="connsiteX11" fmla="*/ 0 w 424647"/>
                            <a:gd name="connsiteY11" fmla="*/ 67437 h 179276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209592 w 424647"/>
                            <a:gd name="connsiteY2" fmla="*/ 0 h 183458"/>
                            <a:gd name="connsiteX3" fmla="*/ 357210 w 424647"/>
                            <a:gd name="connsiteY3" fmla="*/ 4182 h 183458"/>
                            <a:gd name="connsiteX4" fmla="*/ 424647 w 424647"/>
                            <a:gd name="connsiteY4" fmla="*/ 71619 h 183458"/>
                            <a:gd name="connsiteX5" fmla="*/ 424647 w 424647"/>
                            <a:gd name="connsiteY5" fmla="*/ 114089 h 183458"/>
                            <a:gd name="connsiteX6" fmla="*/ 357210 w 424647"/>
                            <a:gd name="connsiteY6" fmla="*/ 181526 h 183458"/>
                            <a:gd name="connsiteX7" fmla="*/ 272364 w 424647"/>
                            <a:gd name="connsiteY7" fmla="*/ 183458 h 183458"/>
                            <a:gd name="connsiteX8" fmla="*/ 199861 w 424647"/>
                            <a:gd name="connsiteY8" fmla="*/ 182894 h 183458"/>
                            <a:gd name="connsiteX9" fmla="*/ 137586 w 424647"/>
                            <a:gd name="connsiteY9" fmla="*/ 183458 h 183458"/>
                            <a:gd name="connsiteX10" fmla="*/ 67437 w 424647"/>
                            <a:gd name="connsiteY10" fmla="*/ 181526 h 183458"/>
                            <a:gd name="connsiteX11" fmla="*/ 0 w 424647"/>
                            <a:gd name="connsiteY11" fmla="*/ 114089 h 183458"/>
                            <a:gd name="connsiteX12" fmla="*/ 0 w 424647"/>
                            <a:gd name="connsiteY12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209592 w 424647"/>
                            <a:gd name="connsiteY2" fmla="*/ 0 h 183458"/>
                            <a:gd name="connsiteX3" fmla="*/ 357210 w 424647"/>
                            <a:gd name="connsiteY3" fmla="*/ 4182 h 183458"/>
                            <a:gd name="connsiteX4" fmla="*/ 424647 w 424647"/>
                            <a:gd name="connsiteY4" fmla="*/ 71619 h 183458"/>
                            <a:gd name="connsiteX5" fmla="*/ 424647 w 424647"/>
                            <a:gd name="connsiteY5" fmla="*/ 114089 h 183458"/>
                            <a:gd name="connsiteX6" fmla="*/ 357210 w 424647"/>
                            <a:gd name="connsiteY6" fmla="*/ 181526 h 183458"/>
                            <a:gd name="connsiteX7" fmla="*/ 272364 w 424647"/>
                            <a:gd name="connsiteY7" fmla="*/ 183458 h 183458"/>
                            <a:gd name="connsiteX8" fmla="*/ 211495 w 424647"/>
                            <a:gd name="connsiteY8" fmla="*/ 182894 h 183458"/>
                            <a:gd name="connsiteX9" fmla="*/ 137586 w 424647"/>
                            <a:gd name="connsiteY9" fmla="*/ 183458 h 183458"/>
                            <a:gd name="connsiteX10" fmla="*/ 67437 w 424647"/>
                            <a:gd name="connsiteY10" fmla="*/ 181526 h 183458"/>
                            <a:gd name="connsiteX11" fmla="*/ 0 w 424647"/>
                            <a:gd name="connsiteY11" fmla="*/ 114089 h 183458"/>
                            <a:gd name="connsiteX12" fmla="*/ 0 w 424647"/>
                            <a:gd name="connsiteY12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129497 w 424647"/>
                            <a:gd name="connsiteY2" fmla="*/ 1941 h 183458"/>
                            <a:gd name="connsiteX3" fmla="*/ 209592 w 424647"/>
                            <a:gd name="connsiteY3" fmla="*/ 0 h 183458"/>
                            <a:gd name="connsiteX4" fmla="*/ 357210 w 424647"/>
                            <a:gd name="connsiteY4" fmla="*/ 4182 h 183458"/>
                            <a:gd name="connsiteX5" fmla="*/ 424647 w 424647"/>
                            <a:gd name="connsiteY5" fmla="*/ 71619 h 183458"/>
                            <a:gd name="connsiteX6" fmla="*/ 424647 w 424647"/>
                            <a:gd name="connsiteY6" fmla="*/ 114089 h 183458"/>
                            <a:gd name="connsiteX7" fmla="*/ 357210 w 424647"/>
                            <a:gd name="connsiteY7" fmla="*/ 181526 h 183458"/>
                            <a:gd name="connsiteX8" fmla="*/ 272364 w 424647"/>
                            <a:gd name="connsiteY8" fmla="*/ 183458 h 183458"/>
                            <a:gd name="connsiteX9" fmla="*/ 211495 w 424647"/>
                            <a:gd name="connsiteY9" fmla="*/ 182894 h 183458"/>
                            <a:gd name="connsiteX10" fmla="*/ 137586 w 424647"/>
                            <a:gd name="connsiteY10" fmla="*/ 183458 h 183458"/>
                            <a:gd name="connsiteX11" fmla="*/ 67437 w 424647"/>
                            <a:gd name="connsiteY11" fmla="*/ 181526 h 183458"/>
                            <a:gd name="connsiteX12" fmla="*/ 0 w 424647"/>
                            <a:gd name="connsiteY12" fmla="*/ 114089 h 183458"/>
                            <a:gd name="connsiteX13" fmla="*/ 0 w 424647"/>
                            <a:gd name="connsiteY13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129497 w 424647"/>
                            <a:gd name="connsiteY2" fmla="*/ 1941 h 183458"/>
                            <a:gd name="connsiteX3" fmla="*/ 209592 w 424647"/>
                            <a:gd name="connsiteY3" fmla="*/ 0 h 183458"/>
                            <a:gd name="connsiteX4" fmla="*/ 277833 w 424647"/>
                            <a:gd name="connsiteY4" fmla="*/ 1941 h 183458"/>
                            <a:gd name="connsiteX5" fmla="*/ 357210 w 424647"/>
                            <a:gd name="connsiteY5" fmla="*/ 4182 h 183458"/>
                            <a:gd name="connsiteX6" fmla="*/ 424647 w 424647"/>
                            <a:gd name="connsiteY6" fmla="*/ 71619 h 183458"/>
                            <a:gd name="connsiteX7" fmla="*/ 424647 w 424647"/>
                            <a:gd name="connsiteY7" fmla="*/ 114089 h 183458"/>
                            <a:gd name="connsiteX8" fmla="*/ 357210 w 424647"/>
                            <a:gd name="connsiteY8" fmla="*/ 181526 h 183458"/>
                            <a:gd name="connsiteX9" fmla="*/ 272364 w 424647"/>
                            <a:gd name="connsiteY9" fmla="*/ 183458 h 183458"/>
                            <a:gd name="connsiteX10" fmla="*/ 211495 w 424647"/>
                            <a:gd name="connsiteY10" fmla="*/ 182894 h 183458"/>
                            <a:gd name="connsiteX11" fmla="*/ 137586 w 424647"/>
                            <a:gd name="connsiteY11" fmla="*/ 183458 h 183458"/>
                            <a:gd name="connsiteX12" fmla="*/ 67437 w 424647"/>
                            <a:gd name="connsiteY12" fmla="*/ 181526 h 183458"/>
                            <a:gd name="connsiteX13" fmla="*/ 0 w 424647"/>
                            <a:gd name="connsiteY13" fmla="*/ 114089 h 183458"/>
                            <a:gd name="connsiteX14" fmla="*/ 0 w 424647"/>
                            <a:gd name="connsiteY14" fmla="*/ 71619 h 183458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  <a:cxn ang="0">
                              <a:pos x="connsiteX11" y="connsiteY11"/>
                            </a:cxn>
                            <a:cxn ang="0">
                              <a:pos x="connsiteX12" y="connsiteY12"/>
                            </a:cxn>
                            <a:cxn ang="0">
                              <a:pos x="connsiteX13" y="connsiteY13"/>
                            </a:cxn>
                            <a:cxn ang="0">
                              <a:pos x="connsiteX14" y="connsiteY14"/>
                            </a:cxn>
                          </a:cxnLst>
                          <a:rect l="l" t="t" r="r" b="b"/>
                          <a:pathLst>
                            <a:path w="424647" h="183458">
                              <a:moveTo>
                                <a:pt x="0" y="71619"/>
                              </a:moveTo>
                              <a:cubicBezTo>
                                <a:pt x="0" y="34375"/>
                                <a:pt x="30193" y="4182"/>
                                <a:pt x="67437" y="4182"/>
                              </a:cubicBezTo>
                              <a:lnTo>
                                <a:pt x="129497" y="1941"/>
                              </a:lnTo>
                              <a:lnTo>
                                <a:pt x="209592" y="0"/>
                              </a:lnTo>
                              <a:lnTo>
                                <a:pt x="277833" y="1941"/>
                              </a:lnTo>
                              <a:lnTo>
                                <a:pt x="357210" y="4182"/>
                              </a:lnTo>
                              <a:cubicBezTo>
                                <a:pt x="394454" y="4182"/>
                                <a:pt x="424647" y="34375"/>
                                <a:pt x="424647" y="71619"/>
                              </a:cubicBezTo>
                              <a:lnTo>
                                <a:pt x="424647" y="114089"/>
                              </a:lnTo>
                              <a:cubicBezTo>
                                <a:pt x="424647" y="151333"/>
                                <a:pt x="394454" y="181526"/>
                                <a:pt x="357210" y="181526"/>
                              </a:cubicBezTo>
                              <a:lnTo>
                                <a:pt x="272364" y="183458"/>
                              </a:lnTo>
                              <a:lnTo>
                                <a:pt x="211495" y="182894"/>
                              </a:lnTo>
                              <a:lnTo>
                                <a:pt x="137586" y="183458"/>
                              </a:lnTo>
                              <a:lnTo>
                                <a:pt x="67437" y="181526"/>
                              </a:lnTo>
                              <a:cubicBezTo>
                                <a:pt x="30193" y="181526"/>
                                <a:pt x="0" y="151333"/>
                                <a:pt x="0" y="114089"/>
                              </a:cubicBezTo>
                              <a:lnTo>
                                <a:pt x="0" y="71619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  <a:ln w="19050">
                          <a:noFill/>
                        </a:ln>
                      </p:spPr>
                      <p:txBody>
                        <a:bodyPr wrap="square" lIns="0" tIns="36000" rIns="0" bIns="36000" rtlCol="0" anchor="ctr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NZ" sz="900" i="1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NZ" sz="900" i="1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NZ" sz="900" b="0" i="1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𝑚</m:t>
                                    </m:r>
                                  </m:sub>
                                  <m:sup>
                                    <m:r>
                                      <a:rPr lang="en-NZ" sz="900" b="0" i="1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3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NZ" sz="900" dirty="0"/>
                        </a:p>
                      </p:txBody>
                    </p:sp>
                  </mc:Choice>
                  <mc:Fallback xmlns="">
                    <p:sp>
                      <p:nvSpPr>
                        <p:cNvPr id="117" name="TextBox 116">
                          <a:extLst>
                            <a:ext uri="{FF2B5EF4-FFF2-40B4-BE49-F238E27FC236}">
                              <a16:creationId xmlns:a16="http://schemas.microsoft.com/office/drawing/2014/main" id="{DAF9207C-C2AD-5C9C-CB88-3A34FA07358A}"/>
                            </a:ext>
                          </a:extLst>
                        </p:cNvPr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10460506" y="2709221"/>
                          <a:ext cx="216000" cy="180000"/>
                        </a:xfrm>
                        <a:custGeom>
                          <a:avLst/>
                          <a:gdLst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67437 w 424647"/>
                            <a:gd name="connsiteY6" fmla="*/ 177344 h 177344"/>
                            <a:gd name="connsiteX7" fmla="*/ 0 w 424647"/>
                            <a:gd name="connsiteY7" fmla="*/ 109907 h 177344"/>
                            <a:gd name="connsiteX8" fmla="*/ 0 w 424647"/>
                            <a:gd name="connsiteY8" fmla="*/ 67437 h 177344"/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137586 w 424647"/>
                            <a:gd name="connsiteY6" fmla="*/ 174513 h 177344"/>
                            <a:gd name="connsiteX7" fmla="*/ 67437 w 424647"/>
                            <a:gd name="connsiteY7" fmla="*/ 177344 h 177344"/>
                            <a:gd name="connsiteX8" fmla="*/ 0 w 424647"/>
                            <a:gd name="connsiteY8" fmla="*/ 109907 h 177344"/>
                            <a:gd name="connsiteX9" fmla="*/ 0 w 424647"/>
                            <a:gd name="connsiteY9" fmla="*/ 67437 h 177344"/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274746 w 424647"/>
                            <a:gd name="connsiteY6" fmla="*/ 174513 h 177344"/>
                            <a:gd name="connsiteX7" fmla="*/ 137586 w 424647"/>
                            <a:gd name="connsiteY7" fmla="*/ 174513 h 177344"/>
                            <a:gd name="connsiteX8" fmla="*/ 67437 w 424647"/>
                            <a:gd name="connsiteY8" fmla="*/ 177344 h 177344"/>
                            <a:gd name="connsiteX9" fmla="*/ 0 w 424647"/>
                            <a:gd name="connsiteY9" fmla="*/ 109907 h 177344"/>
                            <a:gd name="connsiteX10" fmla="*/ 0 w 424647"/>
                            <a:gd name="connsiteY10" fmla="*/ 67437 h 177344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4746 w 424647"/>
                            <a:gd name="connsiteY6" fmla="*/ 174513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99861 w 424647"/>
                            <a:gd name="connsiteY7" fmla="*/ 178712 h 179276"/>
                            <a:gd name="connsiteX8" fmla="*/ 137586 w 424647"/>
                            <a:gd name="connsiteY8" fmla="*/ 179276 h 179276"/>
                            <a:gd name="connsiteX9" fmla="*/ 67437 w 424647"/>
                            <a:gd name="connsiteY9" fmla="*/ 177344 h 179276"/>
                            <a:gd name="connsiteX10" fmla="*/ 0 w 424647"/>
                            <a:gd name="connsiteY10" fmla="*/ 109907 h 179276"/>
                            <a:gd name="connsiteX11" fmla="*/ 0 w 424647"/>
                            <a:gd name="connsiteY11" fmla="*/ 67437 h 179276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209592 w 424647"/>
                            <a:gd name="connsiteY2" fmla="*/ 0 h 183458"/>
                            <a:gd name="connsiteX3" fmla="*/ 357210 w 424647"/>
                            <a:gd name="connsiteY3" fmla="*/ 4182 h 183458"/>
                            <a:gd name="connsiteX4" fmla="*/ 424647 w 424647"/>
                            <a:gd name="connsiteY4" fmla="*/ 71619 h 183458"/>
                            <a:gd name="connsiteX5" fmla="*/ 424647 w 424647"/>
                            <a:gd name="connsiteY5" fmla="*/ 114089 h 183458"/>
                            <a:gd name="connsiteX6" fmla="*/ 357210 w 424647"/>
                            <a:gd name="connsiteY6" fmla="*/ 181526 h 183458"/>
                            <a:gd name="connsiteX7" fmla="*/ 272364 w 424647"/>
                            <a:gd name="connsiteY7" fmla="*/ 183458 h 183458"/>
                            <a:gd name="connsiteX8" fmla="*/ 199861 w 424647"/>
                            <a:gd name="connsiteY8" fmla="*/ 182894 h 183458"/>
                            <a:gd name="connsiteX9" fmla="*/ 137586 w 424647"/>
                            <a:gd name="connsiteY9" fmla="*/ 183458 h 183458"/>
                            <a:gd name="connsiteX10" fmla="*/ 67437 w 424647"/>
                            <a:gd name="connsiteY10" fmla="*/ 181526 h 183458"/>
                            <a:gd name="connsiteX11" fmla="*/ 0 w 424647"/>
                            <a:gd name="connsiteY11" fmla="*/ 114089 h 183458"/>
                            <a:gd name="connsiteX12" fmla="*/ 0 w 424647"/>
                            <a:gd name="connsiteY12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209592 w 424647"/>
                            <a:gd name="connsiteY2" fmla="*/ 0 h 183458"/>
                            <a:gd name="connsiteX3" fmla="*/ 357210 w 424647"/>
                            <a:gd name="connsiteY3" fmla="*/ 4182 h 183458"/>
                            <a:gd name="connsiteX4" fmla="*/ 424647 w 424647"/>
                            <a:gd name="connsiteY4" fmla="*/ 71619 h 183458"/>
                            <a:gd name="connsiteX5" fmla="*/ 424647 w 424647"/>
                            <a:gd name="connsiteY5" fmla="*/ 114089 h 183458"/>
                            <a:gd name="connsiteX6" fmla="*/ 357210 w 424647"/>
                            <a:gd name="connsiteY6" fmla="*/ 181526 h 183458"/>
                            <a:gd name="connsiteX7" fmla="*/ 272364 w 424647"/>
                            <a:gd name="connsiteY7" fmla="*/ 183458 h 183458"/>
                            <a:gd name="connsiteX8" fmla="*/ 211495 w 424647"/>
                            <a:gd name="connsiteY8" fmla="*/ 182894 h 183458"/>
                            <a:gd name="connsiteX9" fmla="*/ 137586 w 424647"/>
                            <a:gd name="connsiteY9" fmla="*/ 183458 h 183458"/>
                            <a:gd name="connsiteX10" fmla="*/ 67437 w 424647"/>
                            <a:gd name="connsiteY10" fmla="*/ 181526 h 183458"/>
                            <a:gd name="connsiteX11" fmla="*/ 0 w 424647"/>
                            <a:gd name="connsiteY11" fmla="*/ 114089 h 183458"/>
                            <a:gd name="connsiteX12" fmla="*/ 0 w 424647"/>
                            <a:gd name="connsiteY12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129497 w 424647"/>
                            <a:gd name="connsiteY2" fmla="*/ 1941 h 183458"/>
                            <a:gd name="connsiteX3" fmla="*/ 209592 w 424647"/>
                            <a:gd name="connsiteY3" fmla="*/ 0 h 183458"/>
                            <a:gd name="connsiteX4" fmla="*/ 357210 w 424647"/>
                            <a:gd name="connsiteY4" fmla="*/ 4182 h 183458"/>
                            <a:gd name="connsiteX5" fmla="*/ 424647 w 424647"/>
                            <a:gd name="connsiteY5" fmla="*/ 71619 h 183458"/>
                            <a:gd name="connsiteX6" fmla="*/ 424647 w 424647"/>
                            <a:gd name="connsiteY6" fmla="*/ 114089 h 183458"/>
                            <a:gd name="connsiteX7" fmla="*/ 357210 w 424647"/>
                            <a:gd name="connsiteY7" fmla="*/ 181526 h 183458"/>
                            <a:gd name="connsiteX8" fmla="*/ 272364 w 424647"/>
                            <a:gd name="connsiteY8" fmla="*/ 183458 h 183458"/>
                            <a:gd name="connsiteX9" fmla="*/ 211495 w 424647"/>
                            <a:gd name="connsiteY9" fmla="*/ 182894 h 183458"/>
                            <a:gd name="connsiteX10" fmla="*/ 137586 w 424647"/>
                            <a:gd name="connsiteY10" fmla="*/ 183458 h 183458"/>
                            <a:gd name="connsiteX11" fmla="*/ 67437 w 424647"/>
                            <a:gd name="connsiteY11" fmla="*/ 181526 h 183458"/>
                            <a:gd name="connsiteX12" fmla="*/ 0 w 424647"/>
                            <a:gd name="connsiteY12" fmla="*/ 114089 h 183458"/>
                            <a:gd name="connsiteX13" fmla="*/ 0 w 424647"/>
                            <a:gd name="connsiteY13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129497 w 424647"/>
                            <a:gd name="connsiteY2" fmla="*/ 1941 h 183458"/>
                            <a:gd name="connsiteX3" fmla="*/ 209592 w 424647"/>
                            <a:gd name="connsiteY3" fmla="*/ 0 h 183458"/>
                            <a:gd name="connsiteX4" fmla="*/ 277833 w 424647"/>
                            <a:gd name="connsiteY4" fmla="*/ 1941 h 183458"/>
                            <a:gd name="connsiteX5" fmla="*/ 357210 w 424647"/>
                            <a:gd name="connsiteY5" fmla="*/ 4182 h 183458"/>
                            <a:gd name="connsiteX6" fmla="*/ 424647 w 424647"/>
                            <a:gd name="connsiteY6" fmla="*/ 71619 h 183458"/>
                            <a:gd name="connsiteX7" fmla="*/ 424647 w 424647"/>
                            <a:gd name="connsiteY7" fmla="*/ 114089 h 183458"/>
                            <a:gd name="connsiteX8" fmla="*/ 357210 w 424647"/>
                            <a:gd name="connsiteY8" fmla="*/ 181526 h 183458"/>
                            <a:gd name="connsiteX9" fmla="*/ 272364 w 424647"/>
                            <a:gd name="connsiteY9" fmla="*/ 183458 h 183458"/>
                            <a:gd name="connsiteX10" fmla="*/ 211495 w 424647"/>
                            <a:gd name="connsiteY10" fmla="*/ 182894 h 183458"/>
                            <a:gd name="connsiteX11" fmla="*/ 137586 w 424647"/>
                            <a:gd name="connsiteY11" fmla="*/ 183458 h 183458"/>
                            <a:gd name="connsiteX12" fmla="*/ 67437 w 424647"/>
                            <a:gd name="connsiteY12" fmla="*/ 181526 h 183458"/>
                            <a:gd name="connsiteX13" fmla="*/ 0 w 424647"/>
                            <a:gd name="connsiteY13" fmla="*/ 114089 h 183458"/>
                            <a:gd name="connsiteX14" fmla="*/ 0 w 424647"/>
                            <a:gd name="connsiteY14" fmla="*/ 71619 h 183458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  <a:cxn ang="0">
                              <a:pos x="connsiteX11" y="connsiteY11"/>
                            </a:cxn>
                            <a:cxn ang="0">
                              <a:pos x="connsiteX12" y="connsiteY12"/>
                            </a:cxn>
                            <a:cxn ang="0">
                              <a:pos x="connsiteX13" y="connsiteY13"/>
                            </a:cxn>
                            <a:cxn ang="0">
                              <a:pos x="connsiteX14" y="connsiteY14"/>
                            </a:cxn>
                          </a:cxnLst>
                          <a:rect l="l" t="t" r="r" b="b"/>
                          <a:pathLst>
                            <a:path w="424647" h="183458">
                              <a:moveTo>
                                <a:pt x="0" y="71619"/>
                              </a:moveTo>
                              <a:cubicBezTo>
                                <a:pt x="0" y="34375"/>
                                <a:pt x="30193" y="4182"/>
                                <a:pt x="67437" y="4182"/>
                              </a:cubicBezTo>
                              <a:lnTo>
                                <a:pt x="129497" y="1941"/>
                              </a:lnTo>
                              <a:lnTo>
                                <a:pt x="209592" y="0"/>
                              </a:lnTo>
                              <a:lnTo>
                                <a:pt x="277833" y="1941"/>
                              </a:lnTo>
                              <a:lnTo>
                                <a:pt x="357210" y="4182"/>
                              </a:lnTo>
                              <a:cubicBezTo>
                                <a:pt x="394454" y="4182"/>
                                <a:pt x="424647" y="34375"/>
                                <a:pt x="424647" y="71619"/>
                              </a:cubicBezTo>
                              <a:lnTo>
                                <a:pt x="424647" y="114089"/>
                              </a:lnTo>
                              <a:cubicBezTo>
                                <a:pt x="424647" y="151333"/>
                                <a:pt x="394454" y="181526"/>
                                <a:pt x="357210" y="181526"/>
                              </a:cubicBezTo>
                              <a:lnTo>
                                <a:pt x="272364" y="183458"/>
                              </a:lnTo>
                              <a:lnTo>
                                <a:pt x="211495" y="182894"/>
                              </a:lnTo>
                              <a:lnTo>
                                <a:pt x="137586" y="183458"/>
                              </a:lnTo>
                              <a:lnTo>
                                <a:pt x="67437" y="181526"/>
                              </a:lnTo>
                              <a:cubicBezTo>
                                <a:pt x="30193" y="181526"/>
                                <a:pt x="0" y="151333"/>
                                <a:pt x="0" y="114089"/>
                              </a:cubicBezTo>
                              <a:lnTo>
                                <a:pt x="0" y="71619"/>
                              </a:lnTo>
                              <a:close/>
                            </a:path>
                          </a:pathLst>
                        </a:custGeom>
                        <a:blipFill>
                          <a:blip r:embed="rId42"/>
                          <a:stretch>
                            <a:fillRect/>
                          </a:stretch>
                        </a:blipFill>
                        <a:ln w="19050">
                          <a:noFill/>
                        </a:ln>
                      </p:spPr>
                      <p:txBody>
                        <a:bodyPr/>
                        <a:lstStyle/>
                        <a:p>
                          <a:r>
                            <a:rPr lang="en-NZ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  <p:cxnSp>
                <p:nvCxnSpPr>
                  <p:cNvPr id="119" name="Straight Arrow Connector 118">
                    <a:extLst>
                      <a:ext uri="{FF2B5EF4-FFF2-40B4-BE49-F238E27FC236}">
                        <a16:creationId xmlns:a16="http://schemas.microsoft.com/office/drawing/2014/main" id="{220F66E9-E7C1-5575-77CC-40E26C73BE9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10568506" y="3966238"/>
                    <a:ext cx="0" cy="144000"/>
                  </a:xfrm>
                  <a:prstGeom prst="straightConnector1">
                    <a:avLst/>
                  </a:prstGeom>
                  <a:ln w="12700">
                    <a:solidFill>
                      <a:srgbClr val="0070C0"/>
                    </a:solidFill>
                    <a:headEnd w="sm" len="sm"/>
                    <a:tailEnd type="stealth" w="sm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8" name="TextBox 147">
                      <a:extLst>
                        <a:ext uri="{FF2B5EF4-FFF2-40B4-BE49-F238E27FC236}">
                          <a16:creationId xmlns:a16="http://schemas.microsoft.com/office/drawing/2014/main" id="{12D9F940-1731-0A5A-86F1-FF2C95D0B2E3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10401046" y="2531955"/>
                      <a:ext cx="324000" cy="206408"/>
                    </a:xfrm>
                    <a:prstGeom prst="roundRect">
                      <a:avLst>
                        <a:gd name="adj" fmla="val 38026"/>
                      </a:avLst>
                    </a:prstGeom>
                    <a:solidFill>
                      <a:schemeClr val="accent6">
                        <a:lumMod val="20000"/>
                        <a:lumOff val="80000"/>
                      </a:schemeClr>
                    </a:solidFill>
                    <a:ln w="12700">
                      <a:solidFill>
                        <a:srgbClr val="FF0000"/>
                      </a:solidFill>
                    </a:ln>
                  </p:spPr>
                  <p:txBody>
                    <a:bodyPr wrap="square" lIns="0" tIns="0" rIns="0" bIns="0" rtlCol="0" anchor="ctr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Sup>
                              <m:sSubSupPr>
                                <m:ctrlPr>
                                  <a:rPr lang="en-NZ" sz="900" i="1" kern="12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NZ" sz="900" i="1" kern="120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en-NZ" sz="900" b="0" i="1" kern="12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𝑚</m:t>
                                </m:r>
                              </m:sub>
                              <m:sup>
                                <m:sSub>
                                  <m:sSubPr>
                                    <m:ctrlPr>
                                      <a:rPr lang="en-NZ" sz="9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NZ" sz="9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NZ" sz="9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𝐿𝐵𝐺</m:t>
                                    </m:r>
                                  </m:sub>
                                </m:sSub>
                              </m:sup>
                            </m:sSubSup>
                          </m:oMath>
                        </m:oMathPara>
                      </a14:m>
                      <a:endParaRPr lang="en-NZ" sz="900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48" name="TextBox 147">
                      <a:extLst>
                        <a:ext uri="{FF2B5EF4-FFF2-40B4-BE49-F238E27FC236}">
                          <a16:creationId xmlns:a16="http://schemas.microsoft.com/office/drawing/2014/main" id="{12D9F940-1731-0A5A-86F1-FF2C95D0B2E3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0401046" y="2531955"/>
                      <a:ext cx="324000" cy="206408"/>
                    </a:xfrm>
                    <a:prstGeom prst="roundRect">
                      <a:avLst>
                        <a:gd name="adj" fmla="val 38026"/>
                      </a:avLst>
                    </a:prstGeom>
                    <a:blipFill>
                      <a:blip r:embed="rId43"/>
                      <a:stretch>
                        <a:fillRect l="-3571" b="-2778"/>
                      </a:stretch>
                    </a:blipFill>
                    <a:ln w="12700">
                      <a:solidFill>
                        <a:srgbClr val="FF0000"/>
                      </a:solidFill>
                    </a:ln>
                  </p:spPr>
                  <p:txBody>
                    <a:bodyPr/>
                    <a:lstStyle/>
                    <a:p>
                      <a:r>
                        <a:rPr lang="en-NZ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150" name="Straight Arrow Connector 149">
                  <a:extLst>
                    <a:ext uri="{FF2B5EF4-FFF2-40B4-BE49-F238E27FC236}">
                      <a16:creationId xmlns:a16="http://schemas.microsoft.com/office/drawing/2014/main" id="{08E7F6B6-05B7-9584-0056-F17BDEBA884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0559408" y="2737865"/>
                  <a:ext cx="0" cy="396000"/>
                </a:xfrm>
                <a:prstGeom prst="straightConnector1">
                  <a:avLst/>
                </a:prstGeom>
                <a:ln w="12700">
                  <a:solidFill>
                    <a:srgbClr val="0070C0"/>
                  </a:solidFill>
                  <a:headEnd w="sm" len="sm"/>
                  <a:tailEnd type="stealth" w="sm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51" name="Group 150">
                  <a:extLst>
                    <a:ext uri="{FF2B5EF4-FFF2-40B4-BE49-F238E27FC236}">
                      <a16:creationId xmlns:a16="http://schemas.microsoft.com/office/drawing/2014/main" id="{2BDF3C94-47D9-93D9-552E-F4AC955B7A5B}"/>
                    </a:ext>
                  </a:extLst>
                </p:cNvPr>
                <p:cNvGrpSpPr/>
                <p:nvPr/>
              </p:nvGrpSpPr>
              <p:grpSpPr>
                <a:xfrm>
                  <a:off x="10415408" y="1314877"/>
                  <a:ext cx="288000" cy="1208364"/>
                  <a:chOff x="10424310" y="3157639"/>
                  <a:chExt cx="288000" cy="1208364"/>
                </a:xfrm>
              </p:grpSpPr>
              <p:grpSp>
                <p:nvGrpSpPr>
                  <p:cNvPr id="153" name="Group 152">
                    <a:extLst>
                      <a:ext uri="{FF2B5EF4-FFF2-40B4-BE49-F238E27FC236}">
                        <a16:creationId xmlns:a16="http://schemas.microsoft.com/office/drawing/2014/main" id="{F802EF31-778F-40B3-FFAA-BE4CE8619FBE}"/>
                      </a:ext>
                    </a:extLst>
                  </p:cNvPr>
                  <p:cNvGrpSpPr/>
                  <p:nvPr/>
                </p:nvGrpSpPr>
                <p:grpSpPr>
                  <a:xfrm>
                    <a:off x="10424310" y="3157639"/>
                    <a:ext cx="288000" cy="742018"/>
                    <a:chOff x="10424310" y="2743659"/>
                    <a:chExt cx="288000" cy="742018"/>
                  </a:xfrm>
                </p:grpSpPr>
                <p:grpSp>
                  <p:nvGrpSpPr>
                    <p:cNvPr id="155" name="Group 154">
                      <a:extLst>
                        <a:ext uri="{FF2B5EF4-FFF2-40B4-BE49-F238E27FC236}">
                          <a16:creationId xmlns:a16="http://schemas.microsoft.com/office/drawing/2014/main" id="{BDB7DFFB-4CCD-ECB8-690D-52E7AA9811F1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0424310" y="2914661"/>
                      <a:ext cx="288000" cy="396000"/>
                      <a:chOff x="10424310" y="3082843"/>
                      <a:chExt cx="288000" cy="396000"/>
                    </a:xfrm>
                  </p:grpSpPr>
                  <p:cxnSp>
                    <p:nvCxnSpPr>
                      <p:cNvPr id="158" name="Straight Arrow Connector 157">
                        <a:extLst>
                          <a:ext uri="{FF2B5EF4-FFF2-40B4-BE49-F238E27FC236}">
                            <a16:creationId xmlns:a16="http://schemas.microsoft.com/office/drawing/2014/main" id="{BEA3484D-A86A-218C-6ECC-936DA3BA28C3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>
                        <a:off x="10568506" y="3082843"/>
                        <a:ext cx="0" cy="396000"/>
                      </a:xfrm>
                      <a:prstGeom prst="straightConnector1">
                        <a:avLst/>
                      </a:prstGeom>
                      <a:ln w="12700">
                        <a:solidFill>
                          <a:srgbClr val="0070C0"/>
                        </a:solidFill>
                        <a:headEnd w="sm" len="sm"/>
                        <a:tailEnd type="stealth" w="sm" len="med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mc:AlternateContent xmlns:mc="http://schemas.openxmlformats.org/markup-compatibility/2006" xmlns:a14="http://schemas.microsoft.com/office/drawing/2010/main">
                    <mc:Choice Requires="a14">
                      <p:sp>
                        <p:nvSpPr>
                          <p:cNvPr id="159" name="Rectangle: Rounded Corners 158">
                            <a:extLst>
                              <a:ext uri="{FF2B5EF4-FFF2-40B4-BE49-F238E27FC236}">
                                <a16:creationId xmlns:a16="http://schemas.microsoft.com/office/drawing/2014/main" id="{94DE7DDA-2E20-03D0-6345-A7E37708A74C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424310" y="3166709"/>
                            <a:ext cx="288000" cy="180000"/>
                          </a:xfrm>
                          <a:prstGeom prst="roundRect">
                            <a:avLst>
                              <a:gd name="adj" fmla="val 22549"/>
                            </a:avLst>
                          </a:prstGeom>
                          <a:gradFill flip="none" rotWithShape="1">
                            <a:gsLst>
                              <a:gs pos="53900">
                                <a:schemeClr val="bg1"/>
                              </a:gs>
                              <a:gs pos="11000">
                                <a:srgbClr val="FFCC66"/>
                              </a:gs>
                              <a:gs pos="89000">
                                <a:srgbClr val="FFCC66"/>
                              </a:gs>
                            </a:gsLst>
                            <a:lin ang="0" scaled="1"/>
                            <a:tileRect/>
                          </a:gradFill>
                        </p:spPr>
                        <p:style>
                          <a:lnRef idx="2">
                            <a:schemeClr val="accent1">
                              <a:shade val="15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14:m>
                              <m:oMathPara xmlns:m="http://schemas.openxmlformats.org/officeDocument/2006/math">
                                <m:oMathParaPr>
                                  <m:jc m:val="center"/>
                                </m:oMathParaPr>
                                <m:oMath xmlns:m="http://schemas.openxmlformats.org/officeDocument/2006/math">
                                  <m:sSubSup>
                                    <m:sSubSupPr>
                                      <m:ctrlPr>
                                        <a:rPr lang="en-NZ" sz="900" i="1" kern="1200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NZ" sz="900" i="1" kern="120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𝑅𝑒</m:t>
                                      </m:r>
                                    </m:e>
                                    <m:sub>
                                      <m:r>
                                        <a:rPr lang="en-NZ" sz="900" b="0" i="1" kern="1200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𝑚</m:t>
                                      </m:r>
                                    </m:sub>
                                    <m:sup>
                                      <m:r>
                                        <a:rPr lang="en-NZ" sz="900" b="0" i="1" kern="1200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2</m:t>
                                      </m:r>
                                    </m:sup>
                                  </m:sSubSup>
                                </m:oMath>
                              </m:oMathPara>
                            </a14:m>
                            <a:endParaRPr lang="en-NZ" sz="900" b="1" dirty="0">
                              <a:solidFill>
                                <a:schemeClr val="accent4">
                                  <a:lumMod val="50000"/>
                                </a:schemeClr>
                              </a:solidFill>
                            </a:endParaRPr>
                          </a:p>
                        </p:txBody>
                      </p:sp>
                    </mc:Choice>
                    <mc:Fallback xmlns="">
                      <p:sp>
                        <p:nvSpPr>
                          <p:cNvPr id="159" name="Rectangle: Rounded Corners 158">
                            <a:extLst>
                              <a:ext uri="{FF2B5EF4-FFF2-40B4-BE49-F238E27FC236}">
                                <a16:creationId xmlns:a16="http://schemas.microsoft.com/office/drawing/2014/main" id="{94DE7DDA-2E20-03D0-6345-A7E37708A74C}"/>
                              </a:ext>
                            </a:extLst>
                          </p:cNvPr>
                          <p:cNvSpPr>
                            <a:spLocks noRot="1" noChangeAspect="1" noMove="1" noResize="1" noEditPoints="1" noAdjustHandles="1" noChangeArrowheads="1" noChangeShapeType="1" noTextEdit="1"/>
                          </p:cNvSpPr>
                          <p:nvPr/>
                        </p:nvSpPr>
                        <p:spPr>
                          <a:xfrm>
                            <a:off x="10424310" y="3166709"/>
                            <a:ext cx="288000" cy="180000"/>
                          </a:xfrm>
                          <a:prstGeom prst="roundRect">
                            <a:avLst>
                              <a:gd name="adj" fmla="val 22549"/>
                            </a:avLst>
                          </a:prstGeom>
                          <a:blipFill>
                            <a:blip r:embed="rId44"/>
                            <a:stretch>
                              <a:fillRect l="-4082"/>
                            </a:stretch>
                          </a:blipFill>
                        </p:spPr>
                        <p:txBody>
                          <a:bodyPr/>
                          <a:lstStyle/>
                          <a:p>
                            <a:r>
                              <a:rPr lang="en-NZ">
                                <a:noFill/>
                              </a:rPr>
                              <a:t> </a:t>
                            </a:r>
                          </a:p>
                        </p:txBody>
                      </p:sp>
                    </mc:Fallback>
                  </mc:AlternateContent>
                </p:grp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56" name="TextBox 155">
                          <a:extLst>
                            <a:ext uri="{FF2B5EF4-FFF2-40B4-BE49-F238E27FC236}">
                              <a16:creationId xmlns:a16="http://schemas.microsoft.com/office/drawing/2014/main" id="{65C0479A-AECA-5F62-D000-80C5192D8080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10460506" y="3305677"/>
                          <a:ext cx="216000" cy="180000"/>
                        </a:xfrm>
                        <a:custGeom>
                          <a:avLst/>
                          <a:gdLst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67437 w 424647"/>
                            <a:gd name="connsiteY6" fmla="*/ 177344 h 177344"/>
                            <a:gd name="connsiteX7" fmla="*/ 0 w 424647"/>
                            <a:gd name="connsiteY7" fmla="*/ 109907 h 177344"/>
                            <a:gd name="connsiteX8" fmla="*/ 0 w 424647"/>
                            <a:gd name="connsiteY8" fmla="*/ 67437 h 177344"/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137586 w 424647"/>
                            <a:gd name="connsiteY6" fmla="*/ 174513 h 177344"/>
                            <a:gd name="connsiteX7" fmla="*/ 67437 w 424647"/>
                            <a:gd name="connsiteY7" fmla="*/ 177344 h 177344"/>
                            <a:gd name="connsiteX8" fmla="*/ 0 w 424647"/>
                            <a:gd name="connsiteY8" fmla="*/ 109907 h 177344"/>
                            <a:gd name="connsiteX9" fmla="*/ 0 w 424647"/>
                            <a:gd name="connsiteY9" fmla="*/ 67437 h 177344"/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274746 w 424647"/>
                            <a:gd name="connsiteY6" fmla="*/ 174513 h 177344"/>
                            <a:gd name="connsiteX7" fmla="*/ 137586 w 424647"/>
                            <a:gd name="connsiteY7" fmla="*/ 174513 h 177344"/>
                            <a:gd name="connsiteX8" fmla="*/ 67437 w 424647"/>
                            <a:gd name="connsiteY8" fmla="*/ 177344 h 177344"/>
                            <a:gd name="connsiteX9" fmla="*/ 0 w 424647"/>
                            <a:gd name="connsiteY9" fmla="*/ 109907 h 177344"/>
                            <a:gd name="connsiteX10" fmla="*/ 0 w 424647"/>
                            <a:gd name="connsiteY10" fmla="*/ 67437 h 177344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4746 w 424647"/>
                            <a:gd name="connsiteY6" fmla="*/ 174513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99861 w 424647"/>
                            <a:gd name="connsiteY7" fmla="*/ 178712 h 179276"/>
                            <a:gd name="connsiteX8" fmla="*/ 137586 w 424647"/>
                            <a:gd name="connsiteY8" fmla="*/ 179276 h 179276"/>
                            <a:gd name="connsiteX9" fmla="*/ 67437 w 424647"/>
                            <a:gd name="connsiteY9" fmla="*/ 177344 h 179276"/>
                            <a:gd name="connsiteX10" fmla="*/ 0 w 424647"/>
                            <a:gd name="connsiteY10" fmla="*/ 109907 h 179276"/>
                            <a:gd name="connsiteX11" fmla="*/ 0 w 424647"/>
                            <a:gd name="connsiteY11" fmla="*/ 67437 h 179276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209592 w 424647"/>
                            <a:gd name="connsiteY2" fmla="*/ 0 h 183458"/>
                            <a:gd name="connsiteX3" fmla="*/ 357210 w 424647"/>
                            <a:gd name="connsiteY3" fmla="*/ 4182 h 183458"/>
                            <a:gd name="connsiteX4" fmla="*/ 424647 w 424647"/>
                            <a:gd name="connsiteY4" fmla="*/ 71619 h 183458"/>
                            <a:gd name="connsiteX5" fmla="*/ 424647 w 424647"/>
                            <a:gd name="connsiteY5" fmla="*/ 114089 h 183458"/>
                            <a:gd name="connsiteX6" fmla="*/ 357210 w 424647"/>
                            <a:gd name="connsiteY6" fmla="*/ 181526 h 183458"/>
                            <a:gd name="connsiteX7" fmla="*/ 272364 w 424647"/>
                            <a:gd name="connsiteY7" fmla="*/ 183458 h 183458"/>
                            <a:gd name="connsiteX8" fmla="*/ 199861 w 424647"/>
                            <a:gd name="connsiteY8" fmla="*/ 182894 h 183458"/>
                            <a:gd name="connsiteX9" fmla="*/ 137586 w 424647"/>
                            <a:gd name="connsiteY9" fmla="*/ 183458 h 183458"/>
                            <a:gd name="connsiteX10" fmla="*/ 67437 w 424647"/>
                            <a:gd name="connsiteY10" fmla="*/ 181526 h 183458"/>
                            <a:gd name="connsiteX11" fmla="*/ 0 w 424647"/>
                            <a:gd name="connsiteY11" fmla="*/ 114089 h 183458"/>
                            <a:gd name="connsiteX12" fmla="*/ 0 w 424647"/>
                            <a:gd name="connsiteY12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209592 w 424647"/>
                            <a:gd name="connsiteY2" fmla="*/ 0 h 183458"/>
                            <a:gd name="connsiteX3" fmla="*/ 357210 w 424647"/>
                            <a:gd name="connsiteY3" fmla="*/ 4182 h 183458"/>
                            <a:gd name="connsiteX4" fmla="*/ 424647 w 424647"/>
                            <a:gd name="connsiteY4" fmla="*/ 71619 h 183458"/>
                            <a:gd name="connsiteX5" fmla="*/ 424647 w 424647"/>
                            <a:gd name="connsiteY5" fmla="*/ 114089 h 183458"/>
                            <a:gd name="connsiteX6" fmla="*/ 357210 w 424647"/>
                            <a:gd name="connsiteY6" fmla="*/ 181526 h 183458"/>
                            <a:gd name="connsiteX7" fmla="*/ 272364 w 424647"/>
                            <a:gd name="connsiteY7" fmla="*/ 183458 h 183458"/>
                            <a:gd name="connsiteX8" fmla="*/ 211495 w 424647"/>
                            <a:gd name="connsiteY8" fmla="*/ 182894 h 183458"/>
                            <a:gd name="connsiteX9" fmla="*/ 137586 w 424647"/>
                            <a:gd name="connsiteY9" fmla="*/ 183458 h 183458"/>
                            <a:gd name="connsiteX10" fmla="*/ 67437 w 424647"/>
                            <a:gd name="connsiteY10" fmla="*/ 181526 h 183458"/>
                            <a:gd name="connsiteX11" fmla="*/ 0 w 424647"/>
                            <a:gd name="connsiteY11" fmla="*/ 114089 h 183458"/>
                            <a:gd name="connsiteX12" fmla="*/ 0 w 424647"/>
                            <a:gd name="connsiteY12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129497 w 424647"/>
                            <a:gd name="connsiteY2" fmla="*/ 1941 h 183458"/>
                            <a:gd name="connsiteX3" fmla="*/ 209592 w 424647"/>
                            <a:gd name="connsiteY3" fmla="*/ 0 h 183458"/>
                            <a:gd name="connsiteX4" fmla="*/ 357210 w 424647"/>
                            <a:gd name="connsiteY4" fmla="*/ 4182 h 183458"/>
                            <a:gd name="connsiteX5" fmla="*/ 424647 w 424647"/>
                            <a:gd name="connsiteY5" fmla="*/ 71619 h 183458"/>
                            <a:gd name="connsiteX6" fmla="*/ 424647 w 424647"/>
                            <a:gd name="connsiteY6" fmla="*/ 114089 h 183458"/>
                            <a:gd name="connsiteX7" fmla="*/ 357210 w 424647"/>
                            <a:gd name="connsiteY7" fmla="*/ 181526 h 183458"/>
                            <a:gd name="connsiteX8" fmla="*/ 272364 w 424647"/>
                            <a:gd name="connsiteY8" fmla="*/ 183458 h 183458"/>
                            <a:gd name="connsiteX9" fmla="*/ 211495 w 424647"/>
                            <a:gd name="connsiteY9" fmla="*/ 182894 h 183458"/>
                            <a:gd name="connsiteX10" fmla="*/ 137586 w 424647"/>
                            <a:gd name="connsiteY10" fmla="*/ 183458 h 183458"/>
                            <a:gd name="connsiteX11" fmla="*/ 67437 w 424647"/>
                            <a:gd name="connsiteY11" fmla="*/ 181526 h 183458"/>
                            <a:gd name="connsiteX12" fmla="*/ 0 w 424647"/>
                            <a:gd name="connsiteY12" fmla="*/ 114089 h 183458"/>
                            <a:gd name="connsiteX13" fmla="*/ 0 w 424647"/>
                            <a:gd name="connsiteY13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129497 w 424647"/>
                            <a:gd name="connsiteY2" fmla="*/ 1941 h 183458"/>
                            <a:gd name="connsiteX3" fmla="*/ 209592 w 424647"/>
                            <a:gd name="connsiteY3" fmla="*/ 0 h 183458"/>
                            <a:gd name="connsiteX4" fmla="*/ 277833 w 424647"/>
                            <a:gd name="connsiteY4" fmla="*/ 1941 h 183458"/>
                            <a:gd name="connsiteX5" fmla="*/ 357210 w 424647"/>
                            <a:gd name="connsiteY5" fmla="*/ 4182 h 183458"/>
                            <a:gd name="connsiteX6" fmla="*/ 424647 w 424647"/>
                            <a:gd name="connsiteY6" fmla="*/ 71619 h 183458"/>
                            <a:gd name="connsiteX7" fmla="*/ 424647 w 424647"/>
                            <a:gd name="connsiteY7" fmla="*/ 114089 h 183458"/>
                            <a:gd name="connsiteX8" fmla="*/ 357210 w 424647"/>
                            <a:gd name="connsiteY8" fmla="*/ 181526 h 183458"/>
                            <a:gd name="connsiteX9" fmla="*/ 272364 w 424647"/>
                            <a:gd name="connsiteY9" fmla="*/ 183458 h 183458"/>
                            <a:gd name="connsiteX10" fmla="*/ 211495 w 424647"/>
                            <a:gd name="connsiteY10" fmla="*/ 182894 h 183458"/>
                            <a:gd name="connsiteX11" fmla="*/ 137586 w 424647"/>
                            <a:gd name="connsiteY11" fmla="*/ 183458 h 183458"/>
                            <a:gd name="connsiteX12" fmla="*/ 67437 w 424647"/>
                            <a:gd name="connsiteY12" fmla="*/ 181526 h 183458"/>
                            <a:gd name="connsiteX13" fmla="*/ 0 w 424647"/>
                            <a:gd name="connsiteY13" fmla="*/ 114089 h 183458"/>
                            <a:gd name="connsiteX14" fmla="*/ 0 w 424647"/>
                            <a:gd name="connsiteY14" fmla="*/ 71619 h 183458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  <a:cxn ang="0">
                              <a:pos x="connsiteX11" y="connsiteY11"/>
                            </a:cxn>
                            <a:cxn ang="0">
                              <a:pos x="connsiteX12" y="connsiteY12"/>
                            </a:cxn>
                            <a:cxn ang="0">
                              <a:pos x="connsiteX13" y="connsiteY13"/>
                            </a:cxn>
                            <a:cxn ang="0">
                              <a:pos x="connsiteX14" y="connsiteY14"/>
                            </a:cxn>
                          </a:cxnLst>
                          <a:rect l="l" t="t" r="r" b="b"/>
                          <a:pathLst>
                            <a:path w="424647" h="183458">
                              <a:moveTo>
                                <a:pt x="0" y="71619"/>
                              </a:moveTo>
                              <a:cubicBezTo>
                                <a:pt x="0" y="34375"/>
                                <a:pt x="30193" y="4182"/>
                                <a:pt x="67437" y="4182"/>
                              </a:cubicBezTo>
                              <a:lnTo>
                                <a:pt x="129497" y="1941"/>
                              </a:lnTo>
                              <a:lnTo>
                                <a:pt x="209592" y="0"/>
                              </a:lnTo>
                              <a:lnTo>
                                <a:pt x="277833" y="1941"/>
                              </a:lnTo>
                              <a:lnTo>
                                <a:pt x="357210" y="4182"/>
                              </a:lnTo>
                              <a:cubicBezTo>
                                <a:pt x="394454" y="4182"/>
                                <a:pt x="424647" y="34375"/>
                                <a:pt x="424647" y="71619"/>
                              </a:cubicBezTo>
                              <a:lnTo>
                                <a:pt x="424647" y="114089"/>
                              </a:lnTo>
                              <a:cubicBezTo>
                                <a:pt x="424647" y="151333"/>
                                <a:pt x="394454" y="181526"/>
                                <a:pt x="357210" y="181526"/>
                              </a:cubicBezTo>
                              <a:lnTo>
                                <a:pt x="272364" y="183458"/>
                              </a:lnTo>
                              <a:lnTo>
                                <a:pt x="211495" y="182894"/>
                              </a:lnTo>
                              <a:lnTo>
                                <a:pt x="137586" y="183458"/>
                              </a:lnTo>
                              <a:lnTo>
                                <a:pt x="67437" y="181526"/>
                              </a:lnTo>
                              <a:cubicBezTo>
                                <a:pt x="30193" y="181526"/>
                                <a:pt x="0" y="151333"/>
                                <a:pt x="0" y="114089"/>
                              </a:cubicBezTo>
                              <a:lnTo>
                                <a:pt x="0" y="71619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  <a:ln w="19050">
                          <a:noFill/>
                        </a:ln>
                      </p:spPr>
                      <p:txBody>
                        <a:bodyPr wrap="square" lIns="0" tIns="36000" rIns="0" bIns="36000" rtlCol="0" anchor="ctr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NZ" sz="900" i="1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NZ" sz="900" i="1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NZ" sz="900" b="0" i="1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𝑚</m:t>
                                    </m:r>
                                  </m:sub>
                                  <m:sup>
                                    <m:r>
                                      <a:rPr lang="en-NZ" sz="900" b="0" i="1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NZ" sz="900" dirty="0"/>
                        </a:p>
                      </p:txBody>
                    </p:sp>
                  </mc:Choice>
                  <mc:Fallback xmlns="">
                    <p:sp>
                      <p:nvSpPr>
                        <p:cNvPr id="156" name="TextBox 155">
                          <a:extLst>
                            <a:ext uri="{FF2B5EF4-FFF2-40B4-BE49-F238E27FC236}">
                              <a16:creationId xmlns:a16="http://schemas.microsoft.com/office/drawing/2014/main" id="{65C0479A-AECA-5F62-D000-80C5192D8080}"/>
                            </a:ext>
                          </a:extLst>
                        </p:cNvPr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10460506" y="3305677"/>
                          <a:ext cx="216000" cy="180000"/>
                        </a:xfrm>
                        <a:custGeom>
                          <a:avLst/>
                          <a:gdLst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67437 w 424647"/>
                            <a:gd name="connsiteY6" fmla="*/ 177344 h 177344"/>
                            <a:gd name="connsiteX7" fmla="*/ 0 w 424647"/>
                            <a:gd name="connsiteY7" fmla="*/ 109907 h 177344"/>
                            <a:gd name="connsiteX8" fmla="*/ 0 w 424647"/>
                            <a:gd name="connsiteY8" fmla="*/ 67437 h 177344"/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137586 w 424647"/>
                            <a:gd name="connsiteY6" fmla="*/ 174513 h 177344"/>
                            <a:gd name="connsiteX7" fmla="*/ 67437 w 424647"/>
                            <a:gd name="connsiteY7" fmla="*/ 177344 h 177344"/>
                            <a:gd name="connsiteX8" fmla="*/ 0 w 424647"/>
                            <a:gd name="connsiteY8" fmla="*/ 109907 h 177344"/>
                            <a:gd name="connsiteX9" fmla="*/ 0 w 424647"/>
                            <a:gd name="connsiteY9" fmla="*/ 67437 h 177344"/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274746 w 424647"/>
                            <a:gd name="connsiteY6" fmla="*/ 174513 h 177344"/>
                            <a:gd name="connsiteX7" fmla="*/ 137586 w 424647"/>
                            <a:gd name="connsiteY7" fmla="*/ 174513 h 177344"/>
                            <a:gd name="connsiteX8" fmla="*/ 67437 w 424647"/>
                            <a:gd name="connsiteY8" fmla="*/ 177344 h 177344"/>
                            <a:gd name="connsiteX9" fmla="*/ 0 w 424647"/>
                            <a:gd name="connsiteY9" fmla="*/ 109907 h 177344"/>
                            <a:gd name="connsiteX10" fmla="*/ 0 w 424647"/>
                            <a:gd name="connsiteY10" fmla="*/ 67437 h 177344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4746 w 424647"/>
                            <a:gd name="connsiteY6" fmla="*/ 174513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99861 w 424647"/>
                            <a:gd name="connsiteY7" fmla="*/ 178712 h 179276"/>
                            <a:gd name="connsiteX8" fmla="*/ 137586 w 424647"/>
                            <a:gd name="connsiteY8" fmla="*/ 179276 h 179276"/>
                            <a:gd name="connsiteX9" fmla="*/ 67437 w 424647"/>
                            <a:gd name="connsiteY9" fmla="*/ 177344 h 179276"/>
                            <a:gd name="connsiteX10" fmla="*/ 0 w 424647"/>
                            <a:gd name="connsiteY10" fmla="*/ 109907 h 179276"/>
                            <a:gd name="connsiteX11" fmla="*/ 0 w 424647"/>
                            <a:gd name="connsiteY11" fmla="*/ 67437 h 179276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209592 w 424647"/>
                            <a:gd name="connsiteY2" fmla="*/ 0 h 183458"/>
                            <a:gd name="connsiteX3" fmla="*/ 357210 w 424647"/>
                            <a:gd name="connsiteY3" fmla="*/ 4182 h 183458"/>
                            <a:gd name="connsiteX4" fmla="*/ 424647 w 424647"/>
                            <a:gd name="connsiteY4" fmla="*/ 71619 h 183458"/>
                            <a:gd name="connsiteX5" fmla="*/ 424647 w 424647"/>
                            <a:gd name="connsiteY5" fmla="*/ 114089 h 183458"/>
                            <a:gd name="connsiteX6" fmla="*/ 357210 w 424647"/>
                            <a:gd name="connsiteY6" fmla="*/ 181526 h 183458"/>
                            <a:gd name="connsiteX7" fmla="*/ 272364 w 424647"/>
                            <a:gd name="connsiteY7" fmla="*/ 183458 h 183458"/>
                            <a:gd name="connsiteX8" fmla="*/ 199861 w 424647"/>
                            <a:gd name="connsiteY8" fmla="*/ 182894 h 183458"/>
                            <a:gd name="connsiteX9" fmla="*/ 137586 w 424647"/>
                            <a:gd name="connsiteY9" fmla="*/ 183458 h 183458"/>
                            <a:gd name="connsiteX10" fmla="*/ 67437 w 424647"/>
                            <a:gd name="connsiteY10" fmla="*/ 181526 h 183458"/>
                            <a:gd name="connsiteX11" fmla="*/ 0 w 424647"/>
                            <a:gd name="connsiteY11" fmla="*/ 114089 h 183458"/>
                            <a:gd name="connsiteX12" fmla="*/ 0 w 424647"/>
                            <a:gd name="connsiteY12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209592 w 424647"/>
                            <a:gd name="connsiteY2" fmla="*/ 0 h 183458"/>
                            <a:gd name="connsiteX3" fmla="*/ 357210 w 424647"/>
                            <a:gd name="connsiteY3" fmla="*/ 4182 h 183458"/>
                            <a:gd name="connsiteX4" fmla="*/ 424647 w 424647"/>
                            <a:gd name="connsiteY4" fmla="*/ 71619 h 183458"/>
                            <a:gd name="connsiteX5" fmla="*/ 424647 w 424647"/>
                            <a:gd name="connsiteY5" fmla="*/ 114089 h 183458"/>
                            <a:gd name="connsiteX6" fmla="*/ 357210 w 424647"/>
                            <a:gd name="connsiteY6" fmla="*/ 181526 h 183458"/>
                            <a:gd name="connsiteX7" fmla="*/ 272364 w 424647"/>
                            <a:gd name="connsiteY7" fmla="*/ 183458 h 183458"/>
                            <a:gd name="connsiteX8" fmla="*/ 211495 w 424647"/>
                            <a:gd name="connsiteY8" fmla="*/ 182894 h 183458"/>
                            <a:gd name="connsiteX9" fmla="*/ 137586 w 424647"/>
                            <a:gd name="connsiteY9" fmla="*/ 183458 h 183458"/>
                            <a:gd name="connsiteX10" fmla="*/ 67437 w 424647"/>
                            <a:gd name="connsiteY10" fmla="*/ 181526 h 183458"/>
                            <a:gd name="connsiteX11" fmla="*/ 0 w 424647"/>
                            <a:gd name="connsiteY11" fmla="*/ 114089 h 183458"/>
                            <a:gd name="connsiteX12" fmla="*/ 0 w 424647"/>
                            <a:gd name="connsiteY12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129497 w 424647"/>
                            <a:gd name="connsiteY2" fmla="*/ 1941 h 183458"/>
                            <a:gd name="connsiteX3" fmla="*/ 209592 w 424647"/>
                            <a:gd name="connsiteY3" fmla="*/ 0 h 183458"/>
                            <a:gd name="connsiteX4" fmla="*/ 357210 w 424647"/>
                            <a:gd name="connsiteY4" fmla="*/ 4182 h 183458"/>
                            <a:gd name="connsiteX5" fmla="*/ 424647 w 424647"/>
                            <a:gd name="connsiteY5" fmla="*/ 71619 h 183458"/>
                            <a:gd name="connsiteX6" fmla="*/ 424647 w 424647"/>
                            <a:gd name="connsiteY6" fmla="*/ 114089 h 183458"/>
                            <a:gd name="connsiteX7" fmla="*/ 357210 w 424647"/>
                            <a:gd name="connsiteY7" fmla="*/ 181526 h 183458"/>
                            <a:gd name="connsiteX8" fmla="*/ 272364 w 424647"/>
                            <a:gd name="connsiteY8" fmla="*/ 183458 h 183458"/>
                            <a:gd name="connsiteX9" fmla="*/ 211495 w 424647"/>
                            <a:gd name="connsiteY9" fmla="*/ 182894 h 183458"/>
                            <a:gd name="connsiteX10" fmla="*/ 137586 w 424647"/>
                            <a:gd name="connsiteY10" fmla="*/ 183458 h 183458"/>
                            <a:gd name="connsiteX11" fmla="*/ 67437 w 424647"/>
                            <a:gd name="connsiteY11" fmla="*/ 181526 h 183458"/>
                            <a:gd name="connsiteX12" fmla="*/ 0 w 424647"/>
                            <a:gd name="connsiteY12" fmla="*/ 114089 h 183458"/>
                            <a:gd name="connsiteX13" fmla="*/ 0 w 424647"/>
                            <a:gd name="connsiteY13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129497 w 424647"/>
                            <a:gd name="connsiteY2" fmla="*/ 1941 h 183458"/>
                            <a:gd name="connsiteX3" fmla="*/ 209592 w 424647"/>
                            <a:gd name="connsiteY3" fmla="*/ 0 h 183458"/>
                            <a:gd name="connsiteX4" fmla="*/ 277833 w 424647"/>
                            <a:gd name="connsiteY4" fmla="*/ 1941 h 183458"/>
                            <a:gd name="connsiteX5" fmla="*/ 357210 w 424647"/>
                            <a:gd name="connsiteY5" fmla="*/ 4182 h 183458"/>
                            <a:gd name="connsiteX6" fmla="*/ 424647 w 424647"/>
                            <a:gd name="connsiteY6" fmla="*/ 71619 h 183458"/>
                            <a:gd name="connsiteX7" fmla="*/ 424647 w 424647"/>
                            <a:gd name="connsiteY7" fmla="*/ 114089 h 183458"/>
                            <a:gd name="connsiteX8" fmla="*/ 357210 w 424647"/>
                            <a:gd name="connsiteY8" fmla="*/ 181526 h 183458"/>
                            <a:gd name="connsiteX9" fmla="*/ 272364 w 424647"/>
                            <a:gd name="connsiteY9" fmla="*/ 183458 h 183458"/>
                            <a:gd name="connsiteX10" fmla="*/ 211495 w 424647"/>
                            <a:gd name="connsiteY10" fmla="*/ 182894 h 183458"/>
                            <a:gd name="connsiteX11" fmla="*/ 137586 w 424647"/>
                            <a:gd name="connsiteY11" fmla="*/ 183458 h 183458"/>
                            <a:gd name="connsiteX12" fmla="*/ 67437 w 424647"/>
                            <a:gd name="connsiteY12" fmla="*/ 181526 h 183458"/>
                            <a:gd name="connsiteX13" fmla="*/ 0 w 424647"/>
                            <a:gd name="connsiteY13" fmla="*/ 114089 h 183458"/>
                            <a:gd name="connsiteX14" fmla="*/ 0 w 424647"/>
                            <a:gd name="connsiteY14" fmla="*/ 71619 h 183458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  <a:cxn ang="0">
                              <a:pos x="connsiteX11" y="connsiteY11"/>
                            </a:cxn>
                            <a:cxn ang="0">
                              <a:pos x="connsiteX12" y="connsiteY12"/>
                            </a:cxn>
                            <a:cxn ang="0">
                              <a:pos x="connsiteX13" y="connsiteY13"/>
                            </a:cxn>
                            <a:cxn ang="0">
                              <a:pos x="connsiteX14" y="connsiteY14"/>
                            </a:cxn>
                          </a:cxnLst>
                          <a:rect l="l" t="t" r="r" b="b"/>
                          <a:pathLst>
                            <a:path w="424647" h="183458">
                              <a:moveTo>
                                <a:pt x="0" y="71619"/>
                              </a:moveTo>
                              <a:cubicBezTo>
                                <a:pt x="0" y="34375"/>
                                <a:pt x="30193" y="4182"/>
                                <a:pt x="67437" y="4182"/>
                              </a:cubicBezTo>
                              <a:lnTo>
                                <a:pt x="129497" y="1941"/>
                              </a:lnTo>
                              <a:lnTo>
                                <a:pt x="209592" y="0"/>
                              </a:lnTo>
                              <a:lnTo>
                                <a:pt x="277833" y="1941"/>
                              </a:lnTo>
                              <a:lnTo>
                                <a:pt x="357210" y="4182"/>
                              </a:lnTo>
                              <a:cubicBezTo>
                                <a:pt x="394454" y="4182"/>
                                <a:pt x="424647" y="34375"/>
                                <a:pt x="424647" y="71619"/>
                              </a:cubicBezTo>
                              <a:lnTo>
                                <a:pt x="424647" y="114089"/>
                              </a:lnTo>
                              <a:cubicBezTo>
                                <a:pt x="424647" y="151333"/>
                                <a:pt x="394454" y="181526"/>
                                <a:pt x="357210" y="181526"/>
                              </a:cubicBezTo>
                              <a:lnTo>
                                <a:pt x="272364" y="183458"/>
                              </a:lnTo>
                              <a:lnTo>
                                <a:pt x="211495" y="182894"/>
                              </a:lnTo>
                              <a:lnTo>
                                <a:pt x="137586" y="183458"/>
                              </a:lnTo>
                              <a:lnTo>
                                <a:pt x="67437" y="181526"/>
                              </a:lnTo>
                              <a:cubicBezTo>
                                <a:pt x="30193" y="181526"/>
                                <a:pt x="0" y="151333"/>
                                <a:pt x="0" y="114089"/>
                              </a:cubicBezTo>
                              <a:lnTo>
                                <a:pt x="0" y="71619"/>
                              </a:lnTo>
                              <a:close/>
                            </a:path>
                          </a:pathLst>
                        </a:custGeom>
                        <a:blipFill>
                          <a:blip r:embed="rId45"/>
                          <a:stretch>
                            <a:fillRect/>
                          </a:stretch>
                        </a:blipFill>
                        <a:ln w="19050">
                          <a:noFill/>
                        </a:ln>
                      </p:spPr>
                      <p:txBody>
                        <a:bodyPr/>
                        <a:lstStyle/>
                        <a:p>
                          <a:r>
                            <a:rPr lang="en-NZ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57" name="TextBox 156">
                          <a:extLst>
                            <a:ext uri="{FF2B5EF4-FFF2-40B4-BE49-F238E27FC236}">
                              <a16:creationId xmlns:a16="http://schemas.microsoft.com/office/drawing/2014/main" id="{82BA8F32-837F-8EE6-BD53-43781CF04344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10460506" y="2743659"/>
                          <a:ext cx="216000" cy="180000"/>
                        </a:xfrm>
                        <a:custGeom>
                          <a:avLst/>
                          <a:gdLst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67437 w 424647"/>
                            <a:gd name="connsiteY6" fmla="*/ 177344 h 177344"/>
                            <a:gd name="connsiteX7" fmla="*/ 0 w 424647"/>
                            <a:gd name="connsiteY7" fmla="*/ 109907 h 177344"/>
                            <a:gd name="connsiteX8" fmla="*/ 0 w 424647"/>
                            <a:gd name="connsiteY8" fmla="*/ 67437 h 177344"/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137586 w 424647"/>
                            <a:gd name="connsiteY6" fmla="*/ 174513 h 177344"/>
                            <a:gd name="connsiteX7" fmla="*/ 67437 w 424647"/>
                            <a:gd name="connsiteY7" fmla="*/ 177344 h 177344"/>
                            <a:gd name="connsiteX8" fmla="*/ 0 w 424647"/>
                            <a:gd name="connsiteY8" fmla="*/ 109907 h 177344"/>
                            <a:gd name="connsiteX9" fmla="*/ 0 w 424647"/>
                            <a:gd name="connsiteY9" fmla="*/ 67437 h 177344"/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274746 w 424647"/>
                            <a:gd name="connsiteY6" fmla="*/ 174513 h 177344"/>
                            <a:gd name="connsiteX7" fmla="*/ 137586 w 424647"/>
                            <a:gd name="connsiteY7" fmla="*/ 174513 h 177344"/>
                            <a:gd name="connsiteX8" fmla="*/ 67437 w 424647"/>
                            <a:gd name="connsiteY8" fmla="*/ 177344 h 177344"/>
                            <a:gd name="connsiteX9" fmla="*/ 0 w 424647"/>
                            <a:gd name="connsiteY9" fmla="*/ 109907 h 177344"/>
                            <a:gd name="connsiteX10" fmla="*/ 0 w 424647"/>
                            <a:gd name="connsiteY10" fmla="*/ 67437 h 177344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4746 w 424647"/>
                            <a:gd name="connsiteY6" fmla="*/ 174513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99861 w 424647"/>
                            <a:gd name="connsiteY7" fmla="*/ 178712 h 179276"/>
                            <a:gd name="connsiteX8" fmla="*/ 137586 w 424647"/>
                            <a:gd name="connsiteY8" fmla="*/ 179276 h 179276"/>
                            <a:gd name="connsiteX9" fmla="*/ 67437 w 424647"/>
                            <a:gd name="connsiteY9" fmla="*/ 177344 h 179276"/>
                            <a:gd name="connsiteX10" fmla="*/ 0 w 424647"/>
                            <a:gd name="connsiteY10" fmla="*/ 109907 h 179276"/>
                            <a:gd name="connsiteX11" fmla="*/ 0 w 424647"/>
                            <a:gd name="connsiteY11" fmla="*/ 67437 h 179276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209592 w 424647"/>
                            <a:gd name="connsiteY2" fmla="*/ 0 h 183458"/>
                            <a:gd name="connsiteX3" fmla="*/ 357210 w 424647"/>
                            <a:gd name="connsiteY3" fmla="*/ 4182 h 183458"/>
                            <a:gd name="connsiteX4" fmla="*/ 424647 w 424647"/>
                            <a:gd name="connsiteY4" fmla="*/ 71619 h 183458"/>
                            <a:gd name="connsiteX5" fmla="*/ 424647 w 424647"/>
                            <a:gd name="connsiteY5" fmla="*/ 114089 h 183458"/>
                            <a:gd name="connsiteX6" fmla="*/ 357210 w 424647"/>
                            <a:gd name="connsiteY6" fmla="*/ 181526 h 183458"/>
                            <a:gd name="connsiteX7" fmla="*/ 272364 w 424647"/>
                            <a:gd name="connsiteY7" fmla="*/ 183458 h 183458"/>
                            <a:gd name="connsiteX8" fmla="*/ 199861 w 424647"/>
                            <a:gd name="connsiteY8" fmla="*/ 182894 h 183458"/>
                            <a:gd name="connsiteX9" fmla="*/ 137586 w 424647"/>
                            <a:gd name="connsiteY9" fmla="*/ 183458 h 183458"/>
                            <a:gd name="connsiteX10" fmla="*/ 67437 w 424647"/>
                            <a:gd name="connsiteY10" fmla="*/ 181526 h 183458"/>
                            <a:gd name="connsiteX11" fmla="*/ 0 w 424647"/>
                            <a:gd name="connsiteY11" fmla="*/ 114089 h 183458"/>
                            <a:gd name="connsiteX12" fmla="*/ 0 w 424647"/>
                            <a:gd name="connsiteY12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209592 w 424647"/>
                            <a:gd name="connsiteY2" fmla="*/ 0 h 183458"/>
                            <a:gd name="connsiteX3" fmla="*/ 357210 w 424647"/>
                            <a:gd name="connsiteY3" fmla="*/ 4182 h 183458"/>
                            <a:gd name="connsiteX4" fmla="*/ 424647 w 424647"/>
                            <a:gd name="connsiteY4" fmla="*/ 71619 h 183458"/>
                            <a:gd name="connsiteX5" fmla="*/ 424647 w 424647"/>
                            <a:gd name="connsiteY5" fmla="*/ 114089 h 183458"/>
                            <a:gd name="connsiteX6" fmla="*/ 357210 w 424647"/>
                            <a:gd name="connsiteY6" fmla="*/ 181526 h 183458"/>
                            <a:gd name="connsiteX7" fmla="*/ 272364 w 424647"/>
                            <a:gd name="connsiteY7" fmla="*/ 183458 h 183458"/>
                            <a:gd name="connsiteX8" fmla="*/ 211495 w 424647"/>
                            <a:gd name="connsiteY8" fmla="*/ 182894 h 183458"/>
                            <a:gd name="connsiteX9" fmla="*/ 137586 w 424647"/>
                            <a:gd name="connsiteY9" fmla="*/ 183458 h 183458"/>
                            <a:gd name="connsiteX10" fmla="*/ 67437 w 424647"/>
                            <a:gd name="connsiteY10" fmla="*/ 181526 h 183458"/>
                            <a:gd name="connsiteX11" fmla="*/ 0 w 424647"/>
                            <a:gd name="connsiteY11" fmla="*/ 114089 h 183458"/>
                            <a:gd name="connsiteX12" fmla="*/ 0 w 424647"/>
                            <a:gd name="connsiteY12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129497 w 424647"/>
                            <a:gd name="connsiteY2" fmla="*/ 1941 h 183458"/>
                            <a:gd name="connsiteX3" fmla="*/ 209592 w 424647"/>
                            <a:gd name="connsiteY3" fmla="*/ 0 h 183458"/>
                            <a:gd name="connsiteX4" fmla="*/ 357210 w 424647"/>
                            <a:gd name="connsiteY4" fmla="*/ 4182 h 183458"/>
                            <a:gd name="connsiteX5" fmla="*/ 424647 w 424647"/>
                            <a:gd name="connsiteY5" fmla="*/ 71619 h 183458"/>
                            <a:gd name="connsiteX6" fmla="*/ 424647 w 424647"/>
                            <a:gd name="connsiteY6" fmla="*/ 114089 h 183458"/>
                            <a:gd name="connsiteX7" fmla="*/ 357210 w 424647"/>
                            <a:gd name="connsiteY7" fmla="*/ 181526 h 183458"/>
                            <a:gd name="connsiteX8" fmla="*/ 272364 w 424647"/>
                            <a:gd name="connsiteY8" fmla="*/ 183458 h 183458"/>
                            <a:gd name="connsiteX9" fmla="*/ 211495 w 424647"/>
                            <a:gd name="connsiteY9" fmla="*/ 182894 h 183458"/>
                            <a:gd name="connsiteX10" fmla="*/ 137586 w 424647"/>
                            <a:gd name="connsiteY10" fmla="*/ 183458 h 183458"/>
                            <a:gd name="connsiteX11" fmla="*/ 67437 w 424647"/>
                            <a:gd name="connsiteY11" fmla="*/ 181526 h 183458"/>
                            <a:gd name="connsiteX12" fmla="*/ 0 w 424647"/>
                            <a:gd name="connsiteY12" fmla="*/ 114089 h 183458"/>
                            <a:gd name="connsiteX13" fmla="*/ 0 w 424647"/>
                            <a:gd name="connsiteY13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129497 w 424647"/>
                            <a:gd name="connsiteY2" fmla="*/ 1941 h 183458"/>
                            <a:gd name="connsiteX3" fmla="*/ 209592 w 424647"/>
                            <a:gd name="connsiteY3" fmla="*/ 0 h 183458"/>
                            <a:gd name="connsiteX4" fmla="*/ 277833 w 424647"/>
                            <a:gd name="connsiteY4" fmla="*/ 1941 h 183458"/>
                            <a:gd name="connsiteX5" fmla="*/ 357210 w 424647"/>
                            <a:gd name="connsiteY5" fmla="*/ 4182 h 183458"/>
                            <a:gd name="connsiteX6" fmla="*/ 424647 w 424647"/>
                            <a:gd name="connsiteY6" fmla="*/ 71619 h 183458"/>
                            <a:gd name="connsiteX7" fmla="*/ 424647 w 424647"/>
                            <a:gd name="connsiteY7" fmla="*/ 114089 h 183458"/>
                            <a:gd name="connsiteX8" fmla="*/ 357210 w 424647"/>
                            <a:gd name="connsiteY8" fmla="*/ 181526 h 183458"/>
                            <a:gd name="connsiteX9" fmla="*/ 272364 w 424647"/>
                            <a:gd name="connsiteY9" fmla="*/ 183458 h 183458"/>
                            <a:gd name="connsiteX10" fmla="*/ 211495 w 424647"/>
                            <a:gd name="connsiteY10" fmla="*/ 182894 h 183458"/>
                            <a:gd name="connsiteX11" fmla="*/ 137586 w 424647"/>
                            <a:gd name="connsiteY11" fmla="*/ 183458 h 183458"/>
                            <a:gd name="connsiteX12" fmla="*/ 67437 w 424647"/>
                            <a:gd name="connsiteY12" fmla="*/ 181526 h 183458"/>
                            <a:gd name="connsiteX13" fmla="*/ 0 w 424647"/>
                            <a:gd name="connsiteY13" fmla="*/ 114089 h 183458"/>
                            <a:gd name="connsiteX14" fmla="*/ 0 w 424647"/>
                            <a:gd name="connsiteY14" fmla="*/ 71619 h 183458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  <a:cxn ang="0">
                              <a:pos x="connsiteX11" y="connsiteY11"/>
                            </a:cxn>
                            <a:cxn ang="0">
                              <a:pos x="connsiteX12" y="connsiteY12"/>
                            </a:cxn>
                            <a:cxn ang="0">
                              <a:pos x="connsiteX13" y="connsiteY13"/>
                            </a:cxn>
                            <a:cxn ang="0">
                              <a:pos x="connsiteX14" y="connsiteY14"/>
                            </a:cxn>
                          </a:cxnLst>
                          <a:rect l="l" t="t" r="r" b="b"/>
                          <a:pathLst>
                            <a:path w="424647" h="183458">
                              <a:moveTo>
                                <a:pt x="0" y="71619"/>
                              </a:moveTo>
                              <a:cubicBezTo>
                                <a:pt x="0" y="34375"/>
                                <a:pt x="30193" y="4182"/>
                                <a:pt x="67437" y="4182"/>
                              </a:cubicBezTo>
                              <a:lnTo>
                                <a:pt x="129497" y="1941"/>
                              </a:lnTo>
                              <a:lnTo>
                                <a:pt x="209592" y="0"/>
                              </a:lnTo>
                              <a:lnTo>
                                <a:pt x="277833" y="1941"/>
                              </a:lnTo>
                              <a:lnTo>
                                <a:pt x="357210" y="4182"/>
                              </a:lnTo>
                              <a:cubicBezTo>
                                <a:pt x="394454" y="4182"/>
                                <a:pt x="424647" y="34375"/>
                                <a:pt x="424647" y="71619"/>
                              </a:cubicBezTo>
                              <a:lnTo>
                                <a:pt x="424647" y="114089"/>
                              </a:lnTo>
                              <a:cubicBezTo>
                                <a:pt x="424647" y="151333"/>
                                <a:pt x="394454" y="181526"/>
                                <a:pt x="357210" y="181526"/>
                              </a:cubicBezTo>
                              <a:lnTo>
                                <a:pt x="272364" y="183458"/>
                              </a:lnTo>
                              <a:lnTo>
                                <a:pt x="211495" y="182894"/>
                              </a:lnTo>
                              <a:lnTo>
                                <a:pt x="137586" y="183458"/>
                              </a:lnTo>
                              <a:lnTo>
                                <a:pt x="67437" y="181526"/>
                              </a:lnTo>
                              <a:cubicBezTo>
                                <a:pt x="30193" y="181526"/>
                                <a:pt x="0" y="151333"/>
                                <a:pt x="0" y="114089"/>
                              </a:cubicBezTo>
                              <a:lnTo>
                                <a:pt x="0" y="71619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  <a:ln w="19050">
                          <a:noFill/>
                        </a:ln>
                      </p:spPr>
                      <p:txBody>
                        <a:bodyPr wrap="square" lIns="0" tIns="36000" rIns="0" bIns="36000" rtlCol="0" anchor="ctr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NZ" sz="900" i="1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NZ" sz="900" i="1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NZ" sz="900" b="0" i="1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𝑚</m:t>
                                    </m:r>
                                  </m:sub>
                                  <m:sup>
                                    <m:r>
                                      <a:rPr lang="en-NZ" sz="900" b="0" i="1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NZ" sz="900" dirty="0"/>
                        </a:p>
                      </p:txBody>
                    </p:sp>
                  </mc:Choice>
                  <mc:Fallback xmlns="">
                    <p:sp>
                      <p:nvSpPr>
                        <p:cNvPr id="157" name="TextBox 156">
                          <a:extLst>
                            <a:ext uri="{FF2B5EF4-FFF2-40B4-BE49-F238E27FC236}">
                              <a16:creationId xmlns:a16="http://schemas.microsoft.com/office/drawing/2014/main" id="{82BA8F32-837F-8EE6-BD53-43781CF04344}"/>
                            </a:ext>
                          </a:extLst>
                        </p:cNvPr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10460506" y="2743659"/>
                          <a:ext cx="216000" cy="180000"/>
                        </a:xfrm>
                        <a:custGeom>
                          <a:avLst/>
                          <a:gdLst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67437 w 424647"/>
                            <a:gd name="connsiteY6" fmla="*/ 177344 h 177344"/>
                            <a:gd name="connsiteX7" fmla="*/ 0 w 424647"/>
                            <a:gd name="connsiteY7" fmla="*/ 109907 h 177344"/>
                            <a:gd name="connsiteX8" fmla="*/ 0 w 424647"/>
                            <a:gd name="connsiteY8" fmla="*/ 67437 h 177344"/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137586 w 424647"/>
                            <a:gd name="connsiteY6" fmla="*/ 174513 h 177344"/>
                            <a:gd name="connsiteX7" fmla="*/ 67437 w 424647"/>
                            <a:gd name="connsiteY7" fmla="*/ 177344 h 177344"/>
                            <a:gd name="connsiteX8" fmla="*/ 0 w 424647"/>
                            <a:gd name="connsiteY8" fmla="*/ 109907 h 177344"/>
                            <a:gd name="connsiteX9" fmla="*/ 0 w 424647"/>
                            <a:gd name="connsiteY9" fmla="*/ 67437 h 177344"/>
                            <a:gd name="connsiteX0" fmla="*/ 0 w 424647"/>
                            <a:gd name="connsiteY0" fmla="*/ 67437 h 177344"/>
                            <a:gd name="connsiteX1" fmla="*/ 67437 w 424647"/>
                            <a:gd name="connsiteY1" fmla="*/ 0 h 177344"/>
                            <a:gd name="connsiteX2" fmla="*/ 357210 w 424647"/>
                            <a:gd name="connsiteY2" fmla="*/ 0 h 177344"/>
                            <a:gd name="connsiteX3" fmla="*/ 424647 w 424647"/>
                            <a:gd name="connsiteY3" fmla="*/ 67437 h 177344"/>
                            <a:gd name="connsiteX4" fmla="*/ 424647 w 424647"/>
                            <a:gd name="connsiteY4" fmla="*/ 109907 h 177344"/>
                            <a:gd name="connsiteX5" fmla="*/ 357210 w 424647"/>
                            <a:gd name="connsiteY5" fmla="*/ 177344 h 177344"/>
                            <a:gd name="connsiteX6" fmla="*/ 274746 w 424647"/>
                            <a:gd name="connsiteY6" fmla="*/ 174513 h 177344"/>
                            <a:gd name="connsiteX7" fmla="*/ 137586 w 424647"/>
                            <a:gd name="connsiteY7" fmla="*/ 174513 h 177344"/>
                            <a:gd name="connsiteX8" fmla="*/ 67437 w 424647"/>
                            <a:gd name="connsiteY8" fmla="*/ 177344 h 177344"/>
                            <a:gd name="connsiteX9" fmla="*/ 0 w 424647"/>
                            <a:gd name="connsiteY9" fmla="*/ 109907 h 177344"/>
                            <a:gd name="connsiteX10" fmla="*/ 0 w 424647"/>
                            <a:gd name="connsiteY10" fmla="*/ 67437 h 177344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4746 w 424647"/>
                            <a:gd name="connsiteY6" fmla="*/ 174513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37586 w 424647"/>
                            <a:gd name="connsiteY7" fmla="*/ 179276 h 179276"/>
                            <a:gd name="connsiteX8" fmla="*/ 67437 w 424647"/>
                            <a:gd name="connsiteY8" fmla="*/ 177344 h 179276"/>
                            <a:gd name="connsiteX9" fmla="*/ 0 w 424647"/>
                            <a:gd name="connsiteY9" fmla="*/ 109907 h 179276"/>
                            <a:gd name="connsiteX10" fmla="*/ 0 w 424647"/>
                            <a:gd name="connsiteY10" fmla="*/ 67437 h 179276"/>
                            <a:gd name="connsiteX0" fmla="*/ 0 w 424647"/>
                            <a:gd name="connsiteY0" fmla="*/ 67437 h 179276"/>
                            <a:gd name="connsiteX1" fmla="*/ 67437 w 424647"/>
                            <a:gd name="connsiteY1" fmla="*/ 0 h 179276"/>
                            <a:gd name="connsiteX2" fmla="*/ 357210 w 424647"/>
                            <a:gd name="connsiteY2" fmla="*/ 0 h 179276"/>
                            <a:gd name="connsiteX3" fmla="*/ 424647 w 424647"/>
                            <a:gd name="connsiteY3" fmla="*/ 67437 h 179276"/>
                            <a:gd name="connsiteX4" fmla="*/ 424647 w 424647"/>
                            <a:gd name="connsiteY4" fmla="*/ 109907 h 179276"/>
                            <a:gd name="connsiteX5" fmla="*/ 357210 w 424647"/>
                            <a:gd name="connsiteY5" fmla="*/ 177344 h 179276"/>
                            <a:gd name="connsiteX6" fmla="*/ 272364 w 424647"/>
                            <a:gd name="connsiteY6" fmla="*/ 179276 h 179276"/>
                            <a:gd name="connsiteX7" fmla="*/ 199861 w 424647"/>
                            <a:gd name="connsiteY7" fmla="*/ 178712 h 179276"/>
                            <a:gd name="connsiteX8" fmla="*/ 137586 w 424647"/>
                            <a:gd name="connsiteY8" fmla="*/ 179276 h 179276"/>
                            <a:gd name="connsiteX9" fmla="*/ 67437 w 424647"/>
                            <a:gd name="connsiteY9" fmla="*/ 177344 h 179276"/>
                            <a:gd name="connsiteX10" fmla="*/ 0 w 424647"/>
                            <a:gd name="connsiteY10" fmla="*/ 109907 h 179276"/>
                            <a:gd name="connsiteX11" fmla="*/ 0 w 424647"/>
                            <a:gd name="connsiteY11" fmla="*/ 67437 h 179276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209592 w 424647"/>
                            <a:gd name="connsiteY2" fmla="*/ 0 h 183458"/>
                            <a:gd name="connsiteX3" fmla="*/ 357210 w 424647"/>
                            <a:gd name="connsiteY3" fmla="*/ 4182 h 183458"/>
                            <a:gd name="connsiteX4" fmla="*/ 424647 w 424647"/>
                            <a:gd name="connsiteY4" fmla="*/ 71619 h 183458"/>
                            <a:gd name="connsiteX5" fmla="*/ 424647 w 424647"/>
                            <a:gd name="connsiteY5" fmla="*/ 114089 h 183458"/>
                            <a:gd name="connsiteX6" fmla="*/ 357210 w 424647"/>
                            <a:gd name="connsiteY6" fmla="*/ 181526 h 183458"/>
                            <a:gd name="connsiteX7" fmla="*/ 272364 w 424647"/>
                            <a:gd name="connsiteY7" fmla="*/ 183458 h 183458"/>
                            <a:gd name="connsiteX8" fmla="*/ 199861 w 424647"/>
                            <a:gd name="connsiteY8" fmla="*/ 182894 h 183458"/>
                            <a:gd name="connsiteX9" fmla="*/ 137586 w 424647"/>
                            <a:gd name="connsiteY9" fmla="*/ 183458 h 183458"/>
                            <a:gd name="connsiteX10" fmla="*/ 67437 w 424647"/>
                            <a:gd name="connsiteY10" fmla="*/ 181526 h 183458"/>
                            <a:gd name="connsiteX11" fmla="*/ 0 w 424647"/>
                            <a:gd name="connsiteY11" fmla="*/ 114089 h 183458"/>
                            <a:gd name="connsiteX12" fmla="*/ 0 w 424647"/>
                            <a:gd name="connsiteY12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209592 w 424647"/>
                            <a:gd name="connsiteY2" fmla="*/ 0 h 183458"/>
                            <a:gd name="connsiteX3" fmla="*/ 357210 w 424647"/>
                            <a:gd name="connsiteY3" fmla="*/ 4182 h 183458"/>
                            <a:gd name="connsiteX4" fmla="*/ 424647 w 424647"/>
                            <a:gd name="connsiteY4" fmla="*/ 71619 h 183458"/>
                            <a:gd name="connsiteX5" fmla="*/ 424647 w 424647"/>
                            <a:gd name="connsiteY5" fmla="*/ 114089 h 183458"/>
                            <a:gd name="connsiteX6" fmla="*/ 357210 w 424647"/>
                            <a:gd name="connsiteY6" fmla="*/ 181526 h 183458"/>
                            <a:gd name="connsiteX7" fmla="*/ 272364 w 424647"/>
                            <a:gd name="connsiteY7" fmla="*/ 183458 h 183458"/>
                            <a:gd name="connsiteX8" fmla="*/ 211495 w 424647"/>
                            <a:gd name="connsiteY8" fmla="*/ 182894 h 183458"/>
                            <a:gd name="connsiteX9" fmla="*/ 137586 w 424647"/>
                            <a:gd name="connsiteY9" fmla="*/ 183458 h 183458"/>
                            <a:gd name="connsiteX10" fmla="*/ 67437 w 424647"/>
                            <a:gd name="connsiteY10" fmla="*/ 181526 h 183458"/>
                            <a:gd name="connsiteX11" fmla="*/ 0 w 424647"/>
                            <a:gd name="connsiteY11" fmla="*/ 114089 h 183458"/>
                            <a:gd name="connsiteX12" fmla="*/ 0 w 424647"/>
                            <a:gd name="connsiteY12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129497 w 424647"/>
                            <a:gd name="connsiteY2" fmla="*/ 1941 h 183458"/>
                            <a:gd name="connsiteX3" fmla="*/ 209592 w 424647"/>
                            <a:gd name="connsiteY3" fmla="*/ 0 h 183458"/>
                            <a:gd name="connsiteX4" fmla="*/ 357210 w 424647"/>
                            <a:gd name="connsiteY4" fmla="*/ 4182 h 183458"/>
                            <a:gd name="connsiteX5" fmla="*/ 424647 w 424647"/>
                            <a:gd name="connsiteY5" fmla="*/ 71619 h 183458"/>
                            <a:gd name="connsiteX6" fmla="*/ 424647 w 424647"/>
                            <a:gd name="connsiteY6" fmla="*/ 114089 h 183458"/>
                            <a:gd name="connsiteX7" fmla="*/ 357210 w 424647"/>
                            <a:gd name="connsiteY7" fmla="*/ 181526 h 183458"/>
                            <a:gd name="connsiteX8" fmla="*/ 272364 w 424647"/>
                            <a:gd name="connsiteY8" fmla="*/ 183458 h 183458"/>
                            <a:gd name="connsiteX9" fmla="*/ 211495 w 424647"/>
                            <a:gd name="connsiteY9" fmla="*/ 182894 h 183458"/>
                            <a:gd name="connsiteX10" fmla="*/ 137586 w 424647"/>
                            <a:gd name="connsiteY10" fmla="*/ 183458 h 183458"/>
                            <a:gd name="connsiteX11" fmla="*/ 67437 w 424647"/>
                            <a:gd name="connsiteY11" fmla="*/ 181526 h 183458"/>
                            <a:gd name="connsiteX12" fmla="*/ 0 w 424647"/>
                            <a:gd name="connsiteY12" fmla="*/ 114089 h 183458"/>
                            <a:gd name="connsiteX13" fmla="*/ 0 w 424647"/>
                            <a:gd name="connsiteY13" fmla="*/ 71619 h 183458"/>
                            <a:gd name="connsiteX0" fmla="*/ 0 w 424647"/>
                            <a:gd name="connsiteY0" fmla="*/ 71619 h 183458"/>
                            <a:gd name="connsiteX1" fmla="*/ 67437 w 424647"/>
                            <a:gd name="connsiteY1" fmla="*/ 4182 h 183458"/>
                            <a:gd name="connsiteX2" fmla="*/ 129497 w 424647"/>
                            <a:gd name="connsiteY2" fmla="*/ 1941 h 183458"/>
                            <a:gd name="connsiteX3" fmla="*/ 209592 w 424647"/>
                            <a:gd name="connsiteY3" fmla="*/ 0 h 183458"/>
                            <a:gd name="connsiteX4" fmla="*/ 277833 w 424647"/>
                            <a:gd name="connsiteY4" fmla="*/ 1941 h 183458"/>
                            <a:gd name="connsiteX5" fmla="*/ 357210 w 424647"/>
                            <a:gd name="connsiteY5" fmla="*/ 4182 h 183458"/>
                            <a:gd name="connsiteX6" fmla="*/ 424647 w 424647"/>
                            <a:gd name="connsiteY6" fmla="*/ 71619 h 183458"/>
                            <a:gd name="connsiteX7" fmla="*/ 424647 w 424647"/>
                            <a:gd name="connsiteY7" fmla="*/ 114089 h 183458"/>
                            <a:gd name="connsiteX8" fmla="*/ 357210 w 424647"/>
                            <a:gd name="connsiteY8" fmla="*/ 181526 h 183458"/>
                            <a:gd name="connsiteX9" fmla="*/ 272364 w 424647"/>
                            <a:gd name="connsiteY9" fmla="*/ 183458 h 183458"/>
                            <a:gd name="connsiteX10" fmla="*/ 211495 w 424647"/>
                            <a:gd name="connsiteY10" fmla="*/ 182894 h 183458"/>
                            <a:gd name="connsiteX11" fmla="*/ 137586 w 424647"/>
                            <a:gd name="connsiteY11" fmla="*/ 183458 h 183458"/>
                            <a:gd name="connsiteX12" fmla="*/ 67437 w 424647"/>
                            <a:gd name="connsiteY12" fmla="*/ 181526 h 183458"/>
                            <a:gd name="connsiteX13" fmla="*/ 0 w 424647"/>
                            <a:gd name="connsiteY13" fmla="*/ 114089 h 183458"/>
                            <a:gd name="connsiteX14" fmla="*/ 0 w 424647"/>
                            <a:gd name="connsiteY14" fmla="*/ 71619 h 183458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  <a:cxn ang="0">
                              <a:pos x="connsiteX11" y="connsiteY11"/>
                            </a:cxn>
                            <a:cxn ang="0">
                              <a:pos x="connsiteX12" y="connsiteY12"/>
                            </a:cxn>
                            <a:cxn ang="0">
                              <a:pos x="connsiteX13" y="connsiteY13"/>
                            </a:cxn>
                            <a:cxn ang="0">
                              <a:pos x="connsiteX14" y="connsiteY14"/>
                            </a:cxn>
                          </a:cxnLst>
                          <a:rect l="l" t="t" r="r" b="b"/>
                          <a:pathLst>
                            <a:path w="424647" h="183458">
                              <a:moveTo>
                                <a:pt x="0" y="71619"/>
                              </a:moveTo>
                              <a:cubicBezTo>
                                <a:pt x="0" y="34375"/>
                                <a:pt x="30193" y="4182"/>
                                <a:pt x="67437" y="4182"/>
                              </a:cubicBezTo>
                              <a:lnTo>
                                <a:pt x="129497" y="1941"/>
                              </a:lnTo>
                              <a:lnTo>
                                <a:pt x="209592" y="0"/>
                              </a:lnTo>
                              <a:lnTo>
                                <a:pt x="277833" y="1941"/>
                              </a:lnTo>
                              <a:lnTo>
                                <a:pt x="357210" y="4182"/>
                              </a:lnTo>
                              <a:cubicBezTo>
                                <a:pt x="394454" y="4182"/>
                                <a:pt x="424647" y="34375"/>
                                <a:pt x="424647" y="71619"/>
                              </a:cubicBezTo>
                              <a:lnTo>
                                <a:pt x="424647" y="114089"/>
                              </a:lnTo>
                              <a:cubicBezTo>
                                <a:pt x="424647" y="151333"/>
                                <a:pt x="394454" y="181526"/>
                                <a:pt x="357210" y="181526"/>
                              </a:cubicBezTo>
                              <a:lnTo>
                                <a:pt x="272364" y="183458"/>
                              </a:lnTo>
                              <a:lnTo>
                                <a:pt x="211495" y="182894"/>
                              </a:lnTo>
                              <a:lnTo>
                                <a:pt x="137586" y="183458"/>
                              </a:lnTo>
                              <a:lnTo>
                                <a:pt x="67437" y="181526"/>
                              </a:lnTo>
                              <a:cubicBezTo>
                                <a:pt x="30193" y="181526"/>
                                <a:pt x="0" y="151333"/>
                                <a:pt x="0" y="114089"/>
                              </a:cubicBezTo>
                              <a:lnTo>
                                <a:pt x="0" y="71619"/>
                              </a:lnTo>
                              <a:close/>
                            </a:path>
                          </a:pathLst>
                        </a:custGeom>
                        <a:blipFill>
                          <a:blip r:embed="rId46"/>
                          <a:stretch>
                            <a:fillRect/>
                          </a:stretch>
                        </a:blipFill>
                        <a:ln w="19050">
                          <a:noFill/>
                        </a:ln>
                      </p:spPr>
                      <p:txBody>
                        <a:bodyPr/>
                        <a:lstStyle/>
                        <a:p>
                          <a:r>
                            <a:rPr lang="en-NZ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  <p:cxnSp>
                <p:nvCxnSpPr>
                  <p:cNvPr id="154" name="Straight Arrow Connector 153">
                    <a:extLst>
                      <a:ext uri="{FF2B5EF4-FFF2-40B4-BE49-F238E27FC236}">
                        <a16:creationId xmlns:a16="http://schemas.microsoft.com/office/drawing/2014/main" id="{5D2B8C97-DF0F-62A9-8DC1-4C67672B982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10568506" y="3898003"/>
                    <a:ext cx="0" cy="468000"/>
                  </a:xfrm>
                  <a:prstGeom prst="straightConnector1">
                    <a:avLst/>
                  </a:prstGeom>
                  <a:ln w="12700">
                    <a:solidFill>
                      <a:srgbClr val="0070C0"/>
                    </a:solidFill>
                    <a:headEnd w="sm" len="sm"/>
                    <a:tailEnd type="stealth" w="sm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73" name="TextBox 172">
                      <a:extLst>
                        <a:ext uri="{FF2B5EF4-FFF2-40B4-BE49-F238E27FC236}">
                          <a16:creationId xmlns:a16="http://schemas.microsoft.com/office/drawing/2014/main" id="{23481BF3-9CA2-F5A2-A87F-5F773537560E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10397408" y="1004976"/>
                      <a:ext cx="324000" cy="206408"/>
                    </a:xfrm>
                    <a:prstGeom prst="roundRect">
                      <a:avLst>
                        <a:gd name="adj" fmla="val 38026"/>
                      </a:avLst>
                    </a:prstGeom>
                    <a:solidFill>
                      <a:schemeClr val="accent6">
                        <a:lumMod val="20000"/>
                        <a:lumOff val="80000"/>
                      </a:schemeClr>
                    </a:solidFill>
                    <a:ln w="12700">
                      <a:solidFill>
                        <a:srgbClr val="FF0000"/>
                      </a:solidFill>
                    </a:ln>
                  </p:spPr>
                  <p:txBody>
                    <a:bodyPr wrap="square" lIns="0" tIns="0" rIns="0" bIns="0" rtlCol="0" anchor="ctr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Sup>
                              <m:sSubSupPr>
                                <m:ctrlPr>
                                  <a:rPr lang="en-NZ" sz="900" i="1" kern="12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NZ" sz="900" i="1" kern="120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en-NZ" sz="900" b="0" i="1" kern="12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𝑚</m:t>
                                </m:r>
                              </m:sub>
                              <m:sup>
                                <m:sSub>
                                  <m:sSubPr>
                                    <m:ctrlPr>
                                      <a:rPr lang="en-NZ" sz="9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NZ" sz="9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NZ" sz="9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𝐺𝐿</m:t>
                                    </m:r>
                                  </m:sub>
                                </m:sSub>
                              </m:sup>
                            </m:sSubSup>
                          </m:oMath>
                        </m:oMathPara>
                      </a14:m>
                      <a:endParaRPr lang="en-NZ" sz="900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73" name="TextBox 172">
                      <a:extLst>
                        <a:ext uri="{FF2B5EF4-FFF2-40B4-BE49-F238E27FC236}">
                          <a16:creationId xmlns:a16="http://schemas.microsoft.com/office/drawing/2014/main" id="{23481BF3-9CA2-F5A2-A87F-5F773537560E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0397408" y="1004976"/>
                      <a:ext cx="324000" cy="206408"/>
                    </a:xfrm>
                    <a:prstGeom prst="roundRect">
                      <a:avLst>
                        <a:gd name="adj" fmla="val 38026"/>
                      </a:avLst>
                    </a:prstGeom>
                    <a:blipFill>
                      <a:blip r:embed="rId47"/>
                      <a:stretch>
                        <a:fillRect b="-2778"/>
                      </a:stretch>
                    </a:blipFill>
                    <a:ln w="12700">
                      <a:solidFill>
                        <a:srgbClr val="FF0000"/>
                      </a:solidFill>
                    </a:ln>
                  </p:spPr>
                  <p:txBody>
                    <a:bodyPr/>
                    <a:lstStyle/>
                    <a:p>
                      <a:r>
                        <a:rPr lang="en-NZ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174" name="Straight Arrow Connector 173">
                  <a:extLst>
                    <a:ext uri="{FF2B5EF4-FFF2-40B4-BE49-F238E27FC236}">
                      <a16:creationId xmlns:a16="http://schemas.microsoft.com/office/drawing/2014/main" id="{9C4FE25A-412B-2BF8-2BE0-1152D26771A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0559408" y="1210174"/>
                  <a:ext cx="0" cy="108000"/>
                </a:xfrm>
                <a:prstGeom prst="straightConnector1">
                  <a:avLst/>
                </a:prstGeom>
                <a:ln w="12700">
                  <a:solidFill>
                    <a:srgbClr val="0070C0"/>
                  </a:solidFill>
                  <a:headEnd w="sm" len="sm"/>
                  <a:tailEnd type="stealth" w="sm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96" name="Straight Arrow Connector 195">
              <a:extLst>
                <a:ext uri="{FF2B5EF4-FFF2-40B4-BE49-F238E27FC236}">
                  <a16:creationId xmlns:a16="http://schemas.microsoft.com/office/drawing/2014/main" id="{21E2A443-B97C-52C4-6CD7-E069AA123F1B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683126" y="2096970"/>
              <a:ext cx="0" cy="1044000"/>
            </a:xfrm>
            <a:prstGeom prst="straightConnector1">
              <a:avLst/>
            </a:prstGeom>
            <a:ln w="12700">
              <a:solidFill>
                <a:srgbClr val="0070C0"/>
              </a:solidFill>
              <a:headEnd w="sm" len="sm"/>
              <a:tailEnd type="stealth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Connector: Elbow 201">
              <a:extLst>
                <a:ext uri="{FF2B5EF4-FFF2-40B4-BE49-F238E27FC236}">
                  <a16:creationId xmlns:a16="http://schemas.microsoft.com/office/drawing/2014/main" id="{21056AB1-F0C3-0BD4-2554-963B3B2F59DA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7738994" y="3031734"/>
              <a:ext cx="216000" cy="2772000"/>
            </a:xfrm>
            <a:prstGeom prst="bentConnector3">
              <a:avLst>
                <a:gd name="adj1" fmla="val 100258"/>
              </a:avLst>
            </a:prstGeom>
            <a:ln w="12700">
              <a:headEnd type="stealth" w="sm" len="med"/>
              <a:tailEnd type="non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4475475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d1b36e95-0d50-42e9-958f-b63fa906beaa}" enabled="0" method="" siteId="{d1b36e95-0d50-42e9-958f-b63fa906bea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127413</TotalTime>
  <Words>145</Words>
  <Application>Microsoft Office PowerPoint</Application>
  <PresentationFormat>Widescreen</PresentationFormat>
  <Paragraphs>121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Cambria Math</vt:lpstr>
      <vt:lpstr>Symbol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Hunter</dc:creator>
  <cp:lastModifiedBy>Peter Hunter</cp:lastModifiedBy>
  <cp:revision>17</cp:revision>
  <dcterms:created xsi:type="dcterms:W3CDTF">2023-08-12T03:37:52Z</dcterms:created>
  <dcterms:modified xsi:type="dcterms:W3CDTF">2024-07-29T15:52:06Z</dcterms:modified>
</cp:coreProperties>
</file>